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310" r:id="rId4"/>
    <p:sldId id="309" r:id="rId5"/>
    <p:sldId id="258" r:id="rId6"/>
    <p:sldId id="260" r:id="rId7"/>
    <p:sldId id="299" r:id="rId8"/>
    <p:sldId id="300" r:id="rId9"/>
    <p:sldId id="315" r:id="rId10"/>
    <p:sldId id="316" r:id="rId11"/>
    <p:sldId id="301" r:id="rId12"/>
    <p:sldId id="302" r:id="rId13"/>
    <p:sldId id="303" r:id="rId14"/>
    <p:sldId id="262" r:id="rId15"/>
    <p:sldId id="263" r:id="rId16"/>
    <p:sldId id="264" r:id="rId17"/>
    <p:sldId id="294" r:id="rId18"/>
    <p:sldId id="305" r:id="rId19"/>
    <p:sldId id="313" r:id="rId20"/>
    <p:sldId id="267" r:id="rId21"/>
    <p:sldId id="308" r:id="rId22"/>
    <p:sldId id="275" r:id="rId23"/>
    <p:sldId id="274" r:id="rId24"/>
    <p:sldId id="304" r:id="rId25"/>
    <p:sldId id="306" r:id="rId26"/>
    <p:sldId id="278" r:id="rId27"/>
    <p:sldId id="307" r:id="rId28"/>
    <p:sldId id="312" r:id="rId29"/>
    <p:sldId id="311" r:id="rId30"/>
    <p:sldId id="296" r:id="rId31"/>
    <p:sldId id="272" r:id="rId32"/>
    <p:sldId id="279" r:id="rId33"/>
    <p:sldId id="297" r:id="rId34"/>
    <p:sldId id="280" r:id="rId35"/>
    <p:sldId id="281" r:id="rId36"/>
    <p:sldId id="282" r:id="rId37"/>
    <p:sldId id="283" r:id="rId38"/>
    <p:sldId id="284" r:id="rId39"/>
    <p:sldId id="285" r:id="rId40"/>
    <p:sldId id="287" r:id="rId41"/>
    <p:sldId id="288" r:id="rId42"/>
    <p:sldId id="298" r:id="rId43"/>
    <p:sldId id="289" r:id="rId44"/>
    <p:sldId id="290" r:id="rId45"/>
    <p:sldId id="291" r:id="rId46"/>
    <p:sldId id="314" r:id="rId47"/>
    <p:sldId id="292" r:id="rId48"/>
    <p:sldId id="293" r:id="rId4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zaokrąglony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ytu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l-PL"/>
              <a:t>Kliknij, aby edytować styl</a:t>
            </a:r>
            <a:endParaRPr kumimoji="0" lang="en-US"/>
          </a:p>
        </p:txBody>
      </p:sp>
      <p:sp>
        <p:nvSpPr>
          <p:cNvPr id="20" name="Podtytu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sp>
        <p:nvSpPr>
          <p:cNvPr id="19" name="Symbol zastępczy daty 18"/>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8" name="Symbol zastępczy stopki 7"/>
          <p:cNvSpPr>
            <a:spLocks noGrp="1"/>
          </p:cNvSpPr>
          <p:nvPr>
            <p:ph type="ftr" sz="quarter" idx="11"/>
          </p:nvPr>
        </p:nvSpPr>
        <p:spPr/>
        <p:txBody>
          <a:bodyPr/>
          <a:lstStyle/>
          <a:p>
            <a:endParaRPr lang="pl-PL"/>
          </a:p>
        </p:txBody>
      </p:sp>
      <p:sp>
        <p:nvSpPr>
          <p:cNvPr id="11" name="Symbol zastępczy numeru slajdu 10"/>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502920" y="530352"/>
            <a:ext cx="8183880" cy="4187952"/>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533404"/>
            <a:ext cx="1981200" cy="5257799"/>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533400" y="533402"/>
            <a:ext cx="5943600" cy="5257801"/>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p>
            <a:r>
              <a:rPr kumimoji="0" lang="pl-PL"/>
              <a:t>Kliknij, aby edytować styl</a:t>
            </a:r>
            <a:endParaRPr kumimoji="0" lang="en-US"/>
          </a:p>
        </p:txBody>
      </p:sp>
      <p:sp>
        <p:nvSpPr>
          <p:cNvPr id="3" name="Symbol zastępczy zawartości 2"/>
          <p:cNvSpPr>
            <a:spLocks noGrp="1"/>
          </p:cNvSpPr>
          <p:nvPr>
            <p:ph idx="1"/>
          </p:nvPr>
        </p:nvSpPr>
        <p:spPr>
          <a:xfrm>
            <a:off x="502920" y="530352"/>
            <a:ext cx="8183880" cy="418795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Prostokąt zaokrąglony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zaokrąglony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nchor="b"/>
          <a:lstStyle>
            <a:lvl1pPr>
              <a:defRPr b="1"/>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ymbol zastępczy daty 1"/>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0F2816-64ED-49AF-95DC-5FF247E5EEED}"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z zaokrąglonym rogi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l-PL"/>
              <a:t>Kliknij, aby edytować styl</a:t>
            </a:r>
            <a:endParaRPr kumimoji="0" lang="en-US"/>
          </a:p>
        </p:txBody>
      </p:sp>
      <p:sp>
        <p:nvSpPr>
          <p:cNvPr id="4" name="Symbol zastępczy teks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F85EB6D8-A09E-42BF-B782-6D88E8468EF4}" type="datetimeFigureOut">
              <a:rPr lang="pl-PL" smtClean="0"/>
              <a:pPr/>
              <a:t>03.10.2019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0F2816-64ED-49AF-95DC-5FF247E5EEED}" type="slidenum">
              <a:rPr lang="pl-PL" smtClean="0"/>
              <a:pPr/>
              <a:t>‹#›</a:t>
            </a:fld>
            <a:endParaRPr lang="pl-PL"/>
          </a:p>
        </p:txBody>
      </p:sp>
      <p:sp>
        <p:nvSpPr>
          <p:cNvPr id="3" name="Symbol zastępczy obraz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l-PL"/>
              <a:t>Kliknij ikonę, aby dodać obraz</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5000" r="-25000"/>
          </a:stretch>
        </a:blipFill>
        <a:effectLst/>
      </p:bgPr>
    </p:bg>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zaokrąglony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ymbol zastępczy tytułu 12"/>
          <p:cNvSpPr>
            <a:spLocks noGrp="1"/>
          </p:cNvSpPr>
          <p:nvPr>
            <p:ph type="title"/>
          </p:nvPr>
        </p:nvSpPr>
        <p:spPr>
          <a:xfrm>
            <a:off x="502920" y="4985590"/>
            <a:ext cx="8183880" cy="1051560"/>
          </a:xfrm>
          <a:prstGeom prst="rect">
            <a:avLst/>
          </a:prstGeom>
        </p:spPr>
        <p:txBody>
          <a:bodyPr vert="horz" anchor="b">
            <a:normAutofit/>
          </a:bodyPr>
          <a:lstStyle/>
          <a:p>
            <a:r>
              <a:rPr kumimoji="0" lang="pl-PL"/>
              <a:t>Kliknij, aby edytować styl</a:t>
            </a:r>
            <a:endParaRPr kumimoji="0" lang="en-US"/>
          </a:p>
        </p:txBody>
      </p:sp>
      <p:sp>
        <p:nvSpPr>
          <p:cNvPr id="4" name="Symbol zastępczy tekstu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5" name="Symbol zastępczy daty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85EB6D8-A09E-42BF-B782-6D88E8468EF4}" type="datetimeFigureOut">
              <a:rPr lang="pl-PL" smtClean="0"/>
              <a:pPr/>
              <a:t>03.10.2019</a:t>
            </a:fld>
            <a:endParaRPr lang="pl-PL"/>
          </a:p>
        </p:txBody>
      </p:sp>
      <p:sp>
        <p:nvSpPr>
          <p:cNvPr id="18" name="Symbol zastępczy stopki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l-PL"/>
          </a:p>
        </p:txBody>
      </p:sp>
      <p:sp>
        <p:nvSpPr>
          <p:cNvPr id="5" name="Symbol zastępczy numeru slajd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B0F2816-64ED-49AF-95DC-5FF247E5EEE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solidFill>
                  <a:schemeClr val="bg1"/>
                </a:solidFill>
                <a:latin typeface="Century Gothic" pitchFamily="34" charset="0"/>
              </a:rPr>
              <a:t>Stosunek </a:t>
            </a:r>
            <a:r>
              <a:rPr lang="pl-PL" dirty="0" err="1">
                <a:solidFill>
                  <a:schemeClr val="bg1"/>
                </a:solidFill>
                <a:latin typeface="Century Gothic" pitchFamily="34" charset="0"/>
              </a:rPr>
              <a:t>pracy</a:t>
            </a:r>
            <a:r>
              <a:rPr lang="pl-PL" dirty="0">
                <a:solidFill>
                  <a:schemeClr val="bg1"/>
                </a:solidFill>
                <a:latin typeface="Century Gothic" pitchFamily="34" charset="0"/>
              </a:rPr>
              <a:t> –</a:t>
            </a:r>
            <a:br>
              <a:rPr lang="pl-PL" dirty="0">
                <a:solidFill>
                  <a:schemeClr val="bg1"/>
                </a:solidFill>
                <a:latin typeface="Century Gothic" pitchFamily="34" charset="0"/>
              </a:rPr>
            </a:br>
            <a:r>
              <a:rPr lang="pl-PL" dirty="0">
                <a:solidFill>
                  <a:schemeClr val="bg1"/>
                </a:solidFill>
                <a:latin typeface="Century Gothic" pitchFamily="34" charset="0"/>
              </a:rPr>
              <a:t>pojęcie i strony</a:t>
            </a:r>
          </a:p>
        </p:txBody>
      </p:sp>
      <p:sp>
        <p:nvSpPr>
          <p:cNvPr id="3" name="Podtytuł 2"/>
          <p:cNvSpPr>
            <a:spLocks noGrp="1"/>
          </p:cNvSpPr>
          <p:nvPr>
            <p:ph type="subTitle" idx="1"/>
          </p:nvPr>
        </p:nvSpPr>
        <p:spPr>
          <a:xfrm>
            <a:off x="642910" y="5572140"/>
            <a:ext cx="7772400" cy="914400"/>
          </a:xfrm>
        </p:spPr>
        <p:txBody>
          <a:bodyPr>
            <a:normAutofit lnSpcReduction="10000"/>
          </a:bodyPr>
          <a:lstStyle/>
          <a:p>
            <a:r>
              <a:rPr lang="pl-PL" dirty="0" err="1">
                <a:solidFill>
                  <a:schemeClr val="bg1"/>
                </a:solidFill>
                <a:latin typeface="Century Gothic" pitchFamily="34" charset="0"/>
              </a:rPr>
              <a:t>dr</a:t>
            </a:r>
            <a:r>
              <a:rPr lang="pl-PL" dirty="0">
                <a:solidFill>
                  <a:schemeClr val="bg1"/>
                </a:solidFill>
                <a:latin typeface="Century Gothic" pitchFamily="34" charset="0"/>
              </a:rPr>
              <a:t> Ariel Przybyłowicz</a:t>
            </a:r>
          </a:p>
          <a:p>
            <a:r>
              <a:rPr lang="pl-PL" dirty="0">
                <a:solidFill>
                  <a:schemeClr val="bg1"/>
                </a:solidFill>
                <a:latin typeface="Century Gothic" pitchFamily="34" charset="0"/>
              </a:rPr>
              <a:t>Zakład Prawa Pracy</a:t>
            </a:r>
          </a:p>
          <a:p>
            <a:r>
              <a:rPr lang="pl-PL" dirty="0">
                <a:solidFill>
                  <a:schemeClr val="bg1"/>
                </a:solidFill>
                <a:latin typeface="Century Gothic" pitchFamily="34" charset="0"/>
              </a:rPr>
              <a:t>WPAiE UWr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340768"/>
            <a:ext cx="8784976" cy="5112568"/>
          </a:xfrm>
        </p:spPr>
        <p:txBody>
          <a:bodyPr>
            <a:normAutofit fontScale="92500" lnSpcReduction="10000"/>
          </a:bodyPr>
          <a:lstStyle/>
          <a:p>
            <a:pPr algn="just">
              <a:buNone/>
            </a:pPr>
            <a:r>
              <a:rPr lang="pl-PL" sz="2400" dirty="0">
                <a:solidFill>
                  <a:schemeClr val="bg1"/>
                </a:solidFill>
                <a:latin typeface="Century Gothic" pitchFamily="34" charset="0"/>
              </a:rPr>
              <a:t>	Anna od marca 2018 r. co miesiąc zawierała umowę zlecenia jako pracownik obsługi magazynu. Zgodnie z umową pracować miała na podstawie grafika przedstawianego jej co tydzień przez kierownika hal magazynowych i we wskazanej przez niego części magazynu. Zdarzało się, że w ciągu dnia kierownik kierował ją do innej części magazynu niż wskazana pierwotnie. Anna nie miała też żadnego wpływu na grafik, choć kilkukrotnie prosiła o wyznaczenie jej zmian popołudniowych z uwagi na zajęcia rehabilitacyjne córki, ale nigdy nie były one uwzględnione. We wrześniu Anna poinformowała kierownika, że jest w ciąży i nie może już dźwigać dużych ciężarów. 30.09.2019 kierownik hali poinformował ją, że w październiku nie zostanie zawarta z Anną kolejna umowa. Co może zrobić w tej sytuacji Anna?</a:t>
            </a:r>
          </a:p>
          <a:p>
            <a:pPr algn="just">
              <a:buNone/>
            </a:pPr>
            <a:endParaRPr lang="pl-PL" sz="3600" dirty="0">
              <a:solidFill>
                <a:schemeClr val="bg1"/>
              </a:solidFill>
              <a:latin typeface="Century Gothic" pitchFamily="34" charset="0"/>
            </a:endParaRPr>
          </a:p>
          <a:p>
            <a:pPr algn="r">
              <a:buNone/>
            </a:pPr>
            <a:endParaRPr lang="pl-PL" dirty="0"/>
          </a:p>
        </p:txBody>
      </p:sp>
    </p:spTree>
    <p:extLst>
      <p:ext uri="{BB962C8B-B14F-4D97-AF65-F5344CB8AC3E}">
        <p14:creationId xmlns:p14="http://schemas.microsoft.com/office/powerpoint/2010/main" val="3375253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340768"/>
            <a:ext cx="8183880" cy="4187952"/>
          </a:xfrm>
        </p:spPr>
        <p:txBody>
          <a:bodyPr>
            <a:normAutofit fontScale="85000" lnSpcReduction="10000"/>
          </a:bodyPr>
          <a:lstStyle/>
          <a:p>
            <a:pPr>
              <a:buNone/>
            </a:pPr>
            <a:r>
              <a:rPr lang="pl-PL" sz="3600" b="1" dirty="0">
                <a:solidFill>
                  <a:schemeClr val="bg1"/>
                </a:solidFill>
                <a:latin typeface="Century Gothic" pitchFamily="34" charset="0"/>
              </a:rPr>
              <a:t>Art. 22 §  1</a:t>
            </a:r>
            <a:r>
              <a:rPr lang="pl-PL" sz="3600" b="1" baseline="30000" dirty="0">
                <a:solidFill>
                  <a:schemeClr val="bg1"/>
                </a:solidFill>
                <a:latin typeface="Century Gothic" pitchFamily="34" charset="0"/>
              </a:rPr>
              <a:t>1</a:t>
            </a:r>
            <a:r>
              <a:rPr lang="pl-PL" sz="3600" b="1" dirty="0">
                <a:solidFill>
                  <a:schemeClr val="bg1"/>
                </a:solidFill>
                <a:latin typeface="Century Gothic" pitchFamily="34" charset="0"/>
              </a:rPr>
              <a:t>. </a:t>
            </a:r>
            <a:r>
              <a:rPr lang="pl-PL" sz="3600" dirty="0">
                <a:solidFill>
                  <a:schemeClr val="bg1"/>
                </a:solidFill>
                <a:latin typeface="Century Gothic" pitchFamily="34" charset="0"/>
              </a:rPr>
              <a:t>Zatrudnienie w warunkach określonych w § 1 jest zatrudnieniem na podstawie stosunku </a:t>
            </a:r>
            <a:r>
              <a:rPr lang="pl-PL" sz="3600" dirty="0" err="1">
                <a:solidFill>
                  <a:schemeClr val="bg1"/>
                </a:solidFill>
                <a:latin typeface="Century Gothic" pitchFamily="34" charset="0"/>
              </a:rPr>
              <a:t>pracy</a:t>
            </a:r>
            <a:r>
              <a:rPr lang="pl-PL" sz="3600" dirty="0">
                <a:solidFill>
                  <a:schemeClr val="bg1"/>
                </a:solidFill>
                <a:latin typeface="Century Gothic" pitchFamily="34" charset="0"/>
              </a:rPr>
              <a:t>, </a:t>
            </a:r>
            <a:r>
              <a:rPr lang="pl-PL" sz="3600" b="1" dirty="0">
                <a:solidFill>
                  <a:schemeClr val="bg1"/>
                </a:solidFill>
                <a:latin typeface="Century Gothic" pitchFamily="34" charset="0"/>
              </a:rPr>
              <a:t>bez względu na nazwę zawartej przez strony umowy.</a:t>
            </a:r>
          </a:p>
          <a:p>
            <a:pPr>
              <a:buNone/>
            </a:pPr>
            <a:r>
              <a:rPr lang="pl-PL" sz="3600" b="1" dirty="0">
                <a:solidFill>
                  <a:schemeClr val="bg1"/>
                </a:solidFill>
                <a:latin typeface="Century Gothic" pitchFamily="34" charset="0"/>
              </a:rPr>
              <a:t>§  1</a:t>
            </a:r>
            <a:r>
              <a:rPr lang="pl-PL" sz="3600" b="1" baseline="30000" dirty="0">
                <a:solidFill>
                  <a:schemeClr val="bg1"/>
                </a:solidFill>
                <a:latin typeface="Century Gothic" pitchFamily="34" charset="0"/>
              </a:rPr>
              <a:t>2</a:t>
            </a:r>
            <a:r>
              <a:rPr lang="pl-PL" sz="3600" b="1" dirty="0">
                <a:solidFill>
                  <a:schemeClr val="bg1"/>
                </a:solidFill>
                <a:latin typeface="Century Gothic" pitchFamily="34" charset="0"/>
              </a:rPr>
              <a:t>. </a:t>
            </a:r>
            <a:r>
              <a:rPr lang="pl-PL" sz="3600" dirty="0">
                <a:solidFill>
                  <a:schemeClr val="bg1"/>
                </a:solidFill>
                <a:latin typeface="Century Gothic" pitchFamily="34" charset="0"/>
              </a:rPr>
              <a:t>Nie jest dopuszczalne zastąpienie umowy o pracę umową cywilnoprawną przy zachowaniu warunków wykonywania </a:t>
            </a:r>
            <a:r>
              <a:rPr lang="pl-PL" sz="3600" dirty="0" err="1">
                <a:solidFill>
                  <a:schemeClr val="bg1"/>
                </a:solidFill>
                <a:latin typeface="Century Gothic" pitchFamily="34" charset="0"/>
              </a:rPr>
              <a:t>pracy</a:t>
            </a:r>
            <a:r>
              <a:rPr lang="pl-PL" sz="3600" dirty="0">
                <a:solidFill>
                  <a:schemeClr val="bg1"/>
                </a:solidFill>
                <a:latin typeface="Century Gothic" pitchFamily="34" charset="0"/>
              </a:rPr>
              <a:t>, określonych w § 1.</a:t>
            </a:r>
          </a:p>
          <a:p>
            <a:pPr algn="just">
              <a:buNone/>
            </a:pPr>
            <a:endParaRPr lang="pl-PL" sz="3600" dirty="0">
              <a:solidFill>
                <a:schemeClr val="bg1"/>
              </a:solidFill>
              <a:latin typeface="Century Gothic" pitchFamily="34" charset="0"/>
            </a:endParaRPr>
          </a:p>
          <a:p>
            <a:pPr algn="just">
              <a:buNone/>
            </a:pPr>
            <a:endParaRPr lang="pl-PL" sz="3600" dirty="0">
              <a:solidFill>
                <a:schemeClr val="bg1"/>
              </a:solidFill>
              <a:latin typeface="Century Gothic" pitchFamily="34" charset="0"/>
            </a:endParaRPr>
          </a:p>
          <a:p>
            <a:pPr algn="r">
              <a:buNone/>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052736"/>
            <a:ext cx="8496944" cy="5328592"/>
          </a:xfrm>
        </p:spPr>
        <p:txBody>
          <a:bodyPr>
            <a:normAutofit fontScale="62500" lnSpcReduction="20000"/>
          </a:bodyPr>
          <a:lstStyle/>
          <a:p>
            <a:pPr algn="just">
              <a:buNone/>
            </a:pPr>
            <a:r>
              <a:rPr lang="pl-PL" sz="3200" dirty="0">
                <a:solidFill>
                  <a:schemeClr val="bg1"/>
                </a:solidFill>
                <a:latin typeface="Century Gothic" pitchFamily="34" charset="0"/>
              </a:rPr>
              <a:t>	Zasadnicze znaczenie w procesie sądowego badania, czy dany stosunek prawny jest stosunkiem </a:t>
            </a:r>
            <a:r>
              <a:rPr lang="pl-PL" sz="3200" dirty="0" err="1">
                <a:solidFill>
                  <a:schemeClr val="bg1"/>
                </a:solidFill>
                <a:latin typeface="Century Gothic" pitchFamily="34" charset="0"/>
              </a:rPr>
              <a:t>pracy</a:t>
            </a:r>
            <a:r>
              <a:rPr lang="pl-PL" sz="3200" dirty="0">
                <a:solidFill>
                  <a:schemeClr val="bg1"/>
                </a:solidFill>
                <a:latin typeface="Century Gothic" pitchFamily="34" charset="0"/>
              </a:rPr>
              <a:t>, ma ustalenie, </a:t>
            </a:r>
            <a:r>
              <a:rPr lang="pl-PL" sz="3200" b="1" dirty="0">
                <a:solidFill>
                  <a:schemeClr val="bg1"/>
                </a:solidFill>
                <a:latin typeface="Century Gothic" pitchFamily="34" charset="0"/>
              </a:rPr>
              <a:t>czy praca wykonywana w ramach badanego stosunku prawnego faktycznie ma cechy wymienione w art. 22 § 1 </a:t>
            </a:r>
            <a:r>
              <a:rPr lang="pl-PL" sz="3200" b="1" dirty="0" err="1">
                <a:solidFill>
                  <a:schemeClr val="bg1"/>
                </a:solidFill>
                <a:latin typeface="Century Gothic" pitchFamily="34" charset="0"/>
              </a:rPr>
              <a:t>k.p</a:t>
            </a:r>
            <a:r>
              <a:rPr lang="pl-PL" sz="3200" b="1" dirty="0">
                <a:solidFill>
                  <a:schemeClr val="bg1"/>
                </a:solidFill>
                <a:latin typeface="Century Gothic" pitchFamily="34" charset="0"/>
              </a:rPr>
              <a:t>.</a:t>
            </a:r>
            <a:r>
              <a:rPr lang="pl-PL" sz="3200" dirty="0">
                <a:solidFill>
                  <a:schemeClr val="bg1"/>
                </a:solidFill>
                <a:latin typeface="Century Gothic" pitchFamily="34" charset="0"/>
              </a:rPr>
              <a:t> Z art. 22 § 1</a:t>
            </a:r>
            <a:r>
              <a:rPr lang="pl-PL" sz="3200" baseline="30000" dirty="0">
                <a:solidFill>
                  <a:schemeClr val="bg1"/>
                </a:solidFill>
                <a:latin typeface="Century Gothic" pitchFamily="34" charset="0"/>
              </a:rPr>
              <a:t>1</a:t>
            </a:r>
            <a:r>
              <a:rPr lang="pl-PL" sz="3200" dirty="0">
                <a:solidFill>
                  <a:schemeClr val="bg1"/>
                </a:solidFill>
                <a:latin typeface="Century Gothic" pitchFamily="34" charset="0"/>
              </a:rPr>
              <a:t>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 wynika bowiem, że sąd w pierwszej kolejności bada, czy dana praca jest zatrudnieniem w warunkach określonych w art. 22 § 1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 a art. 22 § 1</a:t>
            </a:r>
            <a:r>
              <a:rPr lang="pl-PL" sz="3200" baseline="30000" dirty="0">
                <a:solidFill>
                  <a:schemeClr val="bg1"/>
                </a:solidFill>
                <a:latin typeface="Century Gothic" pitchFamily="34" charset="0"/>
              </a:rPr>
              <a:t>2</a:t>
            </a:r>
            <a:r>
              <a:rPr lang="pl-PL" sz="3200" dirty="0">
                <a:solidFill>
                  <a:schemeClr val="bg1"/>
                </a:solidFill>
                <a:latin typeface="Century Gothic" pitchFamily="34" charset="0"/>
              </a:rPr>
              <a:t>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 stanowi dla pełnej jasności, że w razie wykonywania </a:t>
            </a:r>
            <a:r>
              <a:rPr lang="pl-PL" sz="3200" dirty="0" err="1">
                <a:solidFill>
                  <a:schemeClr val="bg1"/>
                </a:solidFill>
                <a:latin typeface="Century Gothic" pitchFamily="34" charset="0"/>
              </a:rPr>
              <a:t>pracy</a:t>
            </a:r>
            <a:r>
              <a:rPr lang="pl-PL" sz="3200" dirty="0">
                <a:solidFill>
                  <a:schemeClr val="bg1"/>
                </a:solidFill>
                <a:latin typeface="Century Gothic" pitchFamily="34" charset="0"/>
              </a:rPr>
              <a:t> w warunkach określonych w § 1 tego artykułu nie jest dopuszczalne zastąpienie umowy o pracę umową cywilnoprawną. Istotnym sensem regulacji zawartej w § 1</a:t>
            </a:r>
            <a:r>
              <a:rPr lang="pl-PL" sz="3200" baseline="30000" dirty="0">
                <a:solidFill>
                  <a:schemeClr val="bg1"/>
                </a:solidFill>
                <a:latin typeface="Century Gothic" pitchFamily="34" charset="0"/>
              </a:rPr>
              <a:t>1</a:t>
            </a:r>
            <a:r>
              <a:rPr lang="pl-PL" sz="3200" dirty="0">
                <a:solidFill>
                  <a:schemeClr val="bg1"/>
                </a:solidFill>
                <a:latin typeface="Century Gothic" pitchFamily="34" charset="0"/>
              </a:rPr>
              <a:t> i § 1</a:t>
            </a:r>
            <a:r>
              <a:rPr lang="pl-PL" sz="3200" baseline="30000" dirty="0">
                <a:solidFill>
                  <a:schemeClr val="bg1"/>
                </a:solidFill>
                <a:latin typeface="Century Gothic" pitchFamily="34" charset="0"/>
              </a:rPr>
              <a:t>2</a:t>
            </a:r>
            <a:r>
              <a:rPr lang="pl-PL" sz="3200" dirty="0">
                <a:solidFill>
                  <a:schemeClr val="bg1"/>
                </a:solidFill>
                <a:latin typeface="Century Gothic" pitchFamily="34" charset="0"/>
              </a:rPr>
              <a:t>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 jest zatem przeniesienie ciężaru badania charakteru stosunku prawnego, w którego ramach świadczona jest praca, </a:t>
            </a:r>
            <a:r>
              <a:rPr lang="pl-PL" sz="3200" b="1" dirty="0">
                <a:solidFill>
                  <a:schemeClr val="bg1"/>
                </a:solidFill>
                <a:latin typeface="Century Gothic" pitchFamily="34" charset="0"/>
              </a:rPr>
              <a:t>z ustalania i wykładni treści umowy zawartej przez strony</a:t>
            </a:r>
            <a:r>
              <a:rPr lang="pl-PL" sz="3200" dirty="0">
                <a:solidFill>
                  <a:schemeClr val="bg1"/>
                </a:solidFill>
                <a:latin typeface="Century Gothic" pitchFamily="34" charset="0"/>
              </a:rPr>
              <a:t> </a:t>
            </a:r>
            <a:r>
              <a:rPr lang="pl-PL" sz="3200" b="1" dirty="0">
                <a:solidFill>
                  <a:schemeClr val="bg1"/>
                </a:solidFill>
                <a:latin typeface="Century Gothic" pitchFamily="34" charset="0"/>
              </a:rPr>
              <a:t>na ustalenie faktycznych warunków jej wykonywania</a:t>
            </a:r>
            <a:r>
              <a:rPr lang="pl-PL" sz="3200" dirty="0">
                <a:solidFill>
                  <a:schemeClr val="bg1"/>
                </a:solidFill>
                <a:latin typeface="Century Gothic" pitchFamily="34" charset="0"/>
              </a:rPr>
              <a:t>. Gdy umowa faktycznie jest wykonywana w warunkach wskazujących na stosunek </a:t>
            </a:r>
            <a:r>
              <a:rPr lang="pl-PL" sz="3200" dirty="0" err="1">
                <a:solidFill>
                  <a:schemeClr val="bg1"/>
                </a:solidFill>
                <a:latin typeface="Century Gothic" pitchFamily="34" charset="0"/>
              </a:rPr>
              <a:t>pracy</a:t>
            </a:r>
            <a:r>
              <a:rPr lang="pl-PL" sz="3200" dirty="0">
                <a:solidFill>
                  <a:schemeClr val="bg1"/>
                </a:solidFill>
                <a:latin typeface="Century Gothic" pitchFamily="34" charset="0"/>
              </a:rPr>
              <a:t>, to ustalenie to, a nie treść oświadczeń woli złożonych przy jej zawieraniu, decyduje o charakterze łączącego strony stosunku prawnego. </a:t>
            </a:r>
          </a:p>
          <a:p>
            <a:pPr algn="just">
              <a:buNone/>
            </a:pPr>
            <a:endParaRPr lang="pl-PL" sz="3200" dirty="0">
              <a:solidFill>
                <a:schemeClr val="bg1"/>
              </a:solidFill>
              <a:latin typeface="Century Gothic" pitchFamily="34" charset="0"/>
            </a:endParaRPr>
          </a:p>
          <a:p>
            <a:pPr algn="just">
              <a:buNone/>
            </a:pPr>
            <a:r>
              <a:rPr lang="pl-PL" sz="3200" dirty="0">
                <a:solidFill>
                  <a:schemeClr val="bg1"/>
                </a:solidFill>
                <a:latin typeface="Century Gothic" pitchFamily="34" charset="0"/>
              </a:rPr>
              <a:t>(wyrok  SN z 17.06.2016, I PK 139/15).</a:t>
            </a:r>
            <a:endParaRPr lang="pl-PL" sz="3600" dirty="0">
              <a:solidFill>
                <a:schemeClr val="bg1"/>
              </a:solidFill>
              <a:latin typeface="Century Gothic" pitchFamily="34" charset="0"/>
            </a:endParaRPr>
          </a:p>
          <a:p>
            <a:pPr algn="just">
              <a:buNone/>
            </a:pPr>
            <a:endParaRPr lang="pl-PL" sz="3600" dirty="0">
              <a:solidFill>
                <a:schemeClr val="bg1"/>
              </a:solidFill>
              <a:latin typeface="Century Gothic" pitchFamily="34" charset="0"/>
            </a:endParaRPr>
          </a:p>
          <a:p>
            <a:pPr algn="r">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052736"/>
            <a:ext cx="8496944" cy="5328592"/>
          </a:xfrm>
        </p:spPr>
        <p:txBody>
          <a:bodyPr>
            <a:normAutofit/>
          </a:bodyPr>
          <a:lstStyle/>
          <a:p>
            <a:pPr algn="just">
              <a:buNone/>
            </a:pPr>
            <a:r>
              <a:rPr lang="pl-PL" dirty="0">
                <a:solidFill>
                  <a:schemeClr val="bg1"/>
                </a:solidFill>
                <a:latin typeface="Century Gothic" pitchFamily="34" charset="0"/>
              </a:rPr>
              <a:t>	O zakwalifikowaniu umowy, jako umowy o pracę decyduje sposób wykonywania umowy, a w szczególności realizowanie przez strony tych cech, które charakteryzują umowę o pracę.</a:t>
            </a:r>
          </a:p>
          <a:p>
            <a:pPr algn="just">
              <a:buNone/>
            </a:pPr>
            <a:endParaRPr lang="pl-PL" dirty="0">
              <a:solidFill>
                <a:schemeClr val="bg1"/>
              </a:solidFill>
              <a:latin typeface="Century Gothic" pitchFamily="34" charset="0"/>
            </a:endParaRPr>
          </a:p>
          <a:p>
            <a:pPr algn="just">
              <a:buNone/>
            </a:pPr>
            <a:r>
              <a:rPr lang="pl-PL" dirty="0">
                <a:solidFill>
                  <a:schemeClr val="bg1"/>
                </a:solidFill>
                <a:latin typeface="Century Gothic" pitchFamily="34" charset="0"/>
              </a:rPr>
              <a:t>	(wyrok SA w Gdańsku z 12.05.2016, III </a:t>
            </a:r>
            <a:r>
              <a:rPr lang="pl-PL" dirty="0" err="1">
                <a:solidFill>
                  <a:schemeClr val="bg1"/>
                </a:solidFill>
                <a:latin typeface="Century Gothic" pitchFamily="34" charset="0"/>
              </a:rPr>
              <a:t>AUa</a:t>
            </a:r>
            <a:r>
              <a:rPr lang="pl-PL" dirty="0">
                <a:solidFill>
                  <a:schemeClr val="bg1"/>
                </a:solidFill>
                <a:latin typeface="Century Gothic" pitchFamily="34" charset="0"/>
              </a:rPr>
              <a:t> 2130/15)</a:t>
            </a:r>
            <a:endParaRPr lang="pl-PL" sz="3200" dirty="0">
              <a:solidFill>
                <a:schemeClr val="bg1"/>
              </a:solidFill>
              <a:latin typeface="Century Gothic" pitchFamily="34" charset="0"/>
            </a:endParaRPr>
          </a:p>
          <a:p>
            <a:pPr algn="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428868"/>
            <a:ext cx="8183880" cy="1051560"/>
          </a:xfrm>
        </p:spPr>
        <p:txBody>
          <a:bodyPr>
            <a:normAutofit/>
          </a:bodyPr>
          <a:lstStyle/>
          <a:p>
            <a:pPr algn="ctr"/>
            <a:r>
              <a:rPr lang="pl-PL" sz="4400" dirty="0">
                <a:solidFill>
                  <a:schemeClr val="bg1"/>
                </a:solidFill>
                <a:effectLst/>
                <a:latin typeface="Century Gothic" pitchFamily="34" charset="0"/>
              </a:rPr>
              <a:t>Pracodawca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endParaRPr lang="pl-PL" dirty="0"/>
          </a:p>
          <a:p>
            <a:pPr algn="ctr">
              <a:buNone/>
            </a:pPr>
            <a:r>
              <a:rPr lang="pl-PL" sz="4400" b="1" dirty="0">
                <a:solidFill>
                  <a:schemeClr val="bg1"/>
                </a:solidFill>
                <a:latin typeface="Century Gothic" pitchFamily="34" charset="0"/>
              </a:rPr>
              <a:t>Definicja legalna</a:t>
            </a:r>
          </a:p>
          <a:p>
            <a:pPr algn="ctr">
              <a:buNone/>
            </a:pPr>
            <a:r>
              <a:rPr lang="pl-PL" sz="4400" b="1" dirty="0">
                <a:solidFill>
                  <a:schemeClr val="bg1"/>
                </a:solidFill>
                <a:latin typeface="Century Gothic" pitchFamily="34" charset="0"/>
              </a:rPr>
              <a:t>-</a:t>
            </a:r>
          </a:p>
          <a:p>
            <a:pPr algn="ctr">
              <a:buNone/>
            </a:pPr>
            <a:r>
              <a:rPr lang="pl-PL" sz="4400" b="1" dirty="0">
                <a:solidFill>
                  <a:schemeClr val="bg1"/>
                </a:solidFill>
                <a:latin typeface="Century Gothic" pitchFamily="34" charset="0"/>
              </a:rPr>
              <a:t>Art. 3 </a:t>
            </a:r>
            <a:r>
              <a:rPr lang="pl-PL" sz="4400" b="1" dirty="0" err="1">
                <a:solidFill>
                  <a:schemeClr val="bg1"/>
                </a:solidFill>
                <a:latin typeface="Century Gothic" pitchFamily="34" charset="0"/>
              </a:rPr>
              <a:t>k.p</a:t>
            </a:r>
            <a:r>
              <a:rPr lang="pl-PL" sz="4400" b="1" dirty="0">
                <a:solidFill>
                  <a:schemeClr val="bg1"/>
                </a:solidFill>
                <a:latin typeface="Century Gothic" pitchFamily="34"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556792"/>
            <a:ext cx="8183880" cy="4187952"/>
          </a:xfrm>
        </p:spPr>
        <p:txBody>
          <a:bodyPr>
            <a:normAutofit/>
          </a:bodyPr>
          <a:lstStyle/>
          <a:p>
            <a:pPr algn="ctr">
              <a:buNone/>
            </a:pPr>
            <a:r>
              <a:rPr lang="pl-PL" b="1" dirty="0">
                <a:solidFill>
                  <a:schemeClr val="bg1"/>
                </a:solidFill>
                <a:latin typeface="Century Gothic" pitchFamily="34" charset="0"/>
              </a:rPr>
              <a:t>PRACODAWCA</a:t>
            </a:r>
          </a:p>
          <a:p>
            <a:pPr algn="ctr">
              <a:buNone/>
            </a:pPr>
            <a:endParaRPr lang="pl-PL" b="1" dirty="0">
              <a:solidFill>
                <a:schemeClr val="bg1"/>
              </a:solidFill>
              <a:latin typeface="Century Gothic" pitchFamily="34" charset="0"/>
            </a:endParaRPr>
          </a:p>
          <a:p>
            <a:pPr>
              <a:buClr>
                <a:schemeClr val="bg1"/>
              </a:buClr>
            </a:pPr>
            <a:r>
              <a:rPr lang="pl-PL" b="1" dirty="0">
                <a:solidFill>
                  <a:schemeClr val="bg1"/>
                </a:solidFill>
                <a:latin typeface="Century Gothic" pitchFamily="34" charset="0"/>
              </a:rPr>
              <a:t>Osoba fizyczna</a:t>
            </a:r>
          </a:p>
          <a:p>
            <a:pPr>
              <a:buClr>
                <a:schemeClr val="bg1"/>
              </a:buClr>
            </a:pPr>
            <a:r>
              <a:rPr lang="pl-PL" b="1" dirty="0">
                <a:solidFill>
                  <a:schemeClr val="bg1"/>
                </a:solidFill>
                <a:latin typeface="Century Gothic" pitchFamily="34" charset="0"/>
              </a:rPr>
              <a:t>Jednostka organizacyjna</a:t>
            </a:r>
          </a:p>
          <a:p>
            <a:pPr lvl="1">
              <a:buClr>
                <a:schemeClr val="bg1"/>
              </a:buClr>
              <a:buNone/>
            </a:pPr>
            <a:r>
              <a:rPr lang="pl-PL" b="1" dirty="0">
                <a:solidFill>
                  <a:schemeClr val="bg1"/>
                </a:solidFill>
                <a:latin typeface="Century Gothic" pitchFamily="34" charset="0"/>
              </a:rPr>
              <a:t>a) posiadająca osobowość prawną</a:t>
            </a:r>
          </a:p>
          <a:p>
            <a:pPr lvl="1">
              <a:buClr>
                <a:schemeClr val="bg1"/>
              </a:buClr>
              <a:buNone/>
            </a:pPr>
            <a:r>
              <a:rPr lang="pl-PL" b="1" dirty="0">
                <a:solidFill>
                  <a:schemeClr val="bg1"/>
                </a:solidFill>
                <a:latin typeface="Century Gothic" pitchFamily="34" charset="0"/>
              </a:rPr>
              <a:t>b) nieposiadająca osobowości prawnej</a:t>
            </a:r>
            <a:r>
              <a:rPr lang="pl-PL" dirty="0">
                <a:solidFill>
                  <a:schemeClr val="bg1"/>
                </a:solidFill>
                <a:latin typeface="Century Gothic" pitchFamily="34" charset="0"/>
              </a:rPr>
              <a:t> </a:t>
            </a:r>
          </a:p>
          <a:p>
            <a:pPr algn="ctr">
              <a:buNone/>
            </a:pPr>
            <a:endParaRPr lang="pl-PL" dirty="0">
              <a:solidFill>
                <a:schemeClr val="bg1"/>
              </a:solidFill>
              <a:latin typeface="Century Gothic" pitchFamily="34" charset="0"/>
            </a:endParaRPr>
          </a:p>
          <a:p>
            <a:pPr algn="ctr">
              <a:buNone/>
            </a:pPr>
            <a:r>
              <a:rPr lang="pl-PL" b="1" dirty="0">
                <a:solidFill>
                  <a:schemeClr val="bg1"/>
                </a:solidFill>
                <a:latin typeface="Century Gothic" pitchFamily="34" charset="0"/>
              </a:rPr>
              <a:t>Przykłady?</a:t>
            </a:r>
          </a:p>
          <a:p>
            <a:pPr algn="ctr">
              <a:buNone/>
            </a:pPr>
            <a:endParaRPr lang="pl-PL" dirty="0"/>
          </a:p>
          <a:p>
            <a:pPr algn="ctr"/>
            <a:endParaRPr lang="pl-PL" dirty="0"/>
          </a:p>
          <a:p>
            <a:pPr algn="ct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412776"/>
            <a:ext cx="8183880" cy="4187952"/>
          </a:xfrm>
        </p:spPr>
        <p:txBody>
          <a:bodyPr>
            <a:normAutofit/>
          </a:bodyPr>
          <a:lstStyle/>
          <a:p>
            <a:pPr algn="ctr">
              <a:buNone/>
            </a:pPr>
            <a:r>
              <a:rPr lang="pl-PL" b="1" dirty="0">
                <a:solidFill>
                  <a:schemeClr val="bg1"/>
                </a:solidFill>
                <a:latin typeface="Century Gothic" pitchFamily="34" charset="0"/>
              </a:rPr>
              <a:t>PRACODAWCA</a:t>
            </a:r>
          </a:p>
          <a:p>
            <a:pPr algn="ctr">
              <a:buNone/>
            </a:pPr>
            <a:endParaRPr lang="pl-PL" b="1" dirty="0">
              <a:solidFill>
                <a:schemeClr val="bg1"/>
              </a:solidFill>
              <a:latin typeface="Century Gothic" pitchFamily="34" charset="0"/>
            </a:endParaRPr>
          </a:p>
          <a:p>
            <a:pPr algn="ctr"/>
            <a:r>
              <a:rPr lang="pl-PL" b="1" dirty="0">
                <a:solidFill>
                  <a:schemeClr val="bg1"/>
                </a:solidFill>
                <a:latin typeface="Century Gothic" pitchFamily="34" charset="0"/>
              </a:rPr>
              <a:t>Joanna Nowak i Jan Nowak prowadzą działalność gospodarczą w ramach spółki cywilnej. W ich przedsiębiorstwie zatrudnionych jest 11 osób. Kto jest w tym przypadku pracodawcą?</a:t>
            </a:r>
          </a:p>
          <a:p>
            <a:pPr algn="ctr">
              <a:buNone/>
            </a:pPr>
            <a:endParaRPr lang="pl-PL" b="1"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412776"/>
            <a:ext cx="8183880" cy="4824536"/>
          </a:xfrm>
        </p:spPr>
        <p:txBody>
          <a:bodyPr>
            <a:normAutofit fontScale="70000" lnSpcReduction="20000"/>
          </a:bodyPr>
          <a:lstStyle/>
          <a:p>
            <a:pPr algn="just">
              <a:buNone/>
            </a:pPr>
            <a:r>
              <a:rPr lang="pl-PL" dirty="0">
                <a:solidFill>
                  <a:schemeClr val="bg1"/>
                </a:solidFill>
                <a:latin typeface="Century Gothic" pitchFamily="34" charset="0"/>
              </a:rPr>
              <a:t>	</a:t>
            </a:r>
            <a:r>
              <a:rPr lang="pl-PL" sz="3100" dirty="0">
                <a:solidFill>
                  <a:schemeClr val="bg1"/>
                </a:solidFill>
                <a:latin typeface="Century Gothic" pitchFamily="34" charset="0"/>
              </a:rPr>
              <a:t>Przedsiębiorstwo (art. 55</a:t>
            </a:r>
            <a:r>
              <a:rPr lang="pl-PL" sz="3100" baseline="30000" dirty="0">
                <a:solidFill>
                  <a:schemeClr val="bg1"/>
                </a:solidFill>
                <a:latin typeface="Century Gothic" pitchFamily="34" charset="0"/>
              </a:rPr>
              <a:t>1</a:t>
            </a:r>
            <a:r>
              <a:rPr lang="pl-PL" sz="3100" dirty="0">
                <a:solidFill>
                  <a:schemeClr val="bg1"/>
                </a:solidFill>
                <a:latin typeface="Century Gothic" pitchFamily="34" charset="0"/>
              </a:rPr>
              <a:t> k.c.) stworzone w ramach spółki cywilnej nie może aktualnie zatrudniać pracowników we własnym imieniu i działa na rachunek wspólników. Stroną zawieranych umów o pracę są wszyscy wspólnicy, a nie spółka. Wcześniejsze orzecznictwo uznające za pracodawcę spółkę było powiązane z nieobowiązującą ustawą z dnia 23 grudnia 1988 r. o działalności gospodarczej, na podstawie której spółka cywilna była uważana za podmiot gospodarczy. Późniejsze ustawy regulujące działalność gospodarczą za przedsiębiorców uznały wspólników spółki cywilnej.</a:t>
            </a:r>
          </a:p>
          <a:p>
            <a:pPr algn="just">
              <a:buNone/>
            </a:pPr>
            <a:endParaRPr lang="pl-PL" sz="3100" b="1" dirty="0">
              <a:solidFill>
                <a:schemeClr val="bg1"/>
              </a:solidFill>
              <a:latin typeface="Century Gothic" pitchFamily="34" charset="0"/>
            </a:endParaRPr>
          </a:p>
          <a:p>
            <a:pPr algn="just">
              <a:buNone/>
            </a:pPr>
            <a:r>
              <a:rPr lang="pl-PL" sz="3100" dirty="0">
                <a:solidFill>
                  <a:schemeClr val="bg1"/>
                </a:solidFill>
                <a:latin typeface="Century Gothic" pitchFamily="34" charset="0"/>
              </a:rPr>
              <a:t>	zob. postanowienie SN  z dnia 17 czerwca 2014 r., II UZ 34/14</a:t>
            </a:r>
          </a:p>
          <a:p>
            <a:pPr algn="ctr">
              <a:buNone/>
            </a:pPr>
            <a:endParaRPr lang="pl-PL" dirty="0">
              <a:solidFill>
                <a:schemeClr val="bg1"/>
              </a:solidFill>
              <a:latin typeface="Century Gothic" pitchFamily="34" charset="0"/>
            </a:endParaRPr>
          </a:p>
          <a:p>
            <a:pPr algn="ct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000108"/>
            <a:ext cx="9144000" cy="5857892"/>
          </a:xfrm>
        </p:spPr>
        <p:txBody>
          <a:bodyPr>
            <a:normAutofit fontScale="62500" lnSpcReduction="20000"/>
          </a:bodyPr>
          <a:lstStyle/>
          <a:p>
            <a:pPr algn="just">
              <a:buNone/>
            </a:pPr>
            <a:r>
              <a:rPr lang="pl-PL" sz="3100" dirty="0">
                <a:solidFill>
                  <a:schemeClr val="bg1"/>
                </a:solidFill>
                <a:latin typeface="Century Gothic" pitchFamily="34" charset="0"/>
              </a:rPr>
              <a:t>Spółka Mega Ubezpieczenia sp. z o.o. z siedzibą w Warszawie rozwija swoją działalność w branży ubezpieczeniowej. W bieżącym roku planuje utworzyć 3 jednostki organizacyjne w formie oddziałów w Krakowie, Gdańsku i Poznaniu. Oddziały mają zostać ujawnione w rejestrze przedsiębiorców Krajowego Rejestru Sądowego i będą nosić nazwy: Mega Ubezpieczenia sp. z o.o. Oddział w Krakowie, Mega Ubezpieczenia sp. z o.o. Oddział w Gdańsku oraz Mega Ubezpieczenia sp. z o.o. Oddział w Poznaniu. W tym celu Zarząd Spółki podejmie uchwałę wprowadzającą nowy Regulamin organizacyjny wraz z nowym schematem struktury organizacyjnej, który będzie załącznikiem do Regulaminu organizacyjnego.</a:t>
            </a:r>
          </a:p>
          <a:p>
            <a:pPr algn="just"/>
            <a:r>
              <a:rPr lang="pl-PL" sz="3100" dirty="0">
                <a:solidFill>
                  <a:schemeClr val="bg1"/>
                </a:solidFill>
                <a:latin typeface="Century Gothic" pitchFamily="34" charset="0"/>
              </a:rPr>
              <a:t>Podczas zebrania Zarządu Dyrektor Działu Personalnego Mega Ubezpieczenia sp. z o.o. zaproponował, żeby pracownicy w nowych lokalizacjach zostali zatrudnieni bezpośrednio przez oddziały, a nie przez samą spółkę. Dyrektorowi Działu Personalnego wydaje się dopuszczalne, aby oddziały były odrębnymi pracodawcami, ale nie wie, jak do tego doprowadzić. Członkowie Zarządu mają wątpliwości, gdyż obawiają się kontroli ze strony Zakładu Ubezpieczeń Społecznych i Państwowej Inspekcji Pracy. Postanowili zwrócić się do prawnika z prośbą o poradę.</a:t>
            </a:r>
            <a:r>
              <a:rPr lang="pl-PL" sz="2000" i="1" dirty="0"/>
              <a:t> </a:t>
            </a:r>
          </a:p>
          <a:p>
            <a:endParaRPr lang="pl-PL" sz="2000" i="1" dirty="0">
              <a:solidFill>
                <a:schemeClr val="bg1"/>
              </a:solidFill>
            </a:endParaRPr>
          </a:p>
          <a:p>
            <a:r>
              <a:rPr lang="pl-PL" sz="2900" i="1" dirty="0">
                <a:solidFill>
                  <a:schemeClr val="bg1"/>
                </a:solidFill>
                <a:latin typeface="Century Gothic" pitchFamily="34" charset="0"/>
              </a:rPr>
              <a:t>Czy oddział spółki z ograniczoną odpowiedzialnością może posiadać status odrębnego pracodawcy, a jeśli tak, jakie warunki powinien spełnić. Jakie są wady i zalety takiego rozwiązania?</a:t>
            </a:r>
            <a:endParaRPr lang="pl-PL" sz="4500"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endParaRPr lang="pl-PL" b="1" dirty="0"/>
          </a:p>
          <a:p>
            <a:pPr algn="ctr">
              <a:buNone/>
            </a:pPr>
            <a:endParaRPr lang="pl-PL" b="1" dirty="0"/>
          </a:p>
          <a:p>
            <a:pPr algn="ctr">
              <a:buNone/>
            </a:pPr>
            <a:r>
              <a:rPr lang="pl-PL" sz="4000" dirty="0">
                <a:solidFill>
                  <a:schemeClr val="bg1"/>
                </a:solidFill>
                <a:latin typeface="Century Gothic" pitchFamily="34" charset="0"/>
              </a:rPr>
              <a:t>Przedmiotem prawa pracy są stosunki pracy i inne stosunki prawne ściśle z nimi związane.</a:t>
            </a:r>
            <a:endParaRPr lang="pl-PL" sz="4000" b="1" dirty="0">
              <a:solidFill>
                <a:schemeClr val="bg1"/>
              </a:solidFill>
              <a:latin typeface="Century Gothic" pitchFamily="34" charset="0"/>
            </a:endParaRPr>
          </a:p>
          <a:p>
            <a:pPr algn="ctr">
              <a:buNone/>
            </a:pPr>
            <a:endParaRPr lang="pl-PL" sz="4000" b="1" dirty="0">
              <a:solidFill>
                <a:schemeClr val="bg1"/>
              </a:solidFill>
              <a:latin typeface="Century Gothic"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183880" cy="5544616"/>
          </a:xfrm>
        </p:spPr>
        <p:txBody>
          <a:bodyPr>
            <a:normAutofit/>
          </a:bodyPr>
          <a:lstStyle/>
          <a:p>
            <a:pPr algn="ctr">
              <a:buNone/>
            </a:pPr>
            <a:r>
              <a:rPr lang="pl-PL" b="1" dirty="0"/>
              <a:t>       </a:t>
            </a:r>
            <a:endParaRPr lang="pl-PL" dirty="0"/>
          </a:p>
          <a:p>
            <a:pPr algn="ctr">
              <a:buNone/>
            </a:pPr>
            <a:endParaRPr lang="pl-PL" dirty="0"/>
          </a:p>
          <a:p>
            <a:pPr algn="ctr">
              <a:buNone/>
            </a:pPr>
            <a:r>
              <a:rPr lang="pl-PL" sz="4400" dirty="0">
                <a:solidFill>
                  <a:schemeClr val="bg1"/>
                </a:solidFill>
                <a:latin typeface="Century Gothic" pitchFamily="34" charset="0"/>
              </a:rPr>
              <a:t>Problem wewnętrznych jednostek organizacyjnych</a:t>
            </a:r>
          </a:p>
          <a:p>
            <a:pPr algn="ctr">
              <a:buFontTx/>
              <a:buChar char="-"/>
            </a:pPr>
            <a:r>
              <a:rPr lang="pl-PL" sz="4400" dirty="0">
                <a:solidFill>
                  <a:schemeClr val="bg1"/>
                </a:solidFill>
                <a:latin typeface="Century Gothic" pitchFamily="34" charset="0"/>
              </a:rPr>
              <a:t>np. oddział, wydział </a:t>
            </a:r>
            <a:r>
              <a:rPr lang="pl-PL" sz="4400">
                <a:solidFill>
                  <a:schemeClr val="bg1"/>
                </a:solidFill>
                <a:latin typeface="Century Gothic" pitchFamily="34" charset="0"/>
              </a:rPr>
              <a:t>itp.?</a:t>
            </a:r>
            <a:endParaRPr lang="pl-PL" sz="4000" dirty="0"/>
          </a:p>
          <a:p>
            <a:pPr algn="ctr">
              <a:buNone/>
            </a:pPr>
            <a:endParaRPr lang="pl-PL" sz="4000" dirty="0"/>
          </a:p>
          <a:p>
            <a:pPr algn="ctr">
              <a:buNone/>
            </a:pPr>
            <a:endParaRPr lang="pl-PL" sz="4000" dirty="0"/>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183880" cy="5544616"/>
          </a:xfrm>
        </p:spPr>
        <p:txBody>
          <a:bodyPr>
            <a:normAutofit fontScale="70000" lnSpcReduction="20000"/>
          </a:bodyPr>
          <a:lstStyle/>
          <a:p>
            <a:pPr algn="ctr">
              <a:buNone/>
            </a:pPr>
            <a:r>
              <a:rPr lang="pl-PL" b="1" dirty="0"/>
              <a:t>       </a:t>
            </a:r>
            <a:endParaRPr lang="pl-PL" dirty="0"/>
          </a:p>
          <a:p>
            <a:pPr algn="ctr">
              <a:buNone/>
            </a:pPr>
            <a:endParaRPr lang="pl-PL" dirty="0"/>
          </a:p>
          <a:p>
            <a:pPr algn="ctr">
              <a:buNone/>
            </a:pPr>
            <a:endParaRPr lang="pl-PL" sz="4000" dirty="0">
              <a:solidFill>
                <a:schemeClr val="bg1"/>
              </a:solidFill>
              <a:latin typeface="Century Gothic" pitchFamily="34" charset="0"/>
            </a:endParaRPr>
          </a:p>
          <a:p>
            <a:pPr algn="just">
              <a:buNone/>
            </a:pPr>
            <a:r>
              <a:rPr lang="pl-PL" sz="4000" dirty="0">
                <a:solidFill>
                  <a:schemeClr val="bg1"/>
                </a:solidFill>
                <a:latin typeface="Century Gothic" pitchFamily="34" charset="0"/>
              </a:rPr>
              <a:t>	Taka jednostka może mieć przymiot pracodawcy, jeżeli przyznano jej zdolność do zatrudniania pracowników we własnym imieniu oraz została wyodrębniona organizacyjnie i finansowo. Zdolność samodzielnego zatrudniania pracowników musi mieć podstawę w aktach regulujących ustrój osoby prawnej (np. statucie spółki) albo aktach jej organów kreujących strukturę organizacyjną (np. w uchwałach zarządu spółki). </a:t>
            </a:r>
          </a:p>
          <a:p>
            <a:pPr algn="ctr">
              <a:buNone/>
            </a:pPr>
            <a:endParaRPr lang="pl-PL" sz="4000" dirty="0">
              <a:latin typeface="Century Gothic" panose="020B0502020202020204" pitchFamily="34" charset="0"/>
            </a:endParaRPr>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84784"/>
            <a:ext cx="8183880" cy="4187952"/>
          </a:xfrm>
        </p:spPr>
        <p:txBody>
          <a:bodyPr>
            <a:normAutofit lnSpcReduction="10000"/>
          </a:bodyPr>
          <a:lstStyle/>
          <a:p>
            <a:pPr>
              <a:buNone/>
            </a:pPr>
            <a:r>
              <a:rPr lang="pl-PL" sz="3600" b="1" dirty="0">
                <a:solidFill>
                  <a:schemeClr val="bg1"/>
                </a:solidFill>
                <a:latin typeface="Century Gothic" pitchFamily="34" charset="0"/>
              </a:rPr>
              <a:t>Pracodawca - podmiot :</a:t>
            </a:r>
          </a:p>
          <a:p>
            <a:pPr>
              <a:buNone/>
            </a:pPr>
            <a:endParaRPr lang="pl-PL" sz="3600" b="1" dirty="0">
              <a:solidFill>
                <a:schemeClr val="bg1"/>
              </a:solidFill>
              <a:latin typeface="Century Gothic" pitchFamily="34" charset="0"/>
            </a:endParaRPr>
          </a:p>
          <a:p>
            <a:pPr>
              <a:buClr>
                <a:schemeClr val="bg1"/>
              </a:buClr>
            </a:pPr>
            <a:r>
              <a:rPr lang="pl-PL" sz="3600" dirty="0">
                <a:solidFill>
                  <a:schemeClr val="bg1"/>
                </a:solidFill>
                <a:latin typeface="Century Gothic" pitchFamily="34" charset="0"/>
              </a:rPr>
              <a:t>dopuszczony przez prawo,</a:t>
            </a:r>
          </a:p>
          <a:p>
            <a:pPr>
              <a:buClr>
                <a:schemeClr val="bg1"/>
              </a:buClr>
            </a:pPr>
            <a:r>
              <a:rPr lang="pl-PL" sz="3600" dirty="0">
                <a:solidFill>
                  <a:schemeClr val="bg1"/>
                </a:solidFill>
                <a:latin typeface="Century Gothic" pitchFamily="34" charset="0"/>
              </a:rPr>
              <a:t>wyodrębniony organizacyjnie,</a:t>
            </a:r>
          </a:p>
          <a:p>
            <a:pPr>
              <a:buClr>
                <a:schemeClr val="bg1"/>
              </a:buClr>
            </a:pPr>
            <a:r>
              <a:rPr lang="pl-PL" sz="3600" dirty="0">
                <a:solidFill>
                  <a:schemeClr val="bg1"/>
                </a:solidFill>
                <a:latin typeface="Century Gothic" pitchFamily="34" charset="0"/>
              </a:rPr>
              <a:t>wyodrębniony majątkowo,</a:t>
            </a:r>
            <a:r>
              <a:rPr lang="pl-PL" sz="3600" b="1" dirty="0">
                <a:solidFill>
                  <a:schemeClr val="bg1"/>
                </a:solidFill>
                <a:latin typeface="Century Gothic" pitchFamily="34" charset="0"/>
              </a:rPr>
              <a:t>	</a:t>
            </a:r>
          </a:p>
          <a:p>
            <a:endParaRPr lang="pl-PL" sz="3600" b="1" dirty="0">
              <a:solidFill>
                <a:schemeClr val="bg1"/>
              </a:solidFill>
              <a:latin typeface="Century Gothic" pitchFamily="34" charset="0"/>
            </a:endParaRPr>
          </a:p>
          <a:p>
            <a:pPr marL="109728" indent="0" algn="r">
              <a:buNone/>
            </a:pPr>
            <a:r>
              <a:rPr lang="pl-PL" sz="3600" b="1" dirty="0">
                <a:solidFill>
                  <a:schemeClr val="bg1"/>
                </a:solidFill>
                <a:latin typeface="Century Gothic" pitchFamily="34" charset="0"/>
              </a:rPr>
              <a:t>	</a:t>
            </a:r>
            <a:endParaRPr lang="pl-PL" sz="3600"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p:txBody>
      </p:sp>
    </p:spTree>
    <p:extLst>
      <p:ext uri="{BB962C8B-B14F-4D97-AF65-F5344CB8AC3E}">
        <p14:creationId xmlns:p14="http://schemas.microsoft.com/office/powerpoint/2010/main" val="1218244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484784"/>
            <a:ext cx="8183880" cy="4187952"/>
          </a:xfrm>
        </p:spPr>
        <p:txBody>
          <a:bodyPr>
            <a:normAutofit fontScale="85000" lnSpcReduction="20000"/>
          </a:bodyPr>
          <a:lstStyle/>
          <a:p>
            <a:pPr>
              <a:buNone/>
            </a:pPr>
            <a:r>
              <a:rPr lang="pl-PL" sz="3600" b="1" dirty="0">
                <a:solidFill>
                  <a:schemeClr val="bg1"/>
                </a:solidFill>
                <a:latin typeface="Century Gothic" pitchFamily="34" charset="0"/>
              </a:rPr>
              <a:t>Pracodawca:</a:t>
            </a:r>
          </a:p>
          <a:p>
            <a:pPr marL="109728" indent="0">
              <a:buNone/>
            </a:pPr>
            <a:r>
              <a:rPr lang="pl-PL" sz="3600" dirty="0">
                <a:solidFill>
                  <a:schemeClr val="bg1"/>
                </a:solidFill>
                <a:latin typeface="Century Gothic" pitchFamily="34" charset="0"/>
              </a:rPr>
              <a:t>ten, kto ma „własne” prawo do zatrudniania czyli : </a:t>
            </a:r>
          </a:p>
          <a:p>
            <a:pPr>
              <a:buClr>
                <a:schemeClr val="bg1"/>
              </a:buClr>
            </a:pPr>
            <a:r>
              <a:rPr lang="pl-PL" sz="3600" dirty="0">
                <a:solidFill>
                  <a:schemeClr val="bg1"/>
                </a:solidFill>
                <a:latin typeface="Century Gothic" pitchFamily="34" charset="0"/>
              </a:rPr>
              <a:t>nawiązywania stosunku pracy, </a:t>
            </a:r>
          </a:p>
          <a:p>
            <a:pPr>
              <a:buClr>
                <a:schemeClr val="bg1"/>
              </a:buClr>
            </a:pPr>
            <a:r>
              <a:rPr lang="pl-PL" sz="3600" dirty="0">
                <a:solidFill>
                  <a:schemeClr val="bg1"/>
                </a:solidFill>
                <a:latin typeface="Century Gothic" pitchFamily="34" charset="0"/>
              </a:rPr>
              <a:t>zmieniania treści stosunku pracy, oraz </a:t>
            </a:r>
          </a:p>
          <a:p>
            <a:pPr>
              <a:buClr>
                <a:schemeClr val="bg1"/>
              </a:buClr>
            </a:pPr>
            <a:r>
              <a:rPr lang="pl-PL" sz="3600" dirty="0">
                <a:solidFill>
                  <a:schemeClr val="bg1"/>
                </a:solidFill>
                <a:latin typeface="Century Gothic" pitchFamily="34" charset="0"/>
              </a:rPr>
              <a:t>rozwiązywania stosunku </a:t>
            </a:r>
            <a:r>
              <a:rPr lang="pl-PL" sz="3600" dirty="0" err="1">
                <a:solidFill>
                  <a:schemeClr val="bg1"/>
                </a:solidFill>
                <a:latin typeface="Century Gothic" pitchFamily="34" charset="0"/>
              </a:rPr>
              <a:t>pracy</a:t>
            </a:r>
            <a:endParaRPr lang="pl-PL" sz="3600" dirty="0">
              <a:solidFill>
                <a:schemeClr val="bg1"/>
              </a:solidFill>
              <a:latin typeface="Century Gothic" pitchFamily="34" charset="0"/>
            </a:endParaRPr>
          </a:p>
          <a:p>
            <a:pPr>
              <a:buClr>
                <a:schemeClr val="bg1"/>
              </a:buClr>
            </a:pPr>
            <a:r>
              <a:rPr lang="pl-PL" sz="3600" dirty="0">
                <a:solidFill>
                  <a:schemeClr val="bg1"/>
                </a:solidFill>
                <a:latin typeface="Century Gothic" pitchFamily="34" charset="0"/>
              </a:rPr>
              <a:t>we własnym imieniu</a:t>
            </a:r>
          </a:p>
          <a:p>
            <a:pPr>
              <a:buNone/>
            </a:pPr>
            <a:r>
              <a:rPr lang="pl-PL" sz="3600" b="1" dirty="0">
                <a:solidFill>
                  <a:schemeClr val="bg1"/>
                </a:solidFill>
                <a:latin typeface="Century Gothic" pitchFamily="34" charset="0"/>
              </a:rPr>
              <a:t>				</a:t>
            </a:r>
          </a:p>
          <a:p>
            <a:pPr>
              <a:buNone/>
            </a:pPr>
            <a:r>
              <a:rPr lang="pl-PL" sz="3600" b="1" dirty="0">
                <a:solidFill>
                  <a:schemeClr val="bg1"/>
                </a:solidFill>
                <a:latin typeface="Century Gothic" pitchFamily="34" charset="0"/>
              </a:rPr>
              <a:t>	</a:t>
            </a:r>
            <a:endParaRPr lang="pl-PL" sz="3600"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a:p>
            <a:pPr algn="ctr">
              <a:buNone/>
            </a:pPr>
            <a:endParaRPr lang="pl-PL" dirty="0">
              <a:solidFill>
                <a:schemeClr val="bg1"/>
              </a:solidFill>
              <a:latin typeface="Century Gothic" pitchFamily="34" charset="0"/>
            </a:endParaRPr>
          </a:p>
        </p:txBody>
      </p:sp>
    </p:spTree>
    <p:extLst>
      <p:ext uri="{BB962C8B-B14F-4D97-AF65-F5344CB8AC3E}">
        <p14:creationId xmlns:p14="http://schemas.microsoft.com/office/powerpoint/2010/main" val="1197423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908720"/>
            <a:ext cx="8183880" cy="5616624"/>
          </a:xfrm>
        </p:spPr>
        <p:txBody>
          <a:bodyPr>
            <a:normAutofit fontScale="55000" lnSpcReduction="20000"/>
          </a:bodyPr>
          <a:lstStyle/>
          <a:p>
            <a:pPr algn="ctr">
              <a:buNone/>
            </a:pPr>
            <a:r>
              <a:rPr lang="pl-PL" b="1" dirty="0"/>
              <a:t>       </a:t>
            </a:r>
            <a:endParaRPr lang="pl-PL" dirty="0"/>
          </a:p>
          <a:p>
            <a:pPr algn="ctr">
              <a:buNone/>
            </a:pPr>
            <a:endParaRPr lang="pl-PL" dirty="0"/>
          </a:p>
          <a:p>
            <a:pPr algn="just">
              <a:buNone/>
            </a:pPr>
            <a:r>
              <a:rPr lang="pl-PL" sz="4000" dirty="0">
                <a:solidFill>
                  <a:schemeClr val="bg1"/>
                </a:solidFill>
                <a:latin typeface="Century Gothic" pitchFamily="34" charset="0"/>
              </a:rPr>
              <a:t>	W charakterze pracodawców występują jednostki organizacyjne stanowiące część - oddziały - osób prawnych, wchodzące w skład przedsiębiorstw wielozakładowych. Jednostki te mają zdolność do zawierania umów o pracę (lub nawiązywania w inny sposób stosunków </a:t>
            </a:r>
            <a:r>
              <a:rPr lang="pl-PL" sz="4000" dirty="0" err="1">
                <a:solidFill>
                  <a:schemeClr val="bg1"/>
                </a:solidFill>
                <a:latin typeface="Century Gothic" pitchFamily="34" charset="0"/>
              </a:rPr>
              <a:t>pracy</a:t>
            </a:r>
            <a:r>
              <a:rPr lang="pl-PL" sz="4000" dirty="0">
                <a:solidFill>
                  <a:schemeClr val="bg1"/>
                </a:solidFill>
                <a:latin typeface="Century Gothic" pitchFamily="34" charset="0"/>
              </a:rPr>
              <a:t> w charakterze pracodawców), </a:t>
            </a:r>
            <a:r>
              <a:rPr lang="pl-PL" sz="4000" u="sng" dirty="0">
                <a:solidFill>
                  <a:schemeClr val="bg1"/>
                </a:solidFill>
                <a:latin typeface="Century Gothic" pitchFamily="34" charset="0"/>
              </a:rPr>
              <a:t>jeśli z mocy przepisów normujących ich wewnętrzny status prawny mają kompetencję do samodzielnego zatrudniania pracowników</a:t>
            </a:r>
            <a:r>
              <a:rPr lang="pl-PL" sz="4000" dirty="0">
                <a:solidFill>
                  <a:schemeClr val="bg1"/>
                </a:solidFill>
                <a:latin typeface="Century Gothic" pitchFamily="34" charset="0"/>
              </a:rPr>
              <a:t> (składania oświadczeń woli). Jeżeli natomiast wewnętrzna jednostka organizacyjna jest upoważniona do zawierania umów o pracę w imieniu kierownictwa podmiotu, w skład którego wchodzi (lub nawiązywania w inny sposób stosunków </a:t>
            </a:r>
            <a:r>
              <a:rPr lang="pl-PL" sz="4000" dirty="0" err="1">
                <a:solidFill>
                  <a:schemeClr val="bg1"/>
                </a:solidFill>
                <a:latin typeface="Century Gothic" pitchFamily="34" charset="0"/>
              </a:rPr>
              <a:t>pracy</a:t>
            </a:r>
            <a:r>
              <a:rPr lang="pl-PL" sz="4000" dirty="0">
                <a:solidFill>
                  <a:schemeClr val="bg1"/>
                </a:solidFill>
                <a:latin typeface="Century Gothic" pitchFamily="34" charset="0"/>
              </a:rPr>
              <a:t>), z osobami przyjmowanymi w niej do </a:t>
            </a:r>
            <a:r>
              <a:rPr lang="pl-PL" sz="4000" dirty="0" err="1">
                <a:solidFill>
                  <a:schemeClr val="bg1"/>
                </a:solidFill>
                <a:latin typeface="Century Gothic" pitchFamily="34" charset="0"/>
              </a:rPr>
              <a:t>pracy</a:t>
            </a:r>
            <a:r>
              <a:rPr lang="pl-PL" sz="4000" dirty="0">
                <a:solidFill>
                  <a:schemeClr val="bg1"/>
                </a:solidFill>
                <a:latin typeface="Century Gothic" pitchFamily="34" charset="0"/>
              </a:rPr>
              <a:t>, to sama nie jest pracodawcą, lecz zatrudnia pracowników w imieniu pracodawcy, którym jest wielozakładowy podmiot zatrudniający - pracodawca. </a:t>
            </a:r>
          </a:p>
          <a:p>
            <a:pPr algn="ctr">
              <a:buNone/>
            </a:pPr>
            <a:endParaRPr lang="pl-PL" dirty="0"/>
          </a:p>
          <a:p>
            <a:pPr algn="ctr">
              <a:buNone/>
            </a:pPr>
            <a:r>
              <a:rPr lang="pl-PL" sz="2900" dirty="0">
                <a:solidFill>
                  <a:schemeClr val="bg1"/>
                </a:solidFill>
                <a:latin typeface="Century Gothic" pitchFamily="34" charset="0"/>
              </a:rPr>
              <a:t>wyrok SA w Katowicach z dnia 14 grudnia 2012 r., III </a:t>
            </a:r>
            <a:r>
              <a:rPr lang="pl-PL" sz="2900" dirty="0" err="1">
                <a:solidFill>
                  <a:schemeClr val="bg1"/>
                </a:solidFill>
                <a:latin typeface="Century Gothic" pitchFamily="34" charset="0"/>
              </a:rPr>
              <a:t>APa</a:t>
            </a:r>
            <a:r>
              <a:rPr lang="pl-PL" sz="2900" dirty="0">
                <a:solidFill>
                  <a:schemeClr val="bg1"/>
                </a:solidFill>
                <a:latin typeface="Century Gothic" pitchFamily="34" charset="0"/>
              </a:rPr>
              <a:t> 25/12</a:t>
            </a:r>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a:p>
            <a:pPr algn="ct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908720"/>
            <a:ext cx="8183880" cy="5616624"/>
          </a:xfrm>
        </p:spPr>
        <p:txBody>
          <a:bodyPr>
            <a:normAutofit fontScale="47500" lnSpcReduction="20000"/>
          </a:bodyPr>
          <a:lstStyle/>
          <a:p>
            <a:pPr algn="ctr">
              <a:buNone/>
            </a:pPr>
            <a:r>
              <a:rPr lang="pl-PL" b="1" dirty="0"/>
              <a:t>       </a:t>
            </a:r>
            <a:endParaRPr lang="pl-PL" dirty="0"/>
          </a:p>
          <a:p>
            <a:pPr algn="ctr">
              <a:buNone/>
            </a:pPr>
            <a:endParaRPr lang="pl-PL" dirty="0"/>
          </a:p>
          <a:p>
            <a:pPr algn="just">
              <a:buNone/>
            </a:pPr>
            <a:r>
              <a:rPr lang="pl-PL" sz="4000" dirty="0">
                <a:solidFill>
                  <a:schemeClr val="bg1"/>
                </a:solidFill>
                <a:latin typeface="Century Gothic" pitchFamily="34" charset="0"/>
              </a:rPr>
              <a:t>	</a:t>
            </a:r>
            <a:r>
              <a:rPr lang="pl-PL" sz="4200" dirty="0">
                <a:solidFill>
                  <a:schemeClr val="bg1"/>
                </a:solidFill>
                <a:latin typeface="Century Gothic" pitchFamily="34" charset="0"/>
              </a:rPr>
              <a:t>Dla uznania jednostki organizacyjnej za pracodawcę, obok uprawnienia do samodzielnego zatrudniania pracowników, jednostka taka musi posiadać odpowiednie wyodrębnienie organizacyjne. Przy czym nie chodzi wyłącznie o wyodrębnienie, jakiego na gruncie </a:t>
            </a:r>
            <a:r>
              <a:rPr lang="pl-PL" sz="4200" dirty="0" err="1">
                <a:solidFill>
                  <a:schemeClr val="bg1"/>
                </a:solidFill>
                <a:latin typeface="Century Gothic" pitchFamily="34" charset="0"/>
              </a:rPr>
              <a:t>prawa</a:t>
            </a:r>
            <a:r>
              <a:rPr lang="pl-PL" sz="4200" dirty="0">
                <a:solidFill>
                  <a:schemeClr val="bg1"/>
                </a:solidFill>
                <a:latin typeface="Century Gothic" pitchFamily="34" charset="0"/>
              </a:rPr>
              <a:t> cywilnego wymaga się np. dla przedsiębiorstwa lub jego zorganizowanej części albo dla takiej zorganizowanej części przedsiębiorstwa na mocy ustawy z 2004 r. o podatku od towarów i usług. </a:t>
            </a:r>
            <a:r>
              <a:rPr lang="pl-PL" sz="4200" u="sng" dirty="0">
                <a:solidFill>
                  <a:schemeClr val="bg1"/>
                </a:solidFill>
                <a:latin typeface="Century Gothic" pitchFamily="34" charset="0"/>
              </a:rPr>
              <a:t>Wyodrębnienie organizacyjne konieczne dla zaistnienia jednostki organizacyjnej jako samodzielnego pracodawcy dotyczyć musi organizacji i finansowania tej jednostki. </a:t>
            </a:r>
            <a:r>
              <a:rPr lang="pl-PL" sz="4200" dirty="0">
                <a:solidFill>
                  <a:schemeClr val="bg1"/>
                </a:solidFill>
                <a:latin typeface="Century Gothic" pitchFamily="34" charset="0"/>
              </a:rPr>
              <a:t>Tak samo, jak uprawnienie do samodzielnego zatrudniania pracowników wynikać powinno z wewnętrznych przepisów regulujących powstanie i organizację podmiotu, w skład którego wchodzi jednostka będąca odrębnym pracodawcą, tak też wymagane wyodrębnienie organizacyjne wynikać musi z tych przepisów.</a:t>
            </a:r>
            <a:endParaRPr lang="pl-PL" sz="4000" dirty="0">
              <a:solidFill>
                <a:schemeClr val="bg1"/>
              </a:solidFill>
              <a:latin typeface="Century Gothic" pitchFamily="34" charset="0"/>
            </a:endParaRPr>
          </a:p>
          <a:p>
            <a:pPr algn="ctr">
              <a:buNone/>
            </a:pPr>
            <a:endParaRPr lang="pl-PL" dirty="0"/>
          </a:p>
          <a:p>
            <a:pPr algn="ctr">
              <a:buNone/>
            </a:pPr>
            <a:r>
              <a:rPr lang="pl-PL" sz="2900" dirty="0">
                <a:solidFill>
                  <a:schemeClr val="bg1"/>
                </a:solidFill>
                <a:latin typeface="Century Gothic" pitchFamily="34" charset="0"/>
              </a:rPr>
              <a:t>wyrok NSA z dnia  </a:t>
            </a:r>
            <a:r>
              <a:rPr lang="pl-PL" dirty="0">
                <a:solidFill>
                  <a:schemeClr val="bg1"/>
                </a:solidFill>
              </a:rPr>
              <a:t>3 marca 2016 r., II FSK 233/14</a:t>
            </a:r>
            <a:br>
              <a:rPr lang="pl-PL" dirty="0"/>
            </a:b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      </a:t>
            </a:r>
            <a:endParaRPr lang="pl-PL" dirty="0"/>
          </a:p>
          <a:p>
            <a:pPr algn="ctr">
              <a:buNone/>
            </a:pPr>
            <a:endParaRPr lang="pl-PL" dirty="0"/>
          </a:p>
          <a:p>
            <a:pPr algn="ctr">
              <a:buNone/>
            </a:pPr>
            <a:endParaRPr lang="pl-PL" dirty="0"/>
          </a:p>
          <a:p>
            <a:pPr algn="ctr">
              <a:buNone/>
            </a:pPr>
            <a:r>
              <a:rPr lang="pl-PL" b="1" dirty="0">
                <a:solidFill>
                  <a:schemeClr val="bg1"/>
                </a:solidFill>
                <a:latin typeface="Century Gothic" pitchFamily="34" charset="0"/>
              </a:rPr>
              <a:t>ZAKŁAD PRACY TO PLACÓWKA ZATRUDNIENIA </a:t>
            </a:r>
          </a:p>
          <a:p>
            <a:pPr algn="ctr">
              <a:buNone/>
            </a:pPr>
            <a:endParaRPr lang="pl-PL" b="1" dirty="0">
              <a:solidFill>
                <a:schemeClr val="bg1"/>
              </a:solidFill>
              <a:latin typeface="Century Gothic" pitchFamily="34" charset="0"/>
            </a:endParaRPr>
          </a:p>
          <a:p>
            <a:pPr algn="ctr">
              <a:buNone/>
            </a:pPr>
            <a:r>
              <a:rPr lang="pl-PL" b="1" dirty="0">
                <a:solidFill>
                  <a:schemeClr val="bg1"/>
                </a:solidFill>
                <a:latin typeface="Century Gothic" pitchFamily="34" charset="0"/>
              </a:rPr>
              <a:t>PRACODAWCA TO PODMIOT STOSUNKU PRACY</a:t>
            </a:r>
          </a:p>
          <a:p>
            <a:pPr algn="ctr">
              <a:buNone/>
            </a:pPr>
            <a:endParaRPr lang="pl-PL" dirty="0"/>
          </a:p>
          <a:p>
            <a:pPr algn="ctr">
              <a:buNone/>
            </a:pPr>
            <a:endParaRPr lang="pl-PL" dirty="0"/>
          </a:p>
        </p:txBody>
      </p:sp>
    </p:spTree>
    <p:extLst>
      <p:ext uri="{BB962C8B-B14F-4D97-AF65-F5344CB8AC3E}">
        <p14:creationId xmlns:p14="http://schemas.microsoft.com/office/powerpoint/2010/main" val="1092696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1052736"/>
            <a:ext cx="8183880" cy="5328592"/>
          </a:xfrm>
        </p:spPr>
        <p:txBody>
          <a:bodyPr>
            <a:normAutofit fontScale="92500"/>
          </a:bodyPr>
          <a:lstStyle/>
          <a:p>
            <a:pPr algn="just">
              <a:buNone/>
            </a:pPr>
            <a:r>
              <a:rPr lang="pl-PL" dirty="0"/>
              <a:t>  </a:t>
            </a:r>
            <a:r>
              <a:rPr lang="pl-PL" dirty="0">
                <a:solidFill>
                  <a:schemeClr val="bg1"/>
                </a:solidFill>
                <a:latin typeface="Century Gothic" pitchFamily="34" charset="0"/>
              </a:rPr>
              <a:t>Pojęcie zakładu pracy ma obecnie przede wszystkim znaczenie przedmiotowe, odnoszące się do zespołu wyodrębnionych składników majątkowych (np. biura, fabryki, sklepy), w których odbywa się proces pracy (np. art. 207 </a:t>
            </a:r>
            <a:r>
              <a:rPr lang="pl-PL" dirty="0" err="1">
                <a:solidFill>
                  <a:schemeClr val="bg1"/>
                </a:solidFill>
                <a:latin typeface="Century Gothic" pitchFamily="34" charset="0"/>
              </a:rPr>
              <a:t>k.p</a:t>
            </a:r>
            <a:r>
              <a:rPr lang="pl-PL" dirty="0">
                <a:solidFill>
                  <a:schemeClr val="bg1"/>
                </a:solidFill>
                <a:latin typeface="Century Gothic" pitchFamily="34" charset="0"/>
              </a:rPr>
              <a:t>.). </a:t>
            </a:r>
            <a:endParaRPr lang="pl-PL" b="1" dirty="0">
              <a:solidFill>
                <a:schemeClr val="bg1"/>
              </a:solidFill>
              <a:latin typeface="Century Gothic" pitchFamily="34" charset="0"/>
            </a:endParaRPr>
          </a:p>
          <a:p>
            <a:pPr algn="just">
              <a:buNone/>
            </a:pPr>
            <a:r>
              <a:rPr lang="pl-PL" dirty="0">
                <a:solidFill>
                  <a:schemeClr val="bg1"/>
                </a:solidFill>
                <a:latin typeface="Century Gothic" pitchFamily="34" charset="0"/>
              </a:rPr>
              <a:t>	Nie jest pracodawcą jednostka organizacyjna wyznaczona jako miejsce </a:t>
            </a:r>
            <a:r>
              <a:rPr lang="pl-PL" dirty="0" err="1">
                <a:solidFill>
                  <a:schemeClr val="bg1"/>
                </a:solidFill>
                <a:latin typeface="Century Gothic" pitchFamily="34" charset="0"/>
              </a:rPr>
              <a:t>pracy</a:t>
            </a:r>
            <a:r>
              <a:rPr lang="pl-PL" dirty="0">
                <a:solidFill>
                  <a:schemeClr val="bg1"/>
                </a:solidFill>
                <a:latin typeface="Century Gothic" pitchFamily="34" charset="0"/>
              </a:rPr>
              <a:t>. Pracodawcą jest osoba fizyczna prowadząca działalność, a nie prowadzone przez nią przedsiębiorstwo jako zespół zorganizowanych składników materialnych i niematerialnych przeznaczonych do prowadzenia działalności.</a:t>
            </a:r>
          </a:p>
          <a:p>
            <a:pPr algn="just">
              <a:buNone/>
            </a:pPr>
            <a:endParaRPr lang="pl-PL" dirty="0">
              <a:solidFill>
                <a:schemeClr val="bg1"/>
              </a:solidFill>
              <a:latin typeface="Century Gothic" pitchFamily="34" charset="0"/>
            </a:endParaRPr>
          </a:p>
          <a:p>
            <a:pPr algn="ctr">
              <a:buNone/>
            </a:pPr>
            <a:endParaRPr lang="pl-PL" dirty="0"/>
          </a:p>
        </p:txBody>
      </p:sp>
    </p:spTree>
    <p:extLst>
      <p:ext uri="{BB962C8B-B14F-4D97-AF65-F5344CB8AC3E}">
        <p14:creationId xmlns:p14="http://schemas.microsoft.com/office/powerpoint/2010/main" val="1092696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052736"/>
            <a:ext cx="9144000" cy="5805264"/>
          </a:xfrm>
        </p:spPr>
        <p:txBody>
          <a:bodyPr>
            <a:normAutofit fontScale="70000" lnSpcReduction="20000"/>
          </a:bodyPr>
          <a:lstStyle/>
          <a:p>
            <a:pPr algn="just">
              <a:lnSpc>
                <a:spcPct val="120000"/>
              </a:lnSpc>
              <a:buNone/>
            </a:pPr>
            <a:r>
              <a:rPr lang="pl-PL" dirty="0"/>
              <a:t>  </a:t>
            </a:r>
            <a:r>
              <a:rPr lang="pl-PL" dirty="0">
                <a:solidFill>
                  <a:schemeClr val="bg1"/>
                </a:solidFill>
                <a:latin typeface="Century Gothic" pitchFamily="34" charset="0"/>
              </a:rPr>
              <a:t>Jedynym udziałowcem zarejestrowanej w Polsce spółki Maxim sp. z o.o. jest niemiecka spółka Maxim </a:t>
            </a:r>
            <a:r>
              <a:rPr lang="pl-PL" dirty="0" err="1">
                <a:solidFill>
                  <a:schemeClr val="bg1"/>
                </a:solidFill>
                <a:latin typeface="Century Gothic" pitchFamily="34" charset="0"/>
              </a:rPr>
              <a:t>World</a:t>
            </a:r>
            <a:r>
              <a:rPr lang="pl-PL" dirty="0">
                <a:solidFill>
                  <a:schemeClr val="bg1"/>
                </a:solidFill>
                <a:latin typeface="Century Gothic" pitchFamily="34" charset="0"/>
              </a:rPr>
              <a:t> </a:t>
            </a:r>
            <a:r>
              <a:rPr lang="pl-PL" dirty="0" err="1">
                <a:solidFill>
                  <a:schemeClr val="bg1"/>
                </a:solidFill>
                <a:latin typeface="Century Gothic" pitchFamily="34" charset="0"/>
              </a:rPr>
              <a:t>GmbH</a:t>
            </a:r>
            <a:r>
              <a:rPr lang="pl-PL" dirty="0">
                <a:solidFill>
                  <a:schemeClr val="bg1"/>
                </a:solidFill>
                <a:latin typeface="Century Gothic" pitchFamily="34" charset="0"/>
              </a:rPr>
              <a:t>. Niemieccy decydenci mają zaufanie do osób zarządzających polską spółką, niemniej jednak chcieliby mieć swojego przedstawiciela, który byłby upoważniony do podejmowania w imieniu Maxim sp. z o.o. czynności z zakresu prawa pracy, w tym między innymi zawierania i rozwiązywania umów o pracę oraz nakładania kar porządkowych. Alf Claus zgodził się zostać takim przedstawicielem, ale postawił warunek, że nie będzie zawierał z Maxim sp. z o.o. żadnej umowy, ponieważ byłoby to dla niego zbyt duże zobowiązanie, zwłaszcza, że nie wiadomo, jak długi czas spędzi w Polsce. W związku z tym, Alf Claus chce pozostać w stosunku pracy tylko z Maxim </a:t>
            </a:r>
            <a:r>
              <a:rPr lang="pl-PL" dirty="0" err="1">
                <a:solidFill>
                  <a:schemeClr val="bg1"/>
                </a:solidFill>
                <a:latin typeface="Century Gothic" pitchFamily="34" charset="0"/>
              </a:rPr>
              <a:t>World</a:t>
            </a:r>
            <a:r>
              <a:rPr lang="pl-PL" dirty="0">
                <a:solidFill>
                  <a:schemeClr val="bg1"/>
                </a:solidFill>
                <a:latin typeface="Century Gothic" pitchFamily="34" charset="0"/>
              </a:rPr>
              <a:t> </a:t>
            </a:r>
            <a:r>
              <a:rPr lang="pl-PL" dirty="0" err="1">
                <a:solidFill>
                  <a:schemeClr val="bg1"/>
                </a:solidFill>
                <a:latin typeface="Century Gothic" pitchFamily="34" charset="0"/>
              </a:rPr>
              <a:t>GmbH</a:t>
            </a:r>
            <a:r>
              <a:rPr lang="pl-PL" dirty="0">
                <a:solidFill>
                  <a:schemeClr val="bg1"/>
                </a:solidFill>
                <a:latin typeface="Century Gothic" pitchFamily="34" charset="0"/>
              </a:rPr>
              <a:t>.</a:t>
            </a:r>
          </a:p>
          <a:p>
            <a:pPr algn="just">
              <a:lnSpc>
                <a:spcPct val="120000"/>
              </a:lnSpc>
              <a:buNone/>
            </a:pPr>
            <a:endParaRPr lang="pl-PL" dirty="0">
              <a:solidFill>
                <a:schemeClr val="bg1"/>
              </a:solidFill>
              <a:latin typeface="Century Gothic" pitchFamily="34" charset="0"/>
            </a:endParaRPr>
          </a:p>
          <a:p>
            <a:pPr>
              <a:lnSpc>
                <a:spcPct val="120000"/>
              </a:lnSpc>
            </a:pPr>
            <a:r>
              <a:rPr lang="pl-PL" i="1" dirty="0">
                <a:solidFill>
                  <a:schemeClr val="bg1"/>
                </a:solidFill>
                <a:latin typeface="Century Gothic" pitchFamily="34" charset="0"/>
              </a:rPr>
              <a:t>Czy w tej sytuacji możliwe jest, aby Alf Claus dokonywał czynności z zakresu prawa pracy w imieniu Maxim Sp. z o.o., a jeśli tak, to na jakiej</a:t>
            </a:r>
          </a:p>
          <a:p>
            <a:pPr>
              <a:lnSpc>
                <a:spcPct val="120000"/>
              </a:lnSpc>
              <a:buNone/>
            </a:pPr>
            <a:r>
              <a:rPr lang="pl-PL" i="1" dirty="0">
                <a:solidFill>
                  <a:schemeClr val="bg1"/>
                </a:solidFill>
                <a:latin typeface="Century Gothic" pitchFamily="34" charset="0"/>
              </a:rPr>
              <a:t>	podstawie?</a:t>
            </a:r>
            <a:endParaRPr lang="pl-PL" dirty="0">
              <a:solidFill>
                <a:schemeClr val="bg1"/>
              </a:solidFill>
              <a:latin typeface="Century Gothic" pitchFamily="34" charset="0"/>
            </a:endParaRPr>
          </a:p>
          <a:p>
            <a:pPr algn="just">
              <a:lnSpc>
                <a:spcPct val="170000"/>
              </a:lnSpc>
              <a:buNone/>
            </a:pPr>
            <a:endParaRPr lang="pl-PL" dirty="0">
              <a:solidFill>
                <a:schemeClr val="bg1"/>
              </a:solidFill>
              <a:latin typeface="Century Gothic" pitchFamily="34" charset="0"/>
            </a:endParaRPr>
          </a:p>
          <a:p>
            <a:pPr algn="just">
              <a:buNone/>
            </a:pPr>
            <a:endParaRPr lang="pl-PL" dirty="0">
              <a:solidFill>
                <a:schemeClr val="bg1"/>
              </a:solidFill>
              <a:latin typeface="Century Gothic" pitchFamily="34" charset="0"/>
            </a:endParaRPr>
          </a:p>
          <a:p>
            <a:pPr algn="ctr">
              <a:buNone/>
            </a:pPr>
            <a:endParaRPr lang="pl-PL" dirty="0"/>
          </a:p>
        </p:txBody>
      </p:sp>
    </p:spTree>
    <p:extLst>
      <p:ext uri="{BB962C8B-B14F-4D97-AF65-F5344CB8AC3E}">
        <p14:creationId xmlns:p14="http://schemas.microsoft.com/office/powerpoint/2010/main" val="1092696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1052736"/>
            <a:ext cx="8183880" cy="5328592"/>
          </a:xfrm>
        </p:spPr>
        <p:txBody>
          <a:bodyPr>
            <a:normAutofit/>
          </a:bodyPr>
          <a:lstStyle/>
          <a:p>
            <a:pPr algn="just">
              <a:buNone/>
            </a:pPr>
            <a:r>
              <a:rPr lang="pl-PL" b="1" dirty="0">
                <a:solidFill>
                  <a:schemeClr val="bg1"/>
                </a:solidFill>
                <a:latin typeface="Century Gothic" pitchFamily="34" charset="0"/>
              </a:rPr>
              <a:t>Osoby wykonujące w imieniu pracodawcy czynności z zakresu prawa pracy (art. 3</a:t>
            </a:r>
            <a:r>
              <a:rPr lang="pl-PL" b="1" baseline="30000" dirty="0">
                <a:solidFill>
                  <a:schemeClr val="bg1"/>
                </a:solidFill>
                <a:latin typeface="Century Gothic" pitchFamily="34" charset="0"/>
              </a:rPr>
              <a:t>1</a:t>
            </a:r>
            <a:r>
              <a:rPr lang="pl-PL" b="1" dirty="0">
                <a:solidFill>
                  <a:schemeClr val="bg1"/>
                </a:solidFill>
                <a:latin typeface="Century Gothic" pitchFamily="34" charset="0"/>
              </a:rPr>
              <a:t>)</a:t>
            </a:r>
          </a:p>
          <a:p>
            <a:pPr algn="just">
              <a:buNone/>
            </a:pPr>
            <a:r>
              <a:rPr lang="pl-PL" dirty="0">
                <a:solidFill>
                  <a:schemeClr val="bg1"/>
                </a:solidFill>
                <a:latin typeface="Century Gothic" pitchFamily="34" charset="0"/>
              </a:rPr>
              <a:t>§ 1. Za pracodawcę będącego jednostką organizacyjną czynności w sprawach z zakresu prawa pracy dokonuje osoba lub organ zarządzający tą jednostką albo inna wyznaczona do tego osoba. </a:t>
            </a:r>
          </a:p>
          <a:p>
            <a:pPr algn="just">
              <a:buNone/>
            </a:pPr>
            <a:r>
              <a:rPr lang="pl-PL" dirty="0">
                <a:solidFill>
                  <a:schemeClr val="bg1"/>
                </a:solidFill>
                <a:latin typeface="Century Gothic" pitchFamily="34" charset="0"/>
              </a:rPr>
              <a:t>§ 2. Przepis § 1 stosuje się odpowiednio do pracodawcy będącego osobą fizyczną, jeżeli nie dokonuje on osobiście czynności, o których mowa w tym przepisie.</a:t>
            </a:r>
          </a:p>
          <a:p>
            <a:pPr algn="ctr">
              <a:buNone/>
            </a:pPr>
            <a:endParaRPr lang="pl-PL" dirty="0"/>
          </a:p>
        </p:txBody>
      </p:sp>
    </p:spTree>
    <p:extLst>
      <p:ext uri="{BB962C8B-B14F-4D97-AF65-F5344CB8AC3E}">
        <p14:creationId xmlns:p14="http://schemas.microsoft.com/office/powerpoint/2010/main" val="1092696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530352"/>
            <a:ext cx="8183880" cy="5970482"/>
          </a:xfrm>
        </p:spPr>
        <p:txBody>
          <a:bodyPr>
            <a:normAutofit fontScale="92500" lnSpcReduction="10000"/>
          </a:bodyPr>
          <a:lstStyle/>
          <a:p>
            <a:pPr algn="ctr"/>
            <a:endParaRPr lang="pl-PL" b="1" dirty="0"/>
          </a:p>
          <a:p>
            <a:pPr algn="ctr">
              <a:buNone/>
            </a:pPr>
            <a:endParaRPr lang="pl-PL" b="1" dirty="0"/>
          </a:p>
          <a:p>
            <a:pPr algn="ctr">
              <a:buNone/>
            </a:pPr>
            <a:r>
              <a:rPr lang="pl-PL" sz="4000" dirty="0">
                <a:solidFill>
                  <a:schemeClr val="bg1"/>
                </a:solidFill>
                <a:latin typeface="Century Gothic" pitchFamily="34" charset="0"/>
              </a:rPr>
              <a:t>Podstawowym aktem prawnym określającym prawa i obowiązki pracowników i pracodawców jest </a:t>
            </a:r>
          </a:p>
          <a:p>
            <a:pPr algn="ctr">
              <a:buNone/>
            </a:pPr>
            <a:r>
              <a:rPr lang="pl-PL" sz="4000" b="1" dirty="0">
                <a:solidFill>
                  <a:schemeClr val="bg1"/>
                </a:solidFill>
                <a:latin typeface="Century Gothic" pitchFamily="34" charset="0"/>
              </a:rPr>
              <a:t>Kodeks pracy</a:t>
            </a:r>
            <a:r>
              <a:rPr lang="pl-PL" sz="4000" dirty="0">
                <a:solidFill>
                  <a:schemeClr val="bg1"/>
                </a:solidFill>
                <a:latin typeface="Century Gothic" pitchFamily="34" charset="0"/>
              </a:rPr>
              <a:t>.</a:t>
            </a:r>
          </a:p>
          <a:p>
            <a:pPr algn="ctr">
              <a:buNone/>
            </a:pPr>
            <a:r>
              <a:rPr lang="pl-PL" sz="4000" dirty="0">
                <a:solidFill>
                  <a:schemeClr val="bg1"/>
                </a:solidFill>
                <a:latin typeface="Century Gothic" pitchFamily="34" charset="0"/>
              </a:rPr>
              <a:t>Samo prawo pracy rozproszone jest jednak w wielu aktach prawnych różnej rangi (art. 9 </a:t>
            </a:r>
            <a:r>
              <a:rPr lang="pl-PL" sz="4000" dirty="0" err="1">
                <a:solidFill>
                  <a:schemeClr val="bg1"/>
                </a:solidFill>
                <a:latin typeface="Century Gothic" pitchFamily="34" charset="0"/>
              </a:rPr>
              <a:t>k.p</a:t>
            </a:r>
            <a:r>
              <a:rPr lang="pl-PL" sz="4000" dirty="0">
                <a:solidFill>
                  <a:schemeClr val="bg1"/>
                </a:solidFill>
                <a:latin typeface="Century Gothic" pitchFamily="34" charset="0"/>
              </a:rPr>
              <a:t>.).</a:t>
            </a:r>
          </a:p>
          <a:p>
            <a:pPr algn="ctr">
              <a:buNone/>
            </a:pPr>
            <a:endParaRPr lang="pl-PL" sz="4000" b="1" dirty="0">
              <a:solidFill>
                <a:schemeClr val="bg1"/>
              </a:solidFill>
              <a:latin typeface="Century Gothic" pitchFamily="34" charset="0"/>
            </a:endParaRPr>
          </a:p>
          <a:p>
            <a:pPr algn="ctr">
              <a:buNone/>
            </a:pPr>
            <a:endParaRPr lang="pl-PL" sz="4000" b="1" dirty="0">
              <a:solidFill>
                <a:schemeClr val="bg1"/>
              </a:solidFill>
              <a:latin typeface="Century Gothic"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428868"/>
            <a:ext cx="8183880" cy="1051560"/>
          </a:xfrm>
        </p:spPr>
        <p:txBody>
          <a:bodyPr>
            <a:normAutofit/>
          </a:bodyPr>
          <a:lstStyle/>
          <a:p>
            <a:pPr algn="ctr"/>
            <a:r>
              <a:rPr lang="pl-PL" sz="4000" dirty="0">
                <a:solidFill>
                  <a:schemeClr val="bg1"/>
                </a:solidFill>
                <a:effectLst/>
                <a:latin typeface="Century Gothic" pitchFamily="34" charset="0"/>
              </a:rPr>
              <a:t>Pracownik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268760"/>
            <a:ext cx="8183880" cy="4187952"/>
          </a:xfrm>
        </p:spPr>
        <p:txBody>
          <a:bodyPr>
            <a:normAutofit/>
          </a:bodyPr>
          <a:lstStyle/>
          <a:p>
            <a:pPr>
              <a:buNone/>
            </a:pPr>
            <a:r>
              <a:rPr lang="pl-PL" sz="3200" b="1" dirty="0">
                <a:solidFill>
                  <a:schemeClr val="bg1"/>
                </a:solidFill>
                <a:latin typeface="Century Gothic" pitchFamily="34" charset="0"/>
              </a:rPr>
              <a:t>	Pracownik:</a:t>
            </a:r>
            <a:endParaRPr lang="pl-PL" sz="3200" dirty="0">
              <a:solidFill>
                <a:schemeClr val="bg1"/>
              </a:solidFill>
              <a:latin typeface="Century Gothic" pitchFamily="34" charset="0"/>
            </a:endParaRPr>
          </a:p>
          <a:p>
            <a:pPr>
              <a:buClr>
                <a:schemeClr val="bg1"/>
              </a:buClr>
            </a:pPr>
            <a:r>
              <a:rPr lang="pl-PL" sz="3200" dirty="0">
                <a:solidFill>
                  <a:schemeClr val="bg1"/>
                </a:solidFill>
                <a:latin typeface="Century Gothic" pitchFamily="34" charset="0"/>
              </a:rPr>
              <a:t>art. 2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a:t>
            </a:r>
          </a:p>
          <a:p>
            <a:pPr>
              <a:buClr>
                <a:schemeClr val="bg1"/>
              </a:buClr>
            </a:pPr>
            <a:r>
              <a:rPr lang="pl-PL" sz="3200" dirty="0">
                <a:solidFill>
                  <a:schemeClr val="bg1"/>
                </a:solidFill>
                <a:latin typeface="Century Gothic" pitchFamily="34" charset="0"/>
              </a:rPr>
              <a:t>art. 22 § 2-3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a:t>
            </a:r>
          </a:p>
          <a:p>
            <a:pPr>
              <a:buClr>
                <a:schemeClr val="bg1"/>
              </a:buClr>
            </a:pPr>
            <a:r>
              <a:rPr lang="pl-PL" sz="3200" dirty="0">
                <a:solidFill>
                  <a:schemeClr val="bg1"/>
                </a:solidFill>
                <a:latin typeface="Century Gothic" pitchFamily="34" charset="0"/>
              </a:rPr>
              <a:t>młodociani (art. 190 – 206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a:t>
            </a:r>
          </a:p>
          <a:p>
            <a:pPr>
              <a:buClr>
                <a:schemeClr val="bg1"/>
              </a:buClr>
            </a:pPr>
            <a:r>
              <a:rPr lang="pl-PL" sz="3200" dirty="0">
                <a:solidFill>
                  <a:schemeClr val="bg1"/>
                </a:solidFill>
                <a:latin typeface="Century Gothic" pitchFamily="34" charset="0"/>
              </a:rPr>
              <a:t>dzieci (art. 304</a:t>
            </a:r>
            <a:r>
              <a:rPr lang="pl-PL" sz="3200" baseline="30000" dirty="0">
                <a:solidFill>
                  <a:schemeClr val="bg1"/>
                </a:solidFill>
                <a:latin typeface="Century Gothic" pitchFamily="34" charset="0"/>
              </a:rPr>
              <a:t>5</a:t>
            </a:r>
            <a:r>
              <a:rPr lang="pl-PL" sz="3200" dirty="0">
                <a:solidFill>
                  <a:schemeClr val="bg1"/>
                </a:solidFill>
                <a:latin typeface="Century Gothic" pitchFamily="34" charset="0"/>
              </a:rPr>
              <a:t>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a:t>
            </a:r>
          </a:p>
          <a:p>
            <a:pPr algn="ctr">
              <a:buNone/>
            </a:pPr>
            <a:endParaRPr lang="pl-PL"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endParaRPr lang="pl-PL" b="1" dirty="0"/>
          </a:p>
          <a:p>
            <a:pPr>
              <a:buNone/>
            </a:pPr>
            <a:endParaRPr lang="pl-PL" b="1" dirty="0"/>
          </a:p>
          <a:p>
            <a:pPr>
              <a:buNone/>
            </a:pPr>
            <a:r>
              <a:rPr lang="pl-PL" sz="3200" b="1" dirty="0">
                <a:solidFill>
                  <a:schemeClr val="bg1"/>
                </a:solidFill>
                <a:latin typeface="Century Gothic" pitchFamily="34" charset="0"/>
              </a:rPr>
              <a:t>PRACOWNIK </a:t>
            </a:r>
          </a:p>
          <a:p>
            <a:pPr>
              <a:buNone/>
            </a:pPr>
            <a:r>
              <a:rPr lang="pl-PL" sz="3200" b="1" dirty="0">
                <a:solidFill>
                  <a:schemeClr val="bg1"/>
                </a:solidFill>
                <a:latin typeface="Century Gothic" pitchFamily="34" charset="0"/>
              </a:rPr>
              <a:t>	</a:t>
            </a:r>
            <a:r>
              <a:rPr lang="pl-PL" sz="3200" dirty="0">
                <a:solidFill>
                  <a:schemeClr val="bg1"/>
                </a:solidFill>
                <a:latin typeface="Century Gothic" pitchFamily="34" charset="0"/>
              </a:rPr>
              <a:t>osoba fizyczna zatrudniona na podstawie prawnej wskazanej w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a:t>
            </a:r>
          </a:p>
          <a:p>
            <a:pPr>
              <a:buNone/>
            </a:pPr>
            <a:endParaRPr lang="pl-PL" sz="3200" dirty="0">
              <a:solidFill>
                <a:schemeClr val="bg1"/>
              </a:solidFill>
              <a:latin typeface="Century Gothic" pitchFamily="34" charset="0"/>
            </a:endParaRPr>
          </a:p>
          <a:p>
            <a:pPr>
              <a:buNone/>
            </a:pPr>
            <a:r>
              <a:rPr lang="pl-PL" dirty="0">
                <a:solidFill>
                  <a:schemeClr val="bg1"/>
                </a:solidFill>
                <a:latin typeface="Century Gothic" pitchFamily="34" charset="0"/>
              </a:rPr>
              <a:t>Czy spółka z o.o. może być pracownikiem?</a:t>
            </a:r>
          </a:p>
        </p:txBody>
      </p:sp>
    </p:spTree>
    <p:extLst>
      <p:ext uri="{BB962C8B-B14F-4D97-AF65-F5344CB8AC3E}">
        <p14:creationId xmlns:p14="http://schemas.microsoft.com/office/powerpoint/2010/main" val="789417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196752"/>
            <a:ext cx="8183880" cy="4187952"/>
          </a:xfrm>
        </p:spPr>
        <p:txBody>
          <a:bodyPr>
            <a:normAutofit lnSpcReduction="10000"/>
          </a:bodyPr>
          <a:lstStyle/>
          <a:p>
            <a:pPr>
              <a:buNone/>
            </a:pPr>
            <a:r>
              <a:rPr lang="pl-PL" sz="3200" b="1" dirty="0">
                <a:solidFill>
                  <a:schemeClr val="bg1"/>
                </a:solidFill>
                <a:latin typeface="Century Gothic" pitchFamily="34" charset="0"/>
              </a:rPr>
              <a:t>Podstawy zatrudnienia pracowniczego </a:t>
            </a:r>
          </a:p>
          <a:p>
            <a:pPr>
              <a:buClr>
                <a:schemeClr val="bg1"/>
              </a:buClr>
            </a:pPr>
            <a:r>
              <a:rPr lang="pl-PL" sz="3200" dirty="0">
                <a:solidFill>
                  <a:schemeClr val="bg1"/>
                </a:solidFill>
                <a:latin typeface="Century Gothic" pitchFamily="34" charset="0"/>
              </a:rPr>
              <a:t>umowa o pracę</a:t>
            </a:r>
          </a:p>
          <a:p>
            <a:pPr>
              <a:buClr>
                <a:schemeClr val="bg1"/>
              </a:buClr>
            </a:pPr>
            <a:r>
              <a:rPr lang="pl-PL" sz="3200" dirty="0">
                <a:solidFill>
                  <a:schemeClr val="bg1"/>
                </a:solidFill>
                <a:latin typeface="Century Gothic" pitchFamily="34" charset="0"/>
              </a:rPr>
              <a:t>mianowanie</a:t>
            </a:r>
          </a:p>
          <a:p>
            <a:pPr>
              <a:buClr>
                <a:schemeClr val="bg1"/>
              </a:buClr>
            </a:pPr>
            <a:r>
              <a:rPr lang="pl-PL" sz="3200" dirty="0">
                <a:solidFill>
                  <a:schemeClr val="bg1"/>
                </a:solidFill>
                <a:latin typeface="Century Gothic" pitchFamily="34" charset="0"/>
              </a:rPr>
              <a:t>powołanie</a:t>
            </a:r>
          </a:p>
          <a:p>
            <a:pPr>
              <a:buClr>
                <a:schemeClr val="bg1"/>
              </a:buClr>
            </a:pPr>
            <a:r>
              <a:rPr lang="pl-PL" sz="3200" dirty="0">
                <a:solidFill>
                  <a:schemeClr val="bg1"/>
                </a:solidFill>
                <a:latin typeface="Century Gothic" pitchFamily="34" charset="0"/>
              </a:rPr>
              <a:t>wybór</a:t>
            </a:r>
          </a:p>
          <a:p>
            <a:pPr>
              <a:buClr>
                <a:schemeClr val="bg1"/>
              </a:buClr>
            </a:pPr>
            <a:r>
              <a:rPr lang="pl-PL" sz="3200" dirty="0">
                <a:solidFill>
                  <a:schemeClr val="bg1"/>
                </a:solidFill>
                <a:latin typeface="Century Gothic" pitchFamily="34" charset="0"/>
              </a:rPr>
              <a:t>spółdzielcza umowa o pracę</a:t>
            </a:r>
          </a:p>
          <a:p>
            <a:endParaRPr lang="pl-PL" sz="3200" b="1" dirty="0">
              <a:solidFill>
                <a:schemeClr val="bg1"/>
              </a:solidFill>
              <a:latin typeface="Century Gothic" pitchFamily="34" charset="0"/>
            </a:endParaRPr>
          </a:p>
          <a:p>
            <a:pPr>
              <a:buClr>
                <a:schemeClr val="bg1"/>
              </a:buClr>
            </a:pPr>
            <a:r>
              <a:rPr lang="pl-PL" sz="3200" b="1" dirty="0">
                <a:solidFill>
                  <a:schemeClr val="bg1"/>
                </a:solidFill>
                <a:latin typeface="Century Gothic" pitchFamily="34" charset="0"/>
              </a:rPr>
              <a:t>Inne podstawy? </a:t>
            </a:r>
          </a:p>
        </p:txBody>
      </p:sp>
    </p:spTree>
    <p:extLst>
      <p:ext uri="{BB962C8B-B14F-4D97-AF65-F5344CB8AC3E}">
        <p14:creationId xmlns:p14="http://schemas.microsoft.com/office/powerpoint/2010/main" val="789417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endParaRPr lang="pl-PL" b="1" dirty="0"/>
          </a:p>
          <a:p>
            <a:pPr>
              <a:buNone/>
            </a:pPr>
            <a:endParaRPr lang="pl-PL" b="1" dirty="0"/>
          </a:p>
          <a:p>
            <a:pPr>
              <a:buNone/>
            </a:pPr>
            <a:endParaRPr lang="pl-PL" sz="3200" dirty="0"/>
          </a:p>
          <a:p>
            <a:pPr algn="ctr">
              <a:buNone/>
            </a:pPr>
            <a:r>
              <a:rPr lang="pl-PL" sz="3200" b="1" dirty="0">
                <a:solidFill>
                  <a:schemeClr val="bg1"/>
                </a:solidFill>
                <a:latin typeface="Century Gothic" pitchFamily="34" charset="0"/>
              </a:rPr>
              <a:t>Tzw. zdolność pracownicza</a:t>
            </a:r>
          </a:p>
          <a:p>
            <a:pPr algn="ctr">
              <a:buNone/>
            </a:pPr>
            <a:r>
              <a:rPr lang="pl-PL" sz="3200" dirty="0">
                <a:solidFill>
                  <a:schemeClr val="bg1"/>
                </a:solidFill>
                <a:latin typeface="Century Gothic" pitchFamily="34" charset="0"/>
              </a:rPr>
              <a:t>(art. 22 § 2-3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a:t>
            </a:r>
          </a:p>
          <a:p>
            <a:pPr>
              <a:buNone/>
            </a:pPr>
            <a:r>
              <a:rPr lang="pl-PL" sz="3200" b="1" dirty="0"/>
              <a:t> </a:t>
            </a:r>
          </a:p>
          <a:p>
            <a:pPr>
              <a:buNone/>
            </a:pPr>
            <a:r>
              <a:rPr lang="pl-PL" sz="3200" b="1" dirty="0"/>
              <a:t>	</a:t>
            </a:r>
            <a:endParaRPr lang="pl-PL" sz="3200" dirty="0"/>
          </a:p>
        </p:txBody>
      </p:sp>
    </p:spTree>
    <p:extLst>
      <p:ext uri="{BB962C8B-B14F-4D97-AF65-F5344CB8AC3E}">
        <p14:creationId xmlns:p14="http://schemas.microsoft.com/office/powerpoint/2010/main" val="1641288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556792"/>
            <a:ext cx="8183880" cy="4187952"/>
          </a:xfrm>
        </p:spPr>
        <p:txBody>
          <a:bodyPr>
            <a:normAutofit fontScale="92500" lnSpcReduction="20000"/>
          </a:bodyPr>
          <a:lstStyle/>
          <a:p>
            <a:pPr>
              <a:buNone/>
            </a:pPr>
            <a:endParaRPr lang="pl-PL" b="1" dirty="0">
              <a:solidFill>
                <a:schemeClr val="bg1"/>
              </a:solidFill>
              <a:latin typeface="Century Gothic" pitchFamily="34" charset="0"/>
            </a:endParaRPr>
          </a:p>
          <a:p>
            <a:pPr algn="ctr">
              <a:buNone/>
            </a:pPr>
            <a:r>
              <a:rPr lang="pl-PL" sz="3200" b="1" dirty="0">
                <a:solidFill>
                  <a:schemeClr val="bg1"/>
                </a:solidFill>
                <a:latin typeface="Century Gothic" pitchFamily="34" charset="0"/>
              </a:rPr>
              <a:t>ZATRUDNIENIE OSOBY NIE MAJĄCEJ ZDOLNOŚCI PRACOWNICZEJ</a:t>
            </a:r>
          </a:p>
          <a:p>
            <a:pPr algn="ctr">
              <a:buNone/>
            </a:pPr>
            <a:endParaRPr lang="pl-PL" sz="3200" dirty="0">
              <a:solidFill>
                <a:schemeClr val="bg1"/>
              </a:solidFill>
              <a:latin typeface="Century Gothic" pitchFamily="34" charset="0"/>
            </a:endParaRPr>
          </a:p>
          <a:p>
            <a:pPr algn="ctr">
              <a:buNone/>
            </a:pPr>
            <a:endParaRPr lang="pl-PL" sz="3200" dirty="0">
              <a:solidFill>
                <a:schemeClr val="bg1"/>
              </a:solidFill>
              <a:latin typeface="Century Gothic" pitchFamily="34" charset="0"/>
            </a:endParaRPr>
          </a:p>
          <a:p>
            <a:pPr algn="ctr">
              <a:buNone/>
            </a:pPr>
            <a:endParaRPr lang="pl-PL" sz="3200" dirty="0">
              <a:solidFill>
                <a:schemeClr val="bg1"/>
              </a:solidFill>
              <a:latin typeface="Century Gothic" pitchFamily="34" charset="0"/>
            </a:endParaRPr>
          </a:p>
          <a:p>
            <a:pPr algn="ctr">
              <a:buNone/>
            </a:pPr>
            <a:r>
              <a:rPr lang="pl-PL" sz="3200" dirty="0">
                <a:solidFill>
                  <a:schemeClr val="bg1"/>
                </a:solidFill>
                <a:latin typeface="Century Gothic" pitchFamily="34" charset="0"/>
              </a:rPr>
              <a:t>Nieważność?      Obowiązek rozwiązania   			stosunku pracy?</a:t>
            </a:r>
          </a:p>
          <a:p>
            <a:pPr>
              <a:buNone/>
            </a:pPr>
            <a:r>
              <a:rPr lang="pl-PL" sz="3200" b="1" dirty="0"/>
              <a:t> </a:t>
            </a:r>
          </a:p>
          <a:p>
            <a:pPr>
              <a:buNone/>
            </a:pPr>
            <a:r>
              <a:rPr lang="pl-PL" sz="3200" b="1" dirty="0"/>
              <a:t>	</a:t>
            </a:r>
            <a:endParaRPr lang="pl-PL" sz="3200" dirty="0"/>
          </a:p>
        </p:txBody>
      </p:sp>
      <p:sp>
        <p:nvSpPr>
          <p:cNvPr id="4" name="Strzałka w dół 3"/>
          <p:cNvSpPr/>
          <p:nvPr/>
        </p:nvSpPr>
        <p:spPr>
          <a:xfrm rot="18283747">
            <a:off x="5141980" y="2704645"/>
            <a:ext cx="721989" cy="1064142"/>
          </a:xfrm>
          <a:prstGeom prst="downArrow">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5" name="Strzałka w dół 4"/>
          <p:cNvSpPr/>
          <p:nvPr/>
        </p:nvSpPr>
        <p:spPr>
          <a:xfrm rot="2900707">
            <a:off x="2476081" y="2778117"/>
            <a:ext cx="653755" cy="1043861"/>
          </a:xfrm>
          <a:prstGeom prst="downArrow">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Tree>
    <p:extLst>
      <p:ext uri="{BB962C8B-B14F-4D97-AF65-F5344CB8AC3E}">
        <p14:creationId xmlns:p14="http://schemas.microsoft.com/office/powerpoint/2010/main" val="3077982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endParaRPr lang="pl-PL" b="1" dirty="0"/>
          </a:p>
          <a:p>
            <a:pPr algn="ctr">
              <a:buNone/>
            </a:pPr>
            <a:r>
              <a:rPr lang="pl-PL" sz="4800" b="1" dirty="0">
                <a:solidFill>
                  <a:schemeClr val="bg1"/>
                </a:solidFill>
                <a:latin typeface="Century Gothic" pitchFamily="34" charset="0"/>
              </a:rPr>
              <a:t>WZGLĘDNY ZAKAZ ZATRUDNIANA DZIECI</a:t>
            </a:r>
          </a:p>
          <a:p>
            <a:pPr algn="ctr">
              <a:buNone/>
            </a:pPr>
            <a:r>
              <a:rPr lang="pl-PL" sz="4800" b="1" dirty="0"/>
              <a:t> </a:t>
            </a:r>
          </a:p>
          <a:p>
            <a:pPr>
              <a:buNone/>
            </a:pPr>
            <a:r>
              <a:rPr lang="pl-PL" sz="3200" b="1" dirty="0"/>
              <a:t>	</a:t>
            </a:r>
            <a:endParaRPr lang="pl-PL" sz="3200" dirty="0"/>
          </a:p>
        </p:txBody>
      </p:sp>
    </p:spTree>
    <p:extLst>
      <p:ext uri="{BB962C8B-B14F-4D97-AF65-F5344CB8AC3E}">
        <p14:creationId xmlns:p14="http://schemas.microsoft.com/office/powerpoint/2010/main" val="27704782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sz="3200" dirty="0"/>
          </a:p>
          <a:p>
            <a:pPr>
              <a:buClr>
                <a:schemeClr val="bg1"/>
              </a:buClr>
            </a:pPr>
            <a:r>
              <a:rPr lang="pl-PL" sz="3200" dirty="0">
                <a:solidFill>
                  <a:schemeClr val="bg1"/>
                </a:solidFill>
                <a:latin typeface="Century Gothic" pitchFamily="34" charset="0"/>
              </a:rPr>
              <a:t>Młodocianym w rozumieniu kodeksu jest osoba, która ukończyła 15 lat, a nie przekroczyła 18 lat.</a:t>
            </a:r>
          </a:p>
          <a:p>
            <a:pPr>
              <a:buClr>
                <a:schemeClr val="bg1"/>
              </a:buClr>
            </a:pPr>
            <a:r>
              <a:rPr lang="pl-PL" sz="3200" b="1" dirty="0">
                <a:solidFill>
                  <a:schemeClr val="bg1"/>
                </a:solidFill>
                <a:latin typeface="Century Gothic" pitchFamily="34" charset="0"/>
              </a:rPr>
              <a:t>Zabronione jest zatrudnianie osoby, która nie ukończyła 15 lat.</a:t>
            </a:r>
          </a:p>
          <a:p>
            <a:pPr>
              <a:buNone/>
            </a:pPr>
            <a:r>
              <a:rPr lang="pl-PL" sz="3200" b="1" dirty="0"/>
              <a:t>	</a:t>
            </a:r>
            <a:endParaRPr lang="pl-PL" sz="3200" dirty="0"/>
          </a:p>
        </p:txBody>
      </p:sp>
    </p:spTree>
    <p:extLst>
      <p:ext uri="{BB962C8B-B14F-4D97-AF65-F5344CB8AC3E}">
        <p14:creationId xmlns:p14="http://schemas.microsoft.com/office/powerpoint/2010/main" val="12056596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124744"/>
            <a:ext cx="8183880" cy="4187952"/>
          </a:xfrm>
        </p:spPr>
        <p:txBody>
          <a:bodyPr>
            <a:normAutofit/>
          </a:bodyPr>
          <a:lstStyle/>
          <a:p>
            <a:pPr algn="ctr">
              <a:buNone/>
            </a:pPr>
            <a:r>
              <a:rPr lang="pl-PL" sz="3200" b="1" dirty="0">
                <a:solidFill>
                  <a:schemeClr val="bg1"/>
                </a:solidFill>
                <a:latin typeface="Century Gothic" pitchFamily="34" charset="0"/>
              </a:rPr>
              <a:t>Warunki zatrudniania:</a:t>
            </a:r>
          </a:p>
          <a:p>
            <a:pPr algn="ctr">
              <a:buNone/>
            </a:pPr>
            <a:endParaRPr lang="pl-PL" sz="3200" dirty="0">
              <a:solidFill>
                <a:schemeClr val="bg1"/>
              </a:solidFill>
              <a:latin typeface="Century Gothic" pitchFamily="34" charset="0"/>
            </a:endParaRPr>
          </a:p>
          <a:p>
            <a:pPr>
              <a:buClr>
                <a:schemeClr val="bg1"/>
              </a:buClr>
            </a:pPr>
            <a:r>
              <a:rPr lang="pl-PL" sz="3200" dirty="0">
                <a:solidFill>
                  <a:schemeClr val="bg1"/>
                </a:solidFill>
                <a:latin typeface="Century Gothic" pitchFamily="34" charset="0"/>
              </a:rPr>
              <a:t>ukończenie co najmniej gimnazjum,</a:t>
            </a:r>
          </a:p>
          <a:p>
            <a:pPr>
              <a:buClr>
                <a:schemeClr val="bg1"/>
              </a:buClr>
            </a:pPr>
            <a:r>
              <a:rPr lang="pl-PL" sz="3200" dirty="0">
                <a:solidFill>
                  <a:schemeClr val="bg1"/>
                </a:solidFill>
                <a:latin typeface="Century Gothic" pitchFamily="34" charset="0"/>
              </a:rPr>
              <a:t>świadectwo lekarskie stwierdzające, że praca danego rodzaju nie zagraża ich zdrowiu.</a:t>
            </a:r>
          </a:p>
          <a:p>
            <a:pPr algn="ctr">
              <a:buClr>
                <a:schemeClr val="bg1"/>
              </a:buClr>
              <a:buNone/>
            </a:pPr>
            <a:r>
              <a:rPr lang="pl-PL" sz="3200" dirty="0">
                <a:solidFill>
                  <a:schemeClr val="bg1"/>
                </a:solidFill>
                <a:latin typeface="Century Gothic" pitchFamily="34" charset="0"/>
              </a:rPr>
              <a:t>(art. 191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a:t>
            </a:r>
          </a:p>
        </p:txBody>
      </p:sp>
    </p:spTree>
    <p:extLst>
      <p:ext uri="{BB962C8B-B14F-4D97-AF65-F5344CB8AC3E}">
        <p14:creationId xmlns:p14="http://schemas.microsoft.com/office/powerpoint/2010/main" val="1385525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sz="3200" dirty="0"/>
          </a:p>
          <a:p>
            <a:pPr algn="ctr">
              <a:buClr>
                <a:schemeClr val="bg1"/>
              </a:buClr>
              <a:buNone/>
            </a:pPr>
            <a:r>
              <a:rPr lang="pl-PL" sz="3200" b="1" dirty="0">
                <a:solidFill>
                  <a:schemeClr val="bg1"/>
                </a:solidFill>
                <a:latin typeface="Century Gothic" pitchFamily="34" charset="0"/>
              </a:rPr>
              <a:t>MŁODOCIANY</a:t>
            </a:r>
          </a:p>
          <a:p>
            <a:pPr algn="ctr">
              <a:buClr>
                <a:schemeClr val="bg1"/>
              </a:buClr>
              <a:buNone/>
            </a:pPr>
            <a:r>
              <a:rPr lang="pl-PL" sz="3200" dirty="0">
                <a:solidFill>
                  <a:schemeClr val="bg1"/>
                </a:solidFill>
                <a:latin typeface="Century Gothic" pitchFamily="34" charset="0"/>
              </a:rPr>
              <a:t> </a:t>
            </a:r>
          </a:p>
          <a:p>
            <a:pPr>
              <a:buClr>
                <a:schemeClr val="bg1"/>
              </a:buClr>
            </a:pPr>
            <a:r>
              <a:rPr lang="pl-PL" sz="3200" dirty="0">
                <a:solidFill>
                  <a:schemeClr val="bg1"/>
                </a:solidFill>
                <a:latin typeface="Century Gothic" pitchFamily="34" charset="0"/>
              </a:rPr>
              <a:t>bez kwalifikacji zawodowych (tylko w celu przygotowania zawodowego)</a:t>
            </a:r>
          </a:p>
          <a:p>
            <a:pPr>
              <a:buClr>
                <a:schemeClr val="bg1"/>
              </a:buClr>
              <a:buNone/>
            </a:pPr>
            <a:endParaRPr lang="pl-PL" sz="3200" dirty="0">
              <a:solidFill>
                <a:schemeClr val="bg1"/>
              </a:solidFill>
              <a:latin typeface="Century Gothic" pitchFamily="34" charset="0"/>
            </a:endParaRPr>
          </a:p>
          <a:p>
            <a:pPr>
              <a:buClr>
                <a:schemeClr val="bg1"/>
              </a:buClr>
            </a:pPr>
            <a:r>
              <a:rPr lang="pl-PL" sz="3200" dirty="0">
                <a:solidFill>
                  <a:schemeClr val="bg1"/>
                </a:solidFill>
                <a:latin typeface="Century Gothic" pitchFamily="34" charset="0"/>
              </a:rPr>
              <a:t>z kwalifikacjami zawodowymi</a:t>
            </a:r>
          </a:p>
        </p:txBody>
      </p:sp>
    </p:spTree>
    <p:extLst>
      <p:ext uri="{BB962C8B-B14F-4D97-AF65-F5344CB8AC3E}">
        <p14:creationId xmlns:p14="http://schemas.microsoft.com/office/powerpoint/2010/main" val="671523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endParaRPr lang="pl-PL" b="1" dirty="0"/>
          </a:p>
          <a:p>
            <a:pPr algn="ctr">
              <a:buNone/>
            </a:pPr>
            <a:endParaRPr lang="pl-PL" b="1" dirty="0"/>
          </a:p>
          <a:p>
            <a:pPr algn="ctr">
              <a:buNone/>
            </a:pPr>
            <a:r>
              <a:rPr lang="pl-PL" sz="4000" dirty="0">
                <a:solidFill>
                  <a:schemeClr val="bg1"/>
                </a:solidFill>
                <a:latin typeface="Century Gothic" pitchFamily="34" charset="0"/>
              </a:rPr>
              <a:t>Definicja stosunku </a:t>
            </a:r>
            <a:r>
              <a:rPr lang="pl-PL" sz="4000" dirty="0" err="1">
                <a:solidFill>
                  <a:schemeClr val="bg1"/>
                </a:solidFill>
                <a:latin typeface="Century Gothic" pitchFamily="34" charset="0"/>
              </a:rPr>
              <a:t>pracy</a:t>
            </a:r>
            <a:endParaRPr lang="pl-PL" sz="4000" dirty="0">
              <a:solidFill>
                <a:schemeClr val="bg1"/>
              </a:solidFill>
              <a:latin typeface="Century Gothic" pitchFamily="34" charset="0"/>
            </a:endParaRPr>
          </a:p>
          <a:p>
            <a:pPr algn="ctr">
              <a:buNone/>
            </a:pPr>
            <a:endParaRPr lang="pl-PL" sz="4000" dirty="0">
              <a:solidFill>
                <a:schemeClr val="bg1"/>
              </a:solidFill>
              <a:latin typeface="Century Gothic" pitchFamily="34" charset="0"/>
            </a:endParaRPr>
          </a:p>
          <a:p>
            <a:pPr algn="ctr">
              <a:buNone/>
            </a:pPr>
            <a:r>
              <a:rPr lang="pl-PL" sz="4000" b="1" dirty="0">
                <a:solidFill>
                  <a:schemeClr val="bg1"/>
                </a:solidFill>
                <a:latin typeface="Century Gothic" pitchFamily="34" charset="0"/>
              </a:rPr>
              <a:t>Art. 22 § 1 </a:t>
            </a:r>
            <a:r>
              <a:rPr lang="pl-PL" sz="4000" b="1" dirty="0" err="1">
                <a:solidFill>
                  <a:schemeClr val="bg1"/>
                </a:solidFill>
                <a:latin typeface="Century Gothic" pitchFamily="34" charset="0"/>
              </a:rPr>
              <a:t>k.p</a:t>
            </a:r>
            <a:r>
              <a:rPr lang="pl-PL" sz="4000" b="1" dirty="0">
                <a:solidFill>
                  <a:schemeClr val="bg1"/>
                </a:solidFill>
                <a:latin typeface="Century Gothic" pitchFamily="34" charset="0"/>
              </a:rPr>
              <a:t>.</a:t>
            </a:r>
          </a:p>
          <a:p>
            <a:pPr algn="ctr">
              <a:buNone/>
            </a:pPr>
            <a:endParaRPr lang="pl-PL" sz="4000" b="1" dirty="0">
              <a:solidFill>
                <a:schemeClr val="bg1"/>
              </a:solidFill>
              <a:latin typeface="Century Gothic"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24744"/>
            <a:ext cx="8183880" cy="4187952"/>
          </a:xfrm>
        </p:spPr>
        <p:txBody>
          <a:bodyPr>
            <a:normAutofit/>
          </a:bodyPr>
          <a:lstStyle/>
          <a:p>
            <a:pPr algn="ctr">
              <a:buClr>
                <a:schemeClr val="bg1"/>
              </a:buClr>
              <a:buNone/>
            </a:pPr>
            <a:r>
              <a:rPr lang="pl-PL" sz="3200" b="1" dirty="0">
                <a:solidFill>
                  <a:schemeClr val="bg1"/>
                </a:solidFill>
                <a:latin typeface="Century Gothic" pitchFamily="34" charset="0"/>
              </a:rPr>
              <a:t>Wyjątki:</a:t>
            </a:r>
          </a:p>
          <a:p>
            <a:pPr>
              <a:buClr>
                <a:schemeClr val="bg1"/>
              </a:buClr>
            </a:pPr>
            <a:r>
              <a:rPr lang="pl-PL" sz="3200" dirty="0">
                <a:solidFill>
                  <a:schemeClr val="bg1"/>
                </a:solidFill>
                <a:latin typeface="Century Gothic" pitchFamily="34" charset="0"/>
              </a:rPr>
              <a:t>Młodociani (15-18 lat), którzy nie ukończyli gimnazjum, </a:t>
            </a:r>
          </a:p>
          <a:p>
            <a:pPr>
              <a:buClr>
                <a:schemeClr val="bg1"/>
              </a:buClr>
            </a:pPr>
            <a:r>
              <a:rPr lang="pl-PL" sz="3200" dirty="0">
                <a:solidFill>
                  <a:schemeClr val="bg1"/>
                </a:solidFill>
                <a:latin typeface="Century Gothic" pitchFamily="34" charset="0"/>
              </a:rPr>
              <a:t>osoby niemające 15 lat, które ukończyły gimnazjum, </a:t>
            </a:r>
          </a:p>
          <a:p>
            <a:pPr>
              <a:buClr>
                <a:schemeClr val="bg1"/>
              </a:buClr>
            </a:pPr>
            <a:r>
              <a:rPr lang="pl-PL" sz="3200" dirty="0">
                <a:solidFill>
                  <a:schemeClr val="bg1"/>
                </a:solidFill>
                <a:latin typeface="Century Gothic" pitchFamily="34" charset="0"/>
              </a:rPr>
              <a:t>osoby niemające 15 lat, które nie ukończyły gimnazjum.</a:t>
            </a:r>
          </a:p>
          <a:p>
            <a:pPr>
              <a:buNone/>
            </a:pPr>
            <a:endParaRPr lang="pl-PL" sz="3200" dirty="0"/>
          </a:p>
        </p:txBody>
      </p:sp>
    </p:spTree>
    <p:extLst>
      <p:ext uri="{BB962C8B-B14F-4D97-AF65-F5344CB8AC3E}">
        <p14:creationId xmlns:p14="http://schemas.microsoft.com/office/powerpoint/2010/main" val="25271925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24744"/>
            <a:ext cx="8183880" cy="4756036"/>
          </a:xfrm>
        </p:spPr>
        <p:txBody>
          <a:bodyPr>
            <a:normAutofit fontScale="55000" lnSpcReduction="20000"/>
          </a:bodyPr>
          <a:lstStyle/>
          <a:p>
            <a:pPr>
              <a:lnSpc>
                <a:spcPct val="170000"/>
              </a:lnSpc>
              <a:buClr>
                <a:schemeClr val="bg1"/>
              </a:buClr>
            </a:pPr>
            <a:r>
              <a:rPr lang="pl-PL" sz="4400" dirty="0">
                <a:solidFill>
                  <a:schemeClr val="bg1"/>
                </a:solidFill>
                <a:latin typeface="Century Gothic" pitchFamily="34" charset="0"/>
              </a:rPr>
              <a:t>wniosek lub zgoda przez przedstawiciela ustawowego lub opiekuna tej osoby;</a:t>
            </a:r>
          </a:p>
          <a:p>
            <a:pPr>
              <a:lnSpc>
                <a:spcPct val="170000"/>
              </a:lnSpc>
              <a:buClr>
                <a:schemeClr val="bg1"/>
              </a:buClr>
            </a:pPr>
            <a:r>
              <a:rPr lang="pl-PL" sz="4400" dirty="0">
                <a:solidFill>
                  <a:schemeClr val="bg1"/>
                </a:solidFill>
                <a:latin typeface="Century Gothic" pitchFamily="34" charset="0"/>
              </a:rPr>
              <a:t>zaświadczenie lekarza, uprawnionego do przeprowadzania badań profilaktycznych pracowników, stwierdzającego, że praca danego rodzaju nie zagraża zdrowiu tej osoby;</a:t>
            </a:r>
          </a:p>
          <a:p>
            <a:pPr>
              <a:lnSpc>
                <a:spcPct val="170000"/>
              </a:lnSpc>
              <a:buClr>
                <a:schemeClr val="bg1"/>
              </a:buClr>
            </a:pPr>
            <a:r>
              <a:rPr lang="pl-PL" sz="4400" dirty="0">
                <a:solidFill>
                  <a:schemeClr val="bg1"/>
                </a:solidFill>
                <a:latin typeface="Century Gothic" pitchFamily="34" charset="0"/>
              </a:rPr>
              <a:t>pozytywna opinii poradni psychologiczno-pedagogicznej.</a:t>
            </a:r>
          </a:p>
          <a:p>
            <a:endParaRPr lang="pl-PL" sz="3200" dirty="0"/>
          </a:p>
        </p:txBody>
      </p:sp>
    </p:spTree>
    <p:extLst>
      <p:ext uri="{BB962C8B-B14F-4D97-AF65-F5344CB8AC3E}">
        <p14:creationId xmlns:p14="http://schemas.microsoft.com/office/powerpoint/2010/main" val="40755976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196752"/>
            <a:ext cx="8183880" cy="4187952"/>
          </a:xfrm>
        </p:spPr>
        <p:txBody>
          <a:bodyPr>
            <a:normAutofit/>
          </a:bodyPr>
          <a:lstStyle/>
          <a:p>
            <a:pPr>
              <a:buClr>
                <a:schemeClr val="bg1"/>
              </a:buClr>
            </a:pPr>
            <a:r>
              <a:rPr lang="pl-PL" sz="3200" dirty="0">
                <a:solidFill>
                  <a:schemeClr val="bg1"/>
                </a:solidFill>
                <a:latin typeface="Century Gothic" pitchFamily="34" charset="0"/>
              </a:rPr>
              <a:t>Umowa o pracę przy pracach lekkich (art. 200</a:t>
            </a:r>
            <a:r>
              <a:rPr lang="pl-PL" sz="3200" baseline="30000" dirty="0">
                <a:solidFill>
                  <a:schemeClr val="bg1"/>
                </a:solidFill>
                <a:latin typeface="Century Gothic" pitchFamily="34" charset="0"/>
              </a:rPr>
              <a:t>1</a:t>
            </a:r>
            <a:r>
              <a:rPr lang="pl-PL" sz="3200" dirty="0">
                <a:solidFill>
                  <a:schemeClr val="bg1"/>
                </a:solidFill>
                <a:latin typeface="Century Gothic" pitchFamily="34" charset="0"/>
              </a:rPr>
              <a:t>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a:t>
            </a:r>
          </a:p>
          <a:p>
            <a:pPr>
              <a:buClr>
                <a:schemeClr val="bg1"/>
              </a:buClr>
            </a:pPr>
            <a:endParaRPr lang="pl-PL" sz="3200" baseline="30000" dirty="0">
              <a:solidFill>
                <a:schemeClr val="bg1"/>
              </a:solidFill>
              <a:latin typeface="Century Gothic" pitchFamily="34" charset="0"/>
            </a:endParaRPr>
          </a:p>
          <a:p>
            <a:pPr>
              <a:buClr>
                <a:schemeClr val="bg1"/>
              </a:buClr>
            </a:pPr>
            <a:r>
              <a:rPr lang="pl-PL" sz="3200" dirty="0">
                <a:solidFill>
                  <a:schemeClr val="bg1"/>
                </a:solidFill>
                <a:latin typeface="Century Gothic" pitchFamily="34" charset="0"/>
              </a:rPr>
              <a:t>Szczególne wymogi i ograniczenia</a:t>
            </a:r>
          </a:p>
          <a:p>
            <a:endParaRPr lang="pl-PL" sz="3200" dirty="0"/>
          </a:p>
        </p:txBody>
      </p:sp>
    </p:spTree>
    <p:extLst>
      <p:ext uri="{BB962C8B-B14F-4D97-AF65-F5344CB8AC3E}">
        <p14:creationId xmlns:p14="http://schemas.microsoft.com/office/powerpoint/2010/main" val="4272678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sz="3200" dirty="0"/>
          </a:p>
          <a:p>
            <a:endParaRPr lang="pl-PL" sz="3200" dirty="0"/>
          </a:p>
          <a:p>
            <a:pPr marL="109728" indent="0" algn="ctr">
              <a:buNone/>
            </a:pPr>
            <a:r>
              <a:rPr lang="pl-PL" sz="3600" b="1" dirty="0">
                <a:solidFill>
                  <a:schemeClr val="bg1"/>
                </a:solidFill>
                <a:latin typeface="Century Gothic" pitchFamily="34" charset="0"/>
              </a:rPr>
              <a:t>DOPUSZCZALNOŚĆ ZATRUDNIANIA  DZIECI</a:t>
            </a:r>
          </a:p>
          <a:p>
            <a:pPr marL="109728" indent="0" algn="ctr">
              <a:buNone/>
            </a:pPr>
            <a:r>
              <a:rPr lang="pl-PL" sz="3600" b="1" dirty="0">
                <a:solidFill>
                  <a:schemeClr val="bg1"/>
                </a:solidFill>
                <a:latin typeface="Century Gothic" pitchFamily="34" charset="0"/>
              </a:rPr>
              <a:t>ART. 304</a:t>
            </a:r>
            <a:r>
              <a:rPr lang="pl-PL" sz="3600" b="1" baseline="30000" dirty="0">
                <a:solidFill>
                  <a:schemeClr val="bg1"/>
                </a:solidFill>
                <a:latin typeface="Century Gothic" pitchFamily="34" charset="0"/>
              </a:rPr>
              <a:t>5</a:t>
            </a:r>
            <a:r>
              <a:rPr lang="pl-PL" sz="3600" b="1" dirty="0">
                <a:solidFill>
                  <a:schemeClr val="bg1"/>
                </a:solidFill>
                <a:latin typeface="Century Gothic" pitchFamily="34" charset="0"/>
              </a:rPr>
              <a:t> K.P.</a:t>
            </a:r>
          </a:p>
        </p:txBody>
      </p:sp>
    </p:spTree>
    <p:extLst>
      <p:ext uri="{BB962C8B-B14F-4D97-AF65-F5344CB8AC3E}">
        <p14:creationId xmlns:p14="http://schemas.microsoft.com/office/powerpoint/2010/main" val="12487820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endParaRPr lang="pl-PL" sz="3200" dirty="0"/>
          </a:p>
          <a:p>
            <a:pPr algn="just">
              <a:buClr>
                <a:schemeClr val="bg1"/>
              </a:buClr>
            </a:pPr>
            <a:r>
              <a:rPr lang="pl-PL" sz="3200" dirty="0">
                <a:solidFill>
                  <a:schemeClr val="bg1"/>
                </a:solidFill>
                <a:latin typeface="Century Gothic" pitchFamily="34" charset="0"/>
              </a:rPr>
              <a:t>wyłącznie na rzecz podmiotów określonej kategorii wskazanych                w </a:t>
            </a:r>
            <a:r>
              <a:rPr lang="pl-PL" sz="3200" dirty="0" err="1">
                <a:solidFill>
                  <a:schemeClr val="bg1"/>
                </a:solidFill>
                <a:latin typeface="Century Gothic" pitchFamily="34" charset="0"/>
              </a:rPr>
              <a:t>k.p</a:t>
            </a:r>
            <a:r>
              <a:rPr lang="pl-PL" sz="3200" dirty="0">
                <a:solidFill>
                  <a:schemeClr val="bg1"/>
                </a:solidFill>
                <a:latin typeface="Century Gothic" pitchFamily="34" charset="0"/>
              </a:rPr>
              <a:t>.</a:t>
            </a:r>
          </a:p>
          <a:p>
            <a:pPr algn="just">
              <a:buClr>
                <a:schemeClr val="bg1"/>
              </a:buClr>
            </a:pPr>
            <a:r>
              <a:rPr lang="pl-PL" sz="3200" dirty="0">
                <a:solidFill>
                  <a:schemeClr val="bg1"/>
                </a:solidFill>
                <a:latin typeface="Century Gothic" pitchFamily="34" charset="0"/>
              </a:rPr>
              <a:t>uprzednia zgoda przedstawiciela ustawowego lub opiekuna tego dziecka </a:t>
            </a:r>
          </a:p>
          <a:p>
            <a:pPr algn="just">
              <a:buClr>
                <a:schemeClr val="bg1"/>
              </a:buClr>
            </a:pPr>
            <a:r>
              <a:rPr lang="pl-PL" sz="3200" dirty="0">
                <a:solidFill>
                  <a:schemeClr val="bg1"/>
                </a:solidFill>
                <a:latin typeface="Century Gothic" pitchFamily="34" charset="0"/>
              </a:rPr>
              <a:t>zezwolenie właściwego inspektora pracy.</a:t>
            </a:r>
          </a:p>
          <a:p>
            <a:endParaRPr lang="pl-PL" sz="3200" dirty="0"/>
          </a:p>
        </p:txBody>
      </p:sp>
    </p:spTree>
    <p:extLst>
      <p:ext uri="{BB962C8B-B14F-4D97-AF65-F5344CB8AC3E}">
        <p14:creationId xmlns:p14="http://schemas.microsoft.com/office/powerpoint/2010/main" val="42726780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052736"/>
            <a:ext cx="8183880" cy="5562944"/>
          </a:xfrm>
        </p:spPr>
        <p:txBody>
          <a:bodyPr>
            <a:normAutofit fontScale="85000" lnSpcReduction="10000"/>
          </a:bodyPr>
          <a:lstStyle/>
          <a:p>
            <a:pPr algn="just"/>
            <a:endParaRPr lang="pl-PL" sz="3200" dirty="0">
              <a:latin typeface="Century Gothic" pitchFamily="34" charset="0"/>
            </a:endParaRPr>
          </a:p>
          <a:p>
            <a:pPr algn="just">
              <a:buClr>
                <a:schemeClr val="bg1"/>
              </a:buClr>
            </a:pPr>
            <a:r>
              <a:rPr lang="pl-PL" sz="3200" dirty="0">
                <a:solidFill>
                  <a:schemeClr val="bg1"/>
                </a:solidFill>
                <a:latin typeface="Century Gothic" pitchFamily="34" charset="0"/>
              </a:rPr>
              <a:t>opinia poradni psychologiczno-pedagogicznej dotyczącą braku przeciwwskazań do wykonywania przez dziecko pracy lub innych zajęć zarobkowych,</a:t>
            </a:r>
          </a:p>
          <a:p>
            <a:pPr algn="just">
              <a:buClr>
                <a:schemeClr val="bg1"/>
              </a:buClr>
            </a:pPr>
            <a:r>
              <a:rPr lang="pl-PL" sz="3200" dirty="0">
                <a:solidFill>
                  <a:schemeClr val="bg1"/>
                </a:solidFill>
                <a:latin typeface="Century Gothic" pitchFamily="34" charset="0"/>
              </a:rPr>
              <a:t>orzeczenie lekarza stwierdzające brak przeciwwskazań do wykonywania przez dziecko pracy lub innych zajęć zarobkowych,</a:t>
            </a:r>
          </a:p>
          <a:p>
            <a:pPr algn="just">
              <a:buClr>
                <a:schemeClr val="bg1"/>
              </a:buClr>
            </a:pPr>
            <a:r>
              <a:rPr lang="pl-PL" sz="3200" dirty="0">
                <a:solidFill>
                  <a:schemeClr val="bg1"/>
                </a:solidFill>
                <a:latin typeface="Century Gothic" pitchFamily="34" charset="0"/>
              </a:rPr>
              <a:t>opinia dyrektora szkoły, do której dziecko uczęszcza, dotyczącą możliwości wypełniania przez dziecko tego obowiązku w czasie wykonywania przez nie pracy lub innych zajęć zarobkowych.</a:t>
            </a:r>
          </a:p>
          <a:p>
            <a:endParaRPr lang="pl-PL" sz="3200" dirty="0"/>
          </a:p>
        </p:txBody>
      </p:sp>
    </p:spTree>
    <p:extLst>
      <p:ext uri="{BB962C8B-B14F-4D97-AF65-F5344CB8AC3E}">
        <p14:creationId xmlns:p14="http://schemas.microsoft.com/office/powerpoint/2010/main" val="5378164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052736"/>
            <a:ext cx="8183880" cy="5562944"/>
          </a:xfrm>
        </p:spPr>
        <p:txBody>
          <a:bodyPr>
            <a:normAutofit/>
          </a:bodyPr>
          <a:lstStyle/>
          <a:p>
            <a:pPr algn="just"/>
            <a:endParaRPr lang="pl-PL" sz="3200" dirty="0">
              <a:latin typeface="Century Gothic" pitchFamily="34" charset="0"/>
            </a:endParaRPr>
          </a:p>
          <a:p>
            <a:pPr algn="just">
              <a:buClr>
                <a:schemeClr val="bg1"/>
              </a:buClr>
            </a:pPr>
            <a:r>
              <a:rPr lang="pl-PL" sz="3200" dirty="0">
                <a:solidFill>
                  <a:schemeClr val="bg1"/>
                </a:solidFill>
                <a:latin typeface="Century Gothic" pitchFamily="34" charset="0"/>
              </a:rPr>
              <a:t>Czy jest wymagana zgoda samego dziecka?</a:t>
            </a:r>
          </a:p>
          <a:p>
            <a:endParaRPr lang="pl-PL" sz="3200" dirty="0"/>
          </a:p>
        </p:txBody>
      </p:sp>
    </p:spTree>
    <p:extLst>
      <p:ext uri="{BB962C8B-B14F-4D97-AF65-F5344CB8AC3E}">
        <p14:creationId xmlns:p14="http://schemas.microsoft.com/office/powerpoint/2010/main" val="5378164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556792"/>
            <a:ext cx="8183880" cy="4187952"/>
          </a:xfrm>
        </p:spPr>
        <p:txBody>
          <a:bodyPr>
            <a:normAutofit/>
          </a:bodyPr>
          <a:lstStyle/>
          <a:p>
            <a:pPr marL="109728" indent="0">
              <a:buNone/>
            </a:pPr>
            <a:r>
              <a:rPr lang="pl-PL" sz="3200" b="1" dirty="0">
                <a:solidFill>
                  <a:schemeClr val="bg1"/>
                </a:solidFill>
                <a:latin typeface="Century Gothic" pitchFamily="34" charset="0"/>
              </a:rPr>
              <a:t>Odmowa wydania zezwolenia: </a:t>
            </a:r>
          </a:p>
          <a:p>
            <a:pPr marL="109728" indent="0">
              <a:buNone/>
            </a:pPr>
            <a:endParaRPr lang="pl-PL" sz="3200" dirty="0">
              <a:solidFill>
                <a:schemeClr val="bg1"/>
              </a:solidFill>
              <a:latin typeface="Century Gothic" pitchFamily="34" charset="0"/>
            </a:endParaRPr>
          </a:p>
          <a:p>
            <a:pPr algn="just">
              <a:buClr>
                <a:schemeClr val="bg1"/>
              </a:buClr>
            </a:pPr>
            <a:r>
              <a:rPr lang="pl-PL" sz="3200" dirty="0">
                <a:solidFill>
                  <a:schemeClr val="bg1"/>
                </a:solidFill>
                <a:latin typeface="Century Gothic" pitchFamily="34" charset="0"/>
              </a:rPr>
              <a:t>zagrożenie dla życia, zdrowia i rozwoju psychofizycznego dziecka,</a:t>
            </a:r>
          </a:p>
          <a:p>
            <a:pPr algn="just">
              <a:buClr>
                <a:schemeClr val="bg1"/>
              </a:buClr>
            </a:pPr>
            <a:r>
              <a:rPr lang="pl-PL" sz="3200" dirty="0">
                <a:solidFill>
                  <a:schemeClr val="bg1"/>
                </a:solidFill>
                <a:latin typeface="Century Gothic" pitchFamily="34" charset="0"/>
              </a:rPr>
              <a:t>zagrożenie wypełniania obowiązku szkolnego przez dziecko.</a:t>
            </a:r>
          </a:p>
          <a:p>
            <a:endParaRPr lang="pl-PL" sz="3200" dirty="0"/>
          </a:p>
        </p:txBody>
      </p:sp>
    </p:spTree>
    <p:extLst>
      <p:ext uri="{BB962C8B-B14F-4D97-AF65-F5344CB8AC3E}">
        <p14:creationId xmlns:p14="http://schemas.microsoft.com/office/powerpoint/2010/main" val="13166254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196752"/>
            <a:ext cx="8183880" cy="4187952"/>
          </a:xfrm>
        </p:spPr>
        <p:txBody>
          <a:bodyPr>
            <a:normAutofit/>
          </a:bodyPr>
          <a:lstStyle/>
          <a:p>
            <a:pPr marL="109728" indent="0">
              <a:buNone/>
            </a:pPr>
            <a:r>
              <a:rPr lang="pl-PL" sz="3200" b="1" dirty="0">
                <a:solidFill>
                  <a:schemeClr val="bg1"/>
                </a:solidFill>
                <a:latin typeface="Century Gothic" pitchFamily="34" charset="0"/>
              </a:rPr>
              <a:t>Cofnięcie zezwolenia: </a:t>
            </a:r>
          </a:p>
          <a:p>
            <a:pPr marL="109728" indent="0">
              <a:buNone/>
            </a:pPr>
            <a:endParaRPr lang="pl-PL" sz="3200" dirty="0"/>
          </a:p>
          <a:p>
            <a:pPr>
              <a:buClr>
                <a:schemeClr val="bg1"/>
              </a:buClr>
            </a:pPr>
            <a:r>
              <a:rPr lang="pl-PL" sz="3200" dirty="0">
                <a:solidFill>
                  <a:schemeClr val="bg1"/>
                </a:solidFill>
                <a:latin typeface="Century Gothic" pitchFamily="34" charset="0"/>
              </a:rPr>
              <a:t>na wniosek przedstawiciela ustawowego lub opiekuna dziecka </a:t>
            </a:r>
          </a:p>
          <a:p>
            <a:pPr>
              <a:buClr>
                <a:schemeClr val="bg1"/>
              </a:buClr>
            </a:pPr>
            <a:r>
              <a:rPr lang="pl-PL" sz="3200" dirty="0">
                <a:solidFill>
                  <a:schemeClr val="bg1"/>
                </a:solidFill>
                <a:latin typeface="Century Gothic" pitchFamily="34" charset="0"/>
              </a:rPr>
              <a:t>z urzędu, jeżeli warunki pracy dziecka nie odpowiadają warunkom określonym w wydanym zezwoleniu</a:t>
            </a:r>
          </a:p>
        </p:txBody>
      </p:sp>
    </p:spTree>
    <p:extLst>
      <p:ext uri="{BB962C8B-B14F-4D97-AF65-F5344CB8AC3E}">
        <p14:creationId xmlns:p14="http://schemas.microsoft.com/office/powerpoint/2010/main" val="253684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412776"/>
            <a:ext cx="8183880" cy="4187952"/>
          </a:xfrm>
        </p:spPr>
        <p:txBody>
          <a:bodyPr>
            <a:normAutofit fontScale="92500" lnSpcReduction="10000"/>
          </a:bodyPr>
          <a:lstStyle/>
          <a:p>
            <a:pPr>
              <a:buNone/>
            </a:pPr>
            <a:r>
              <a:rPr lang="pl-PL" sz="3600" b="1" dirty="0">
                <a:solidFill>
                  <a:schemeClr val="bg1"/>
                </a:solidFill>
                <a:latin typeface="Century Gothic" pitchFamily="34" charset="0"/>
              </a:rPr>
              <a:t>Zobowiązania pracownika:</a:t>
            </a:r>
          </a:p>
          <a:p>
            <a:pPr>
              <a:buNone/>
            </a:pPr>
            <a:endParaRPr lang="pl-PL" sz="3600" b="1" dirty="0">
              <a:solidFill>
                <a:schemeClr val="bg1"/>
              </a:solidFill>
              <a:latin typeface="Century Gothic" pitchFamily="34" charset="0"/>
            </a:endParaRPr>
          </a:p>
          <a:p>
            <a:pPr>
              <a:buClr>
                <a:schemeClr val="bg1"/>
              </a:buClr>
            </a:pPr>
            <a:r>
              <a:rPr lang="pl-PL" sz="3600" dirty="0">
                <a:solidFill>
                  <a:schemeClr val="bg1"/>
                </a:solidFill>
                <a:latin typeface="Century Gothic" pitchFamily="34" charset="0"/>
              </a:rPr>
              <a:t>wykonywanie pracy </a:t>
            </a:r>
            <a:r>
              <a:rPr lang="pl-PL" sz="3600" u="sng" dirty="0">
                <a:solidFill>
                  <a:schemeClr val="bg1"/>
                </a:solidFill>
                <a:latin typeface="Century Gothic" pitchFamily="34" charset="0"/>
              </a:rPr>
              <a:t>określonego rodzaju</a:t>
            </a:r>
            <a:r>
              <a:rPr lang="pl-PL" sz="3600" dirty="0">
                <a:solidFill>
                  <a:schemeClr val="bg1"/>
                </a:solidFill>
                <a:latin typeface="Century Gothic" pitchFamily="34" charset="0"/>
              </a:rPr>
              <a:t>, </a:t>
            </a:r>
          </a:p>
          <a:p>
            <a:pPr>
              <a:buClr>
                <a:schemeClr val="bg1"/>
              </a:buClr>
            </a:pPr>
            <a:r>
              <a:rPr lang="pl-PL" sz="3600" dirty="0">
                <a:solidFill>
                  <a:schemeClr val="bg1"/>
                </a:solidFill>
                <a:latin typeface="Century Gothic" pitchFamily="34" charset="0"/>
              </a:rPr>
              <a:t>na rzecz pracodawcy, </a:t>
            </a:r>
          </a:p>
          <a:p>
            <a:pPr>
              <a:buClr>
                <a:schemeClr val="bg1"/>
              </a:buClr>
            </a:pPr>
            <a:r>
              <a:rPr lang="pl-PL" sz="3600" dirty="0">
                <a:solidFill>
                  <a:schemeClr val="bg1"/>
                </a:solidFill>
                <a:latin typeface="Century Gothic" pitchFamily="34" charset="0"/>
              </a:rPr>
              <a:t>pod jego </a:t>
            </a:r>
            <a:r>
              <a:rPr lang="pl-PL" sz="3600" u="sng" dirty="0">
                <a:solidFill>
                  <a:schemeClr val="bg1"/>
                </a:solidFill>
                <a:latin typeface="Century Gothic" pitchFamily="34" charset="0"/>
              </a:rPr>
              <a:t>kierownictwem</a:t>
            </a:r>
            <a:r>
              <a:rPr lang="pl-PL" sz="3600" dirty="0">
                <a:solidFill>
                  <a:schemeClr val="bg1"/>
                </a:solidFill>
                <a:latin typeface="Century Gothic" pitchFamily="34" charset="0"/>
              </a:rPr>
              <a:t>, </a:t>
            </a:r>
          </a:p>
          <a:p>
            <a:pPr>
              <a:buClr>
                <a:schemeClr val="bg1"/>
              </a:buClr>
            </a:pPr>
            <a:r>
              <a:rPr lang="pl-PL" sz="3600" dirty="0">
                <a:solidFill>
                  <a:schemeClr val="bg1"/>
                </a:solidFill>
                <a:latin typeface="Century Gothic" pitchFamily="34" charset="0"/>
              </a:rPr>
              <a:t>w miejscu i czasie wyznaczonym                           przez pracodawcę.</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96752"/>
            <a:ext cx="8183880" cy="4187952"/>
          </a:xfrm>
        </p:spPr>
        <p:txBody>
          <a:bodyPr/>
          <a:lstStyle/>
          <a:p>
            <a:pPr>
              <a:buNone/>
            </a:pPr>
            <a:r>
              <a:rPr lang="pl-PL" sz="3300" b="1" dirty="0">
                <a:solidFill>
                  <a:schemeClr val="bg1"/>
                </a:solidFill>
                <a:latin typeface="Century Gothic" pitchFamily="34" charset="0"/>
              </a:rPr>
              <a:t>Zobowiązania pracodawcy:</a:t>
            </a:r>
          </a:p>
          <a:p>
            <a:endParaRPr lang="pl-PL" sz="3300" dirty="0">
              <a:solidFill>
                <a:schemeClr val="bg1"/>
              </a:solidFill>
              <a:latin typeface="Century Gothic" pitchFamily="34" charset="0"/>
            </a:endParaRPr>
          </a:p>
          <a:p>
            <a:pPr>
              <a:buClr>
                <a:schemeClr val="bg1"/>
              </a:buClr>
            </a:pPr>
            <a:r>
              <a:rPr lang="pl-PL" sz="3300" dirty="0">
                <a:solidFill>
                  <a:schemeClr val="bg1"/>
                </a:solidFill>
                <a:latin typeface="Century Gothic" pitchFamily="34" charset="0"/>
              </a:rPr>
              <a:t>zatrudnianie pracownika,</a:t>
            </a:r>
          </a:p>
          <a:p>
            <a:pPr>
              <a:buClr>
                <a:schemeClr val="bg1"/>
              </a:buClr>
            </a:pPr>
            <a:r>
              <a:rPr lang="pl-PL" sz="3300" dirty="0">
                <a:solidFill>
                  <a:schemeClr val="bg1"/>
                </a:solidFill>
                <a:latin typeface="Century Gothic" pitchFamily="34" charset="0"/>
              </a:rPr>
              <a:t>wypłata wynagrodzenia                                   za wykonaną pracę.</a:t>
            </a:r>
          </a:p>
          <a:p>
            <a:pPr algn="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12776"/>
            <a:ext cx="8183880" cy="4187952"/>
          </a:xfrm>
        </p:spPr>
        <p:txBody>
          <a:bodyPr>
            <a:normAutofit fontScale="92500" lnSpcReduction="20000"/>
          </a:bodyPr>
          <a:lstStyle/>
          <a:p>
            <a:pPr>
              <a:buNone/>
            </a:pPr>
            <a:r>
              <a:rPr lang="pl-PL" sz="3600" b="1" dirty="0">
                <a:solidFill>
                  <a:schemeClr val="bg1"/>
                </a:solidFill>
                <a:latin typeface="Century Gothic" pitchFamily="34" charset="0"/>
              </a:rPr>
              <a:t>Ryzyko pracodawcy jako cecha definicyjna stosunku pracy?</a:t>
            </a:r>
          </a:p>
          <a:p>
            <a:endParaRPr lang="pl-PL" sz="3600" dirty="0">
              <a:solidFill>
                <a:schemeClr val="bg1"/>
              </a:solidFill>
              <a:latin typeface="Century Gothic" pitchFamily="34" charset="0"/>
            </a:endParaRPr>
          </a:p>
          <a:p>
            <a:pPr>
              <a:buClr>
                <a:schemeClr val="bg1"/>
              </a:buClr>
            </a:pPr>
            <a:r>
              <a:rPr lang="pl-PL" sz="3600" dirty="0">
                <a:solidFill>
                  <a:schemeClr val="bg1"/>
                </a:solidFill>
                <a:latin typeface="Century Gothic" pitchFamily="34" charset="0"/>
              </a:rPr>
              <a:t>Brak w definicji, ale to również istotna cecha stosunku </a:t>
            </a:r>
            <a:r>
              <a:rPr lang="pl-PL" sz="3600" dirty="0" err="1">
                <a:solidFill>
                  <a:schemeClr val="bg1"/>
                </a:solidFill>
                <a:latin typeface="Century Gothic" pitchFamily="34" charset="0"/>
              </a:rPr>
              <a:t>pracy</a:t>
            </a:r>
            <a:endParaRPr lang="pl-PL" sz="3600" dirty="0">
              <a:solidFill>
                <a:schemeClr val="bg1"/>
              </a:solidFill>
              <a:latin typeface="Century Gothic" pitchFamily="34" charset="0"/>
            </a:endParaRPr>
          </a:p>
          <a:p>
            <a:pPr>
              <a:buClr>
                <a:schemeClr val="bg1"/>
              </a:buClr>
            </a:pPr>
            <a:r>
              <a:rPr lang="pl-PL" sz="3600" dirty="0">
                <a:solidFill>
                  <a:schemeClr val="bg1"/>
                </a:solidFill>
                <a:latin typeface="Century Gothic" pitchFamily="34" charset="0"/>
              </a:rPr>
              <a:t>Ryzyko produkcyjne (techniczne i osobowe)</a:t>
            </a:r>
          </a:p>
          <a:p>
            <a:pPr>
              <a:buClr>
                <a:schemeClr val="bg1"/>
              </a:buClr>
            </a:pPr>
            <a:r>
              <a:rPr lang="pl-PL" sz="3600" dirty="0">
                <a:solidFill>
                  <a:schemeClr val="bg1"/>
                </a:solidFill>
                <a:latin typeface="Century Gothic" pitchFamily="34" charset="0"/>
              </a:rPr>
              <a:t>Ryzyko gospodarcze</a:t>
            </a:r>
          </a:p>
          <a:p>
            <a:pPr>
              <a:buClr>
                <a:schemeClr val="bg1"/>
              </a:buClr>
            </a:pPr>
            <a:r>
              <a:rPr lang="pl-PL" sz="3600" dirty="0">
                <a:solidFill>
                  <a:schemeClr val="bg1"/>
                </a:solidFill>
                <a:latin typeface="Century Gothic" pitchFamily="34" charset="0"/>
              </a:rPr>
              <a:t>Ryzyko socjalne</a:t>
            </a:r>
          </a:p>
          <a:p>
            <a:pPr algn="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340768"/>
            <a:ext cx="8183880" cy="4187952"/>
          </a:xfrm>
        </p:spPr>
        <p:txBody>
          <a:bodyPr>
            <a:normAutofit fontScale="77500" lnSpcReduction="20000"/>
          </a:bodyPr>
          <a:lstStyle/>
          <a:p>
            <a:pPr algn="just">
              <a:buNone/>
            </a:pPr>
            <a:r>
              <a:rPr lang="pl-PL" sz="3600" dirty="0">
                <a:solidFill>
                  <a:schemeClr val="bg1"/>
                </a:solidFill>
                <a:latin typeface="Century Gothic" pitchFamily="34" charset="0"/>
              </a:rPr>
              <a:t>	Karolina jest zatrudniona na podstawie umowy o pracę w jednej z sieci restauracji fast-food. W okresie 01.10.2019-08.10.2019 r. była chora, ale postanowiła, że do pracy zamiast niej pójdzie jej narzeczony, aby nie tracić wynagrodzenia. 01.10.2019 r. w miejscu pracy zamiast Karoliny stawił się jej narzeczony Marek, ale szef Karoliny, Jan, odmówił dopuszczenia go do pracy, wskazując, że istotą stosunku pracy jest osobiste jej świadczenie. Czy Jan ma rację?</a:t>
            </a:r>
          </a:p>
          <a:p>
            <a:pPr algn="just">
              <a:buNone/>
            </a:pPr>
            <a:endParaRPr lang="pl-PL" sz="3600" dirty="0">
              <a:solidFill>
                <a:schemeClr val="bg1"/>
              </a:solidFill>
              <a:latin typeface="Century Gothic" pitchFamily="34" charset="0"/>
            </a:endParaRPr>
          </a:p>
          <a:p>
            <a:pPr algn="just">
              <a:buNone/>
            </a:pPr>
            <a:endParaRPr lang="pl-PL" sz="3600" dirty="0">
              <a:solidFill>
                <a:schemeClr val="bg1"/>
              </a:solidFill>
              <a:latin typeface="Century Gothic" pitchFamily="34" charset="0"/>
            </a:endParaRPr>
          </a:p>
          <a:p>
            <a:pPr algn="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340768"/>
            <a:ext cx="8183880" cy="4187952"/>
          </a:xfrm>
        </p:spPr>
        <p:txBody>
          <a:bodyPr>
            <a:normAutofit/>
          </a:bodyPr>
          <a:lstStyle/>
          <a:p>
            <a:pPr algn="ctr">
              <a:buNone/>
            </a:pPr>
            <a:r>
              <a:rPr lang="pl-PL" sz="3600" dirty="0">
                <a:solidFill>
                  <a:schemeClr val="bg1"/>
                </a:solidFill>
                <a:latin typeface="Century Gothic" pitchFamily="34" charset="0"/>
              </a:rPr>
              <a:t>Zatrudnienie pracownicze a zatrudnienie cywilnoprawne</a:t>
            </a:r>
          </a:p>
          <a:p>
            <a:pPr algn="just">
              <a:buNone/>
            </a:pPr>
            <a:endParaRPr lang="pl-PL" sz="3600" dirty="0">
              <a:solidFill>
                <a:schemeClr val="bg1"/>
              </a:solidFill>
              <a:latin typeface="Century Gothic" pitchFamily="34" charset="0"/>
            </a:endParaRPr>
          </a:p>
          <a:p>
            <a:pPr algn="just">
              <a:buNone/>
            </a:pPr>
            <a:endParaRPr lang="pl-PL" sz="3600" dirty="0">
              <a:solidFill>
                <a:schemeClr val="bg1"/>
              </a:solidFill>
              <a:latin typeface="Century Gothic" pitchFamily="34" charset="0"/>
            </a:endParaRPr>
          </a:p>
          <a:p>
            <a:pPr algn="r">
              <a:buNone/>
            </a:pPr>
            <a:endParaRPr lang="pl-PL" dirty="0"/>
          </a:p>
        </p:txBody>
      </p:sp>
    </p:spTree>
    <p:extLst>
      <p:ext uri="{BB962C8B-B14F-4D97-AF65-F5344CB8AC3E}">
        <p14:creationId xmlns:p14="http://schemas.microsoft.com/office/powerpoint/2010/main" val="3975610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481</TotalTime>
  <Words>1129</Words>
  <Application>Microsoft Office PowerPoint</Application>
  <PresentationFormat>Pokaz na ekranie (4:3)</PresentationFormat>
  <Paragraphs>243</Paragraphs>
  <Slides>48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48</vt:i4>
      </vt:variant>
    </vt:vector>
  </HeadingPairs>
  <TitlesOfParts>
    <vt:vector size="52" baseType="lpstr">
      <vt:lpstr>Century Gothic</vt:lpstr>
      <vt:lpstr>Verdana</vt:lpstr>
      <vt:lpstr>Wingdings 2</vt:lpstr>
      <vt:lpstr>Aspekt</vt:lpstr>
      <vt:lpstr>Stosunek pracy – pojęcie i strony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Pracodawca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Pracownik</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i strony stosunku pracy</dc:title>
  <dc:creator>borowicz</dc:creator>
  <cp:lastModifiedBy>Ariel Przybyłowicz</cp:lastModifiedBy>
  <cp:revision>43</cp:revision>
  <dcterms:created xsi:type="dcterms:W3CDTF">2013-11-04T12:25:41Z</dcterms:created>
  <dcterms:modified xsi:type="dcterms:W3CDTF">2019-10-03T10:38:11Z</dcterms:modified>
</cp:coreProperties>
</file>