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10" r:id="rId4"/>
    <p:sldId id="309" r:id="rId5"/>
    <p:sldId id="258" r:id="rId6"/>
    <p:sldId id="260" r:id="rId7"/>
    <p:sldId id="299" r:id="rId8"/>
    <p:sldId id="300" r:id="rId9"/>
    <p:sldId id="301" r:id="rId10"/>
    <p:sldId id="302" r:id="rId11"/>
    <p:sldId id="303" r:id="rId12"/>
    <p:sldId id="262" r:id="rId13"/>
    <p:sldId id="263" r:id="rId14"/>
    <p:sldId id="264" r:id="rId15"/>
    <p:sldId id="294" r:id="rId16"/>
    <p:sldId id="305" r:id="rId17"/>
    <p:sldId id="313" r:id="rId18"/>
    <p:sldId id="267" r:id="rId19"/>
    <p:sldId id="308" r:id="rId20"/>
    <p:sldId id="275" r:id="rId21"/>
    <p:sldId id="274" r:id="rId22"/>
    <p:sldId id="304" r:id="rId23"/>
    <p:sldId id="306" r:id="rId24"/>
    <p:sldId id="278" r:id="rId25"/>
    <p:sldId id="307" r:id="rId26"/>
    <p:sldId id="312" r:id="rId27"/>
    <p:sldId id="311" r:id="rId28"/>
    <p:sldId id="296" r:id="rId29"/>
    <p:sldId id="272" r:id="rId30"/>
    <p:sldId id="279" r:id="rId31"/>
    <p:sldId id="297" r:id="rId32"/>
    <p:sldId id="280" r:id="rId33"/>
    <p:sldId id="281" r:id="rId34"/>
    <p:sldId id="282" r:id="rId35"/>
    <p:sldId id="283" r:id="rId36"/>
    <p:sldId id="284" r:id="rId37"/>
    <p:sldId id="285" r:id="rId38"/>
    <p:sldId id="287" r:id="rId39"/>
    <p:sldId id="288" r:id="rId40"/>
    <p:sldId id="298" r:id="rId41"/>
    <p:sldId id="289" r:id="rId42"/>
    <p:sldId id="290" r:id="rId43"/>
    <p:sldId id="291" r:id="rId44"/>
    <p:sldId id="314" r:id="rId45"/>
    <p:sldId id="292" r:id="rId46"/>
    <p:sldId id="293" r:id="rId4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09.10.2018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Stosunek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 –</a:t>
            </a:r>
            <a:b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pojęcie i strony</a:t>
            </a: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42910" y="5572140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dr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 Ariel Przybyłowicz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Zakład Prawa Pracy</a:t>
            </a:r>
          </a:p>
          <a:p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WPAiE UWr</a:t>
            </a: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32859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	Zasadnicze znaczenie w procesie sądowego badania, czy dany stosunek prawny jest stosunkiem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, ma ustalenie,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czy praca wykonywana w ramach badanego stosunku prawnego faktycznie ma cechy wymienione w art. 22 § 1 </a:t>
            </a:r>
            <a:r>
              <a:rPr lang="pl-PL" sz="32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Z art. 22 § 1</a:t>
            </a:r>
            <a:r>
              <a:rPr lang="pl-PL" sz="3200" baseline="300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 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 wynika bowiem, że sąd w pierwszej kolejności bada, czy dana praca jest zatrudnieniem w warunkach określonych w art. 22 § 1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., a art. 22 § 1</a:t>
            </a:r>
            <a:r>
              <a:rPr lang="pl-PL" sz="3200" baseline="3000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 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 stanowi dla pełnej jasności, że w razie wykonywania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w warunkach określonych w § 1 tego artykułu nie jest dopuszczalne zastąpienie umowy o pracę umową cywilnoprawną. Istotnym sensem regulacji zawartej w § 1</a:t>
            </a:r>
            <a:r>
              <a:rPr lang="pl-PL" sz="3200" baseline="300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 i § 1</a:t>
            </a:r>
            <a:r>
              <a:rPr lang="pl-PL" sz="3200" baseline="3000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 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 jest zatem przeniesienie ciężaru badania charakteru stosunku prawnego, w którego ramach świadczona jest praca,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z ustalania i wykładni treści umowy zawartej przez strony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na ustalenie faktycznych warunków jej wykonywania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 Gdy umowa faktycznie jest wykonywana w warunkach wskazujących na stosunek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, to ustalenie to, a nie treść oświadczeń woli złożonych przy jej zawieraniu, decyduje o charakterze łączącego strony stosunku prawnego. </a:t>
            </a:r>
          </a:p>
          <a:p>
            <a:pPr algn="just"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(wyrok  SN z 17.06.2016, I PK 139/15).</a:t>
            </a: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endParaRPr lang="pl-PL" sz="3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	O zakwalifikowaniu umowy, jako umowy o pracę decyduje sposób wykonywania umowy, a w szczególności realizowanie przez strony tych cech, które charakteryzują umowę o pracę.</a:t>
            </a:r>
          </a:p>
          <a:p>
            <a:pPr algn="just"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	(wyrok SA w Gdańsku z 12.05.2016, III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AUa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2130/15)</a:t>
            </a:r>
            <a:endParaRPr lang="pl-PL" sz="3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>
                <a:solidFill>
                  <a:schemeClr val="bg1"/>
                </a:solidFill>
                <a:effectLst/>
                <a:latin typeface="Century Gothic" pitchFamily="34" charset="0"/>
              </a:rPr>
              <a:t>Pracodawca</a:t>
            </a:r>
            <a:endParaRPr lang="pl-PL" sz="4400" dirty="0"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sz="4400" b="1" dirty="0" smtClean="0">
                <a:solidFill>
                  <a:schemeClr val="bg1"/>
                </a:solidFill>
                <a:latin typeface="Century Gothic" pitchFamily="34" charset="0"/>
              </a:rPr>
              <a:t>Definicja legalna</a:t>
            </a:r>
          </a:p>
          <a:p>
            <a:pPr algn="ctr">
              <a:buNone/>
            </a:pPr>
            <a:r>
              <a:rPr lang="pl-PL" sz="4400" b="1" dirty="0" smtClean="0">
                <a:solidFill>
                  <a:schemeClr val="bg1"/>
                </a:solidFill>
                <a:latin typeface="Century Gothic" pitchFamily="34" charset="0"/>
              </a:rPr>
              <a:t>-</a:t>
            </a:r>
          </a:p>
          <a:p>
            <a:pPr algn="ctr">
              <a:buNone/>
            </a:pPr>
            <a:r>
              <a:rPr lang="pl-PL" sz="4400" b="1" dirty="0" smtClean="0">
                <a:solidFill>
                  <a:schemeClr val="bg1"/>
                </a:solidFill>
                <a:latin typeface="Century Gothic" pitchFamily="34" charset="0"/>
              </a:rPr>
              <a:t>Art. 3 </a:t>
            </a:r>
            <a:r>
              <a:rPr lang="pl-PL" sz="44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4400" b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183880" cy="4187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PRACODAWCA</a:t>
            </a:r>
          </a:p>
          <a:p>
            <a:pPr algn="ctr">
              <a:buNone/>
            </a:pP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Osoba fizyczna</a:t>
            </a:r>
          </a:p>
          <a:p>
            <a:pPr>
              <a:buClr>
                <a:schemeClr val="bg1"/>
              </a:buClr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Jednostka organizacyjna</a:t>
            </a:r>
          </a:p>
          <a:p>
            <a:pPr lvl="1">
              <a:buClr>
                <a:schemeClr val="bg1"/>
              </a:buClr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a) posiadająca osobowość prawną</a:t>
            </a:r>
          </a:p>
          <a:p>
            <a:pPr lvl="1">
              <a:buClr>
                <a:schemeClr val="bg1"/>
              </a:buClr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b) nieposiadająca osobowości prawnej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Przykłady?</a:t>
            </a:r>
          </a:p>
          <a:p>
            <a:pPr algn="ctr">
              <a:buNone/>
            </a:pPr>
            <a:endParaRPr lang="pl-PL" dirty="0" smtClean="0"/>
          </a:p>
          <a:p>
            <a:pPr algn="ctr"/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183880" cy="4187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PRACODAWCA</a:t>
            </a:r>
          </a:p>
          <a:p>
            <a:pPr algn="ctr">
              <a:buNone/>
            </a:pP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Joanna Nowak i Jak Nowak prowadzą działalność gospodarczą w ramach spółki cywilnej. W ich przedsiębiorstwie zatrudnionych jest 11 osób. Kto jest pracodawcą?</a:t>
            </a:r>
          </a:p>
          <a:p>
            <a:pPr algn="ctr">
              <a:buNone/>
            </a:pP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183880" cy="482453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	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Przedsiębiorstwo (art. 55</a:t>
            </a:r>
            <a:r>
              <a:rPr lang="pl-PL" sz="3100" baseline="300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 k.c.) stworzone w ramach spółki cywilnej nie może aktualnie zatrudniać pracowników we własnym imieniu i działa na rachunek wspólników. Stroną zawieranych umów o pracę są wszyscy wspólnicy, a nie spółka. Wcześniejsze orzecznictwo uznające za pracodawcę spółkę było powiązane z nieobowiązującą ustawą z dnia 23 grudnia 1988 r. o działalności gospodarczej, na podstawie której spółka cywilna była uważana za podmiot gospodarczy. Późniejsze ustawy regulujące działalność gospodarczą za przedsiębiorców uznały wspólników spółki cywilnej.</a:t>
            </a:r>
          </a:p>
          <a:p>
            <a:pPr algn="just">
              <a:buNone/>
            </a:pPr>
            <a:endParaRPr lang="pl-PL" sz="31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	zob. postanowienie SN  z dnia 17 czerwca 2014 r., II UZ 34/14</a:t>
            </a: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Spółka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Mega Ubezpieczenia sp. z o.o. z siedzibą w Warszawie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rozwija swoją działalność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w branży ubezpieczeniowej. W bieżącym roku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planuje utworzyć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3 jednostki organizacyjne w formie oddziałów w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Krakowie, Gdańsku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i Poznaniu. Oddziały mają zostać ujawnione w rejestrze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przedsiębiorców Krajowego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Rejestru Sądowego i będą nosić nazwy: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Mega Ubezpieczenia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sp. z o.o. Oddział w Krakowie, Mega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Ubezpieczenia sp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. z o.o. Oddział w Gdańsku oraz Mega Ubezpieczenia sp. z o.o.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Oddział w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Poznaniu. W tym celu Zarząd Spółki podejmie uchwałę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wprowadzającą nowy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Regulamin organizacyjny wraz z nowym schematem struktury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organizacyjnej, który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będzie załącznikiem do Regulaminu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organizacyjnego.</a:t>
            </a:r>
          </a:p>
          <a:p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Podczas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zebrania Zarządu Dyrektor Działu Personalnego Mega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Ubezpieczenia sp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. z o.o. zaproponował, żeby pracownicy w nowych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lokalizacjach zostali zatrudnieni bezpośrednio przez oddziały, a nie przez samą spółkę. Dyrektorowi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Działu Personalnego wydaje się dopuszczalne, aby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oddziały były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odrębnymi pracodawcami, ale nie wie, jak do tego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doprowadzić. Członkowie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Zarządu mają wątpliwości, gdyż obawiają się kontroli ze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strony Zakładu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Ubezpieczeń Społecznych i Państwowej Inspekcji Pracy.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Postanowili zwrócić 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się do prawnika z prośbą o poradę</a:t>
            </a:r>
            <a:r>
              <a:rPr lang="pl-PL" sz="31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  <a:r>
              <a:rPr lang="pl-PL" sz="2000" i="1" dirty="0" smtClean="0"/>
              <a:t> </a:t>
            </a:r>
            <a:endParaRPr lang="pl-PL" sz="2000" i="1" dirty="0" smtClean="0"/>
          </a:p>
          <a:p>
            <a:endParaRPr lang="pl-PL" sz="2000" i="1" dirty="0" smtClean="0">
              <a:solidFill>
                <a:schemeClr val="bg1"/>
              </a:solidFill>
            </a:endParaRPr>
          </a:p>
          <a:p>
            <a:r>
              <a:rPr lang="pl-PL" sz="2900" i="1" dirty="0" smtClean="0">
                <a:solidFill>
                  <a:schemeClr val="bg1"/>
                </a:solidFill>
                <a:latin typeface="Century Gothic" pitchFamily="34" charset="0"/>
              </a:rPr>
              <a:t>Czy </a:t>
            </a:r>
            <a:r>
              <a:rPr lang="pl-PL" sz="2900" i="1" dirty="0" smtClean="0">
                <a:solidFill>
                  <a:schemeClr val="bg1"/>
                </a:solidFill>
                <a:latin typeface="Century Gothic" pitchFamily="34" charset="0"/>
              </a:rPr>
              <a:t>oddział spółki z ograniczoną odpowiedzialnością może posiadać </a:t>
            </a:r>
            <a:r>
              <a:rPr lang="pl-PL" sz="2900" i="1" dirty="0" smtClean="0">
                <a:solidFill>
                  <a:schemeClr val="bg1"/>
                </a:solidFill>
                <a:latin typeface="Century Gothic" pitchFamily="34" charset="0"/>
              </a:rPr>
              <a:t>status odrębnego </a:t>
            </a:r>
            <a:r>
              <a:rPr lang="pl-PL" sz="2900" i="1" dirty="0" smtClean="0">
                <a:solidFill>
                  <a:schemeClr val="bg1"/>
                </a:solidFill>
                <a:latin typeface="Century Gothic" pitchFamily="34" charset="0"/>
              </a:rPr>
              <a:t>pracodawcy, a jeśli tak, jakie warunki powinien </a:t>
            </a:r>
            <a:r>
              <a:rPr lang="pl-PL" sz="2900" i="1" dirty="0" smtClean="0">
                <a:solidFill>
                  <a:schemeClr val="bg1"/>
                </a:solidFill>
                <a:latin typeface="Century Gothic" pitchFamily="34" charset="0"/>
              </a:rPr>
              <a:t>spełnić. Jakie </a:t>
            </a:r>
            <a:r>
              <a:rPr lang="pl-PL" sz="2900" i="1" dirty="0" smtClean="0">
                <a:solidFill>
                  <a:schemeClr val="bg1"/>
                </a:solidFill>
                <a:latin typeface="Century Gothic" pitchFamily="34" charset="0"/>
              </a:rPr>
              <a:t>są wady i zalety takiego rozwiązania?</a:t>
            </a:r>
            <a:endParaRPr lang="pl-PL" sz="45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183880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>
                <a:solidFill>
                  <a:schemeClr val="bg1"/>
                </a:solidFill>
                <a:latin typeface="Century Gothic" pitchFamily="34" charset="0"/>
              </a:rPr>
              <a:t>Problem wewnętrznych jednostek organizacyjnych</a:t>
            </a:r>
          </a:p>
          <a:p>
            <a:pPr algn="ctr">
              <a:buFontTx/>
              <a:buChar char="-"/>
            </a:pPr>
            <a:r>
              <a:rPr lang="pl-PL" sz="4400" dirty="0" smtClean="0">
                <a:solidFill>
                  <a:schemeClr val="bg1"/>
                </a:solidFill>
                <a:latin typeface="Century Gothic" pitchFamily="34" charset="0"/>
              </a:rPr>
              <a:t>np. oddział, wydział </a:t>
            </a:r>
            <a:r>
              <a:rPr lang="pl-PL" sz="4400" smtClean="0">
                <a:solidFill>
                  <a:schemeClr val="bg1"/>
                </a:solidFill>
                <a:latin typeface="Century Gothic" pitchFamily="34" charset="0"/>
              </a:rPr>
              <a:t>itp.?</a:t>
            </a:r>
            <a:endParaRPr lang="pl-PL" sz="4000" dirty="0" smtClean="0"/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183880" cy="554461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sz="4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	Taka jednostka może mieć przymiot pracodawcy, jeżeli przyznano jej zdolność do zatrudniania pracowników we własnym imieniu oraz została wyodrębniona organizacyjnie i finansowo. Zdolność samodzielnego zatrudniania pracowników musi mieć podstawę w aktach regulujących ustrój osoby prawnej (np. statucie spółki) albo aktach jej organów kreujących strukturę organizacyjną (np. w uchwałach zarządu spółki). </a:t>
            </a:r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Przedmiotem prawa pracy są stosunki pracy i inne 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stosunki 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prawne ściśle z nimi związane.</a:t>
            </a:r>
            <a:endParaRPr lang="pl-PL" sz="40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Pracodawca </a:t>
            </a:r>
            <a:r>
              <a:rPr lang="pl-PL" sz="3600" b="1" dirty="0">
                <a:solidFill>
                  <a:schemeClr val="bg1"/>
                </a:solidFill>
                <a:latin typeface="Century Gothic" pitchFamily="34" charset="0"/>
              </a:rPr>
              <a:t>- 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podmiot :</a:t>
            </a:r>
            <a:endParaRPr lang="pl-PL" sz="3600" b="1" dirty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None/>
            </a:pPr>
            <a:endParaRPr lang="pl-PL" sz="36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dopuszczony przez prawo,</a:t>
            </a:r>
            <a:endParaRPr lang="pl-PL" sz="3600" dirty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wyodrębniony organizacyjnie,</a:t>
            </a:r>
          </a:p>
          <a:p>
            <a:pPr>
              <a:buClr>
                <a:schemeClr val="bg1"/>
              </a:buClr>
            </a:pP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wyodrębniony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majątkowo,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	</a:t>
            </a:r>
          </a:p>
          <a:p>
            <a:endParaRPr lang="pl-PL" sz="36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109728" indent="0" algn="r"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	</a:t>
            </a: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8244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Pracodawca:</a:t>
            </a:r>
          </a:p>
          <a:p>
            <a:pPr marL="109728" indent="0">
              <a:buNone/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ten, kto ma „własne” prawo do zatrudniania czyli : 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nawiązywania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stosunku pracy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, 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zmieniania treści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stosunku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pracy, oraz 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rozwiązywania stosunku </a:t>
            </a:r>
            <a:r>
              <a:rPr lang="pl-PL" sz="36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We własnym imieniu</a:t>
            </a:r>
          </a:p>
          <a:p>
            <a:pPr>
              <a:buNone/>
            </a:pPr>
            <a:r>
              <a:rPr lang="pl-PL" sz="3600" b="1" dirty="0">
                <a:solidFill>
                  <a:schemeClr val="bg1"/>
                </a:solidFill>
                <a:latin typeface="Century Gothic" pitchFamily="34" charset="0"/>
              </a:rPr>
              <a:t>	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			</a:t>
            </a:r>
          </a:p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	</a:t>
            </a: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423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908720"/>
            <a:ext cx="8183880" cy="561662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	W charakterze pracodawców występują jednostki organizacyjne stanowiące część - oddziały - osób prawnych, wchodzące w skład przedsiębiorstw wielozakładowych. Jednostki te mają zdolność do zawierania umów o pracę (lub nawiązywania w inny sposób stosunków </a:t>
            </a:r>
            <a:r>
              <a:rPr lang="pl-PL" sz="40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 w charakterze pracodawców), </a:t>
            </a:r>
            <a:r>
              <a:rPr lang="pl-PL" sz="4000" u="sng" dirty="0" smtClean="0">
                <a:solidFill>
                  <a:schemeClr val="bg1"/>
                </a:solidFill>
                <a:latin typeface="Century Gothic" pitchFamily="34" charset="0"/>
              </a:rPr>
              <a:t>jeśli z mocy przepisów normujących ich wewnętrzny status prawny mają kompetencję do samodzielnego zatrudniania pracowników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 (składania oświadczeń woli). Jeżeli natomiast wewnętrzna jednostka organizacyjna jest upoważniona do zawierania umów o pracę w imieniu kierownictwa podmiotu, w skład którego wchodzi (lub nawiązywania w inny sposób stosunków </a:t>
            </a:r>
            <a:r>
              <a:rPr lang="pl-PL" sz="40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), z osobami przyjmowanymi w niej do </a:t>
            </a:r>
            <a:r>
              <a:rPr lang="pl-PL" sz="40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, to sama nie jest pracodawcą, lecz zatrudnia pracowników w imieniu pracodawcy, którym jest wielozakładowy podmiot zatrudniający - pracodawca. 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2900" dirty="0" smtClean="0">
                <a:solidFill>
                  <a:schemeClr val="bg1"/>
                </a:solidFill>
                <a:latin typeface="Century Gothic" pitchFamily="34" charset="0"/>
              </a:rPr>
              <a:t>wyrok SA w Katowicach z dnia 14 grudnia 2012 r., III </a:t>
            </a:r>
            <a:r>
              <a:rPr lang="pl-PL" sz="2900" dirty="0" err="1" smtClean="0">
                <a:solidFill>
                  <a:schemeClr val="bg1"/>
                </a:solidFill>
                <a:latin typeface="Century Gothic" pitchFamily="34" charset="0"/>
              </a:rPr>
              <a:t>APa</a:t>
            </a:r>
            <a:r>
              <a:rPr lang="pl-PL" sz="2900" dirty="0" smtClean="0">
                <a:solidFill>
                  <a:schemeClr val="bg1"/>
                </a:solidFill>
                <a:latin typeface="Century Gothic" pitchFamily="34" charset="0"/>
              </a:rPr>
              <a:t> 25/12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908720"/>
            <a:ext cx="8183880" cy="5616624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	</a:t>
            </a:r>
            <a:r>
              <a:rPr lang="pl-PL" sz="4200" dirty="0" smtClean="0">
                <a:solidFill>
                  <a:schemeClr val="bg1"/>
                </a:solidFill>
                <a:latin typeface="Century Gothic" pitchFamily="34" charset="0"/>
              </a:rPr>
              <a:t>Dla uznania jednostki organizacyjnej za pracodawcę, obok uprawnienia do samodzielnego zatrudniania pracowników, jednostka taka musi posiadać odpowiednie wyodrębnienie organizacyjne. Przy czym nie chodzi wyłącznie o wyodrębnienie, jakiego na gruncie </a:t>
            </a:r>
            <a:r>
              <a:rPr lang="pl-PL" sz="4200" dirty="0" err="1" smtClean="0">
                <a:solidFill>
                  <a:schemeClr val="bg1"/>
                </a:solidFill>
                <a:latin typeface="Century Gothic" pitchFamily="34" charset="0"/>
              </a:rPr>
              <a:t>prawa</a:t>
            </a:r>
            <a:r>
              <a:rPr lang="pl-PL" sz="4200" dirty="0" smtClean="0">
                <a:solidFill>
                  <a:schemeClr val="bg1"/>
                </a:solidFill>
                <a:latin typeface="Century Gothic" pitchFamily="34" charset="0"/>
              </a:rPr>
              <a:t> cywilnego wymaga się np. dla przedsiębiorstwa lub jego zorganizowanej części albo dla takiej zorganizowanej części przedsiębiorstwa na mocy ustawy z 2004 r. o podatku od towarów i usług. </a:t>
            </a:r>
            <a:r>
              <a:rPr lang="pl-PL" sz="4200" u="sng" dirty="0" smtClean="0">
                <a:solidFill>
                  <a:schemeClr val="bg1"/>
                </a:solidFill>
                <a:latin typeface="Century Gothic" pitchFamily="34" charset="0"/>
              </a:rPr>
              <a:t>Wyodrębnienie organizacyjne konieczne dla zaistnienia jednostki organizacyjnej jako samodzielnego pracodawcy dotyczyć musi organizacji i finansowania tej jednostki. </a:t>
            </a:r>
            <a:r>
              <a:rPr lang="pl-PL" sz="4200" dirty="0" smtClean="0">
                <a:solidFill>
                  <a:schemeClr val="bg1"/>
                </a:solidFill>
                <a:latin typeface="Century Gothic" pitchFamily="34" charset="0"/>
              </a:rPr>
              <a:t>Tak samo, jak uprawnienie do samodzielnego zatrudniania pracowników wynikać powinno z wewnętrznych przepisów regulujących powstanie i organizację podmiotu, w skład którego wchodzi jednostka będąca odrębnym pracodawcą, tak też wymagane wyodrębnienie organizacyjne wynikać musi z tych przepisów.</a:t>
            </a:r>
            <a:endParaRPr lang="pl-PL" sz="4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2900" dirty="0" smtClean="0">
                <a:solidFill>
                  <a:schemeClr val="bg1"/>
                </a:solidFill>
                <a:latin typeface="Century Gothic" pitchFamily="34" charset="0"/>
              </a:rPr>
              <a:t>wyrok NSA z dnia  </a:t>
            </a:r>
            <a:r>
              <a:rPr lang="pl-PL" dirty="0" smtClean="0">
                <a:solidFill>
                  <a:schemeClr val="bg1"/>
                </a:solidFill>
              </a:rPr>
              <a:t>3 marca 2016 r., II FSK 233/14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ZAKŁAD PRACY TO PLACÓWKA ZATRUDNIENIA </a:t>
            </a:r>
          </a:p>
          <a:p>
            <a:pPr algn="ctr">
              <a:buNone/>
            </a:pP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PRACODAWCA TO PODMIOT STOSUNKU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092696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532859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 smtClean="0"/>
              <a:t> 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Pojęcie zakładu pracy ma obecnie przede wszystkim znaczenie przedmiotowe, odnoszące się do zespołu wyodrębnionych składników majątkowych (np.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biura,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fabryki, sklepy), w których odbywa się proces pracy (np. art. 207 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.). </a:t>
            </a: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	Nie jest pracodawcą jednostka organizacyjna wyznaczona jako miejsce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. Pracodawcą jest osoba fizyczna prowadząca działalność, a nie prowadzone przez nią przedsiębiorstwo jako zespół zorganizowanych składników materialnych i niematerialnych przeznaczonych do prowadzenia działalności.</a:t>
            </a:r>
          </a:p>
          <a:p>
            <a:pPr algn="just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092696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pl-PL" dirty="0" smtClean="0"/>
              <a:t> 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Jedynym udziałowcem zarejestrowanej w Polsce spółki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Maxim sp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. z o.o. jest niemiecka spółka Maxim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World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GmbH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Niemieccy decydenci mają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zaufanie do osób zarządzających polską spółką,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niemniej jednak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chcieliby mieć swojego przedstawiciela, który byłby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upoważniony do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podejmowania w imieniu Maxim sp. z o.o. czynności z zakresu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prawa pracy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, w tym między innymi zawierania i rozwiązywania umów o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pracę oraz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nakładania kar porządkowych. Alf Claus zgodził się zostać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takim przedstawicielem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, ale postawił warunek, że nie będzie zawierał z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Maxim sp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. z o.o. żadnej umowy, ponieważ byłoby to dla niego zbyt duże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zobowiązanie, zwłaszcza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, że nie wiadomo, jak długi czas spędzi w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Polsce. W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związku z tym, Alf Claus chce pozostać w stosunku pracy tylko z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Maxim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World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l-PL" dirty="0" err="1" smtClean="0">
                <a:solidFill>
                  <a:schemeClr val="bg1"/>
                </a:solidFill>
                <a:latin typeface="Century Gothic" pitchFamily="34" charset="0"/>
              </a:rPr>
              <a:t>GmbH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lnSpc>
                <a:spcPct val="120000"/>
              </a:lnSpc>
            </a:pPr>
            <a:r>
              <a:rPr lang="pl-PL" i="1" dirty="0" smtClean="0">
                <a:solidFill>
                  <a:schemeClr val="bg1"/>
                </a:solidFill>
                <a:latin typeface="Century Gothic" pitchFamily="34" charset="0"/>
              </a:rPr>
              <a:t>Czy w tej sytuacji możliwe jest, aby Alf Claus dokonywał czynności z </a:t>
            </a:r>
            <a:r>
              <a:rPr lang="pl-PL" i="1" dirty="0" smtClean="0">
                <a:solidFill>
                  <a:schemeClr val="bg1"/>
                </a:solidFill>
                <a:latin typeface="Century Gothic" pitchFamily="34" charset="0"/>
              </a:rPr>
              <a:t>zakresu prawa </a:t>
            </a:r>
            <a:r>
              <a:rPr lang="pl-PL" i="1" dirty="0" smtClean="0">
                <a:solidFill>
                  <a:schemeClr val="bg1"/>
                </a:solidFill>
                <a:latin typeface="Century Gothic" pitchFamily="34" charset="0"/>
              </a:rPr>
              <a:t>pracy w imieniu Maxim Sp. z o.o., a jeśli tak, to na jakiej</a:t>
            </a:r>
          </a:p>
          <a:p>
            <a:pPr>
              <a:lnSpc>
                <a:spcPct val="120000"/>
              </a:lnSpc>
              <a:buNone/>
            </a:pPr>
            <a:r>
              <a:rPr lang="pl-PL" i="1" dirty="0" smtClean="0">
                <a:solidFill>
                  <a:schemeClr val="bg1"/>
                </a:solidFill>
                <a:latin typeface="Century Gothic" pitchFamily="34" charset="0"/>
              </a:rPr>
              <a:t>	podstawie</a:t>
            </a:r>
            <a:r>
              <a:rPr lang="pl-PL" i="1" dirty="0" smtClean="0">
                <a:solidFill>
                  <a:schemeClr val="bg1"/>
                </a:solidFill>
                <a:latin typeface="Century Gothic" pitchFamily="34" charset="0"/>
              </a:rPr>
              <a:t>?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lnSpc>
                <a:spcPct val="170000"/>
              </a:lnSpc>
              <a:buNone/>
            </a:pP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092696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Osoby wykonujące w imieniu pracodawcy czynności z zakresu prawa pracy (art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r>
              <a:rPr lang="pl-PL" b="1" baseline="300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b="1" dirty="0" smtClean="0">
                <a:solidFill>
                  <a:schemeClr val="bg1"/>
                </a:solidFill>
                <a:latin typeface="Century Gothic" pitchFamily="34" charset="0"/>
              </a:rPr>
              <a:t>)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§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1. Za pracodawcę będącego jednostką organizacyjną czynności w sprawach z zakresu prawa pracy dokonuje osoba lub organ zarządzający tą jednostką albo inna wyznaczona do tego osoba. </a:t>
            </a:r>
            <a:endParaRPr lang="pl-PL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§ </a:t>
            </a:r>
            <a:r>
              <a:rPr lang="pl-PL" dirty="0" smtClean="0">
                <a:solidFill>
                  <a:schemeClr val="bg1"/>
                </a:solidFill>
                <a:latin typeface="Century Gothic" pitchFamily="34" charset="0"/>
              </a:rPr>
              <a:t>2. Przepis § 1 stosuje się odpowiednio do pracodawcy będącego osobą fizyczną, jeżeli nie dokonuje on osobiście czynności, o których mowa w tym przepisie.</a:t>
            </a:r>
            <a:endParaRPr lang="pl-PL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1092696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bg1"/>
                </a:solidFill>
                <a:effectLst/>
                <a:latin typeface="Century Gothic" pitchFamily="34" charset="0"/>
              </a:rPr>
              <a:t>Pracownik</a:t>
            </a:r>
            <a:endParaRPr lang="pl-PL" sz="4000" dirty="0"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	Pracownik:</a:t>
            </a: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art. 2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art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. 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22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 § 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2-3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młodociani (art. 190 – 206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dzieci (art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. 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304</a:t>
            </a:r>
            <a:r>
              <a:rPr lang="pl-PL" sz="3200" baseline="30000" dirty="0" smtClean="0">
                <a:solidFill>
                  <a:schemeClr val="bg1"/>
                </a:solidFill>
                <a:latin typeface="Century Gothic" pitchFamily="34" charset="0"/>
              </a:rPr>
              <a:t>5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3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 fontScale="92500" lnSpcReduction="10000"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Podstawowym aktem prawnym określającym prawa i obowiązki pracowników i pracodawców jest </a:t>
            </a:r>
            <a:endParaRPr lang="pl-PL" sz="4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pl-PL" sz="4000" b="1" dirty="0" smtClean="0">
                <a:solidFill>
                  <a:schemeClr val="bg1"/>
                </a:solidFill>
                <a:latin typeface="Century Gothic" pitchFamily="34" charset="0"/>
              </a:rPr>
              <a:t>Kodeks </a:t>
            </a:r>
            <a:r>
              <a:rPr lang="pl-PL" sz="4000" b="1" dirty="0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 algn="ctr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Samo prawo pracy rozproszone jest jednak w wielu aktach prawnych różnej rangi (art. 9 </a:t>
            </a:r>
            <a:r>
              <a:rPr lang="pl-PL" sz="40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.).</a:t>
            </a:r>
            <a:endParaRPr lang="pl-PL" sz="4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40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PRACOWNIK </a:t>
            </a:r>
          </a:p>
          <a:p>
            <a:pPr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	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osoba fizyczna zatrudniona na podstawie prawnej wskazanej w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Czy spółka z o.o. może być pracownikiem?</a:t>
            </a:r>
          </a:p>
        </p:txBody>
      </p:sp>
    </p:spTree>
    <p:extLst>
      <p:ext uri="{BB962C8B-B14F-4D97-AF65-F5344CB8AC3E}">
        <p14:creationId xmlns:p14="http://schemas.microsoft.com/office/powerpoint/2010/main" xmlns="" val="789417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Podstawy zatrudnienia pracowniczego 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umowa o pracę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mianowanie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powołanie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wybór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spółdzielcza umowa o pracę</a:t>
            </a:r>
          </a:p>
          <a:p>
            <a:endParaRPr lang="pl-PL" sz="3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Inne podstawy? </a:t>
            </a:r>
          </a:p>
        </p:txBody>
      </p:sp>
    </p:spTree>
    <p:extLst>
      <p:ext uri="{BB962C8B-B14F-4D97-AF65-F5344CB8AC3E}">
        <p14:creationId xmlns:p14="http://schemas.microsoft.com/office/powerpoint/2010/main" xmlns="" val="789417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Tzw. zdolność pracownicza</a:t>
            </a:r>
          </a:p>
          <a:p>
            <a:pPr algn="ctr"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(art. 22 § 2-3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556792"/>
            <a:ext cx="8183880" cy="41879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ZATRUDNIENIE OSOBY NIE MAJĄCEJ ZDOLNOŚCI PRACOWNICZEJ</a:t>
            </a:r>
          </a:p>
          <a:p>
            <a:pPr algn="ctr"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Nieważność?      Obowiązek rozwiązania   			stosunku pracy?</a:t>
            </a: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4" name="Strzałka w dół 3"/>
          <p:cNvSpPr/>
          <p:nvPr/>
        </p:nvSpPr>
        <p:spPr>
          <a:xfrm rot="18283747">
            <a:off x="5141980" y="2704645"/>
            <a:ext cx="721989" cy="1064142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2900707">
            <a:off x="2476081" y="2778117"/>
            <a:ext cx="653755" cy="1043861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77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800" b="1" dirty="0" smtClean="0">
                <a:solidFill>
                  <a:schemeClr val="bg1"/>
                </a:solidFill>
                <a:latin typeface="Century Gothic" pitchFamily="34" charset="0"/>
              </a:rPr>
              <a:t>WZGLĘDNY ZAKAZ ZATRUDNIANA DZIECI</a:t>
            </a:r>
          </a:p>
          <a:p>
            <a:pPr algn="ctr">
              <a:buNone/>
            </a:pPr>
            <a:r>
              <a:rPr lang="pl-PL" sz="48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04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200" dirty="0"/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Młodocianym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w rozumieniu kodeksu jest osoba, która ukończyła 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15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lat, a nie przekroczyła 18 lat.</a:t>
            </a:r>
          </a:p>
          <a:p>
            <a:pPr>
              <a:buClr>
                <a:schemeClr val="bg1"/>
              </a:buClr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Zabronione </a:t>
            </a:r>
            <a:r>
              <a:rPr lang="pl-PL" sz="3200" b="1" dirty="0">
                <a:solidFill>
                  <a:schemeClr val="bg1"/>
                </a:solidFill>
                <a:latin typeface="Century Gothic" pitchFamily="34" charset="0"/>
              </a:rPr>
              <a:t>jest zatrudnianie osoby, która nie ukończyła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15 </a:t>
            </a:r>
            <a:r>
              <a:rPr lang="pl-PL" sz="3200" b="1" dirty="0">
                <a:solidFill>
                  <a:schemeClr val="bg1"/>
                </a:solidFill>
                <a:latin typeface="Century Gothic" pitchFamily="34" charset="0"/>
              </a:rPr>
              <a:t>lat.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2056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183880" cy="41879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Warunki zatrudniania:</a:t>
            </a:r>
          </a:p>
          <a:p>
            <a:pPr algn="ctr"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ukończenie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co najmniej gimnazjum,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świadectwo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lekarskie stwierdzające, że praca danego rodzaju nie zagraża ich zdrowiu.</a:t>
            </a:r>
          </a:p>
          <a:p>
            <a:pPr algn="ctr">
              <a:buClr>
                <a:schemeClr val="bg1"/>
              </a:buClr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(art. 191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55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200" dirty="0" smtClean="0"/>
          </a:p>
          <a:p>
            <a:pPr algn="ctr">
              <a:buClr>
                <a:schemeClr val="bg1"/>
              </a:buClr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MŁODOCIANY</a:t>
            </a:r>
          </a:p>
          <a:p>
            <a:pPr algn="ctr">
              <a:buClr>
                <a:schemeClr val="bg1"/>
              </a:buClr>
              <a:buNone/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bez kwalifikacji zawodowych (tylko w celu przygotowania zawodowego)</a:t>
            </a:r>
          </a:p>
          <a:p>
            <a:pPr>
              <a:buClr>
                <a:schemeClr val="bg1"/>
              </a:buClr>
              <a:buNone/>
            </a:pP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z kwalifikacjami zawodowymi</a:t>
            </a: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5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187952"/>
          </a:xfrm>
        </p:spPr>
        <p:txBody>
          <a:bodyPr>
            <a:normAutofit/>
          </a:bodyPr>
          <a:lstStyle/>
          <a:p>
            <a:pPr algn="ctr">
              <a:buClr>
                <a:schemeClr val="bg1"/>
              </a:buClr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Wyjątki:</a:t>
            </a: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Młodociani (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15-18 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lat),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którzy nie ukończyli gimnazjum, </a:t>
            </a: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osoby niemające 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15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lat, które ukończyły gimnazjum, </a:t>
            </a: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osoby niemające 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15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lat, które nie ukończyły gimnazjum.</a:t>
            </a:r>
          </a:p>
          <a:p>
            <a:pPr>
              <a:buNone/>
            </a:pPr>
            <a:endParaRPr lang="pl-P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5271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475603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Clr>
                <a:schemeClr val="bg1"/>
              </a:buClr>
            </a:pPr>
            <a:r>
              <a:rPr lang="pl-PL" sz="4400" dirty="0" smtClean="0">
                <a:solidFill>
                  <a:schemeClr val="bg1"/>
                </a:solidFill>
                <a:latin typeface="Century Gothic" pitchFamily="34" charset="0"/>
              </a:rPr>
              <a:t>wniosek lub zgoda </a:t>
            </a:r>
            <a:r>
              <a:rPr lang="pl-PL" sz="4400" dirty="0">
                <a:solidFill>
                  <a:schemeClr val="bg1"/>
                </a:solidFill>
                <a:latin typeface="Century Gothic" pitchFamily="34" charset="0"/>
              </a:rPr>
              <a:t>przez przedstawiciela ustawowego lub opiekuna tej osoby;</a:t>
            </a:r>
          </a:p>
          <a:p>
            <a:pPr>
              <a:lnSpc>
                <a:spcPct val="170000"/>
              </a:lnSpc>
              <a:buClr>
                <a:schemeClr val="bg1"/>
              </a:buClr>
            </a:pPr>
            <a:r>
              <a:rPr lang="pl-PL" sz="4400" dirty="0" smtClean="0">
                <a:solidFill>
                  <a:schemeClr val="bg1"/>
                </a:solidFill>
                <a:latin typeface="Century Gothic" pitchFamily="34" charset="0"/>
              </a:rPr>
              <a:t>zaświadczenie </a:t>
            </a:r>
            <a:r>
              <a:rPr lang="pl-PL" sz="4400" dirty="0">
                <a:solidFill>
                  <a:schemeClr val="bg1"/>
                </a:solidFill>
                <a:latin typeface="Century Gothic" pitchFamily="34" charset="0"/>
              </a:rPr>
              <a:t>lekarza, uprawnionego do przeprowadzania badań profilaktycznych pracowników, stwierdzającego, że praca danego rodzaju nie zagraża zdrowiu tej osoby;</a:t>
            </a:r>
          </a:p>
          <a:p>
            <a:pPr>
              <a:lnSpc>
                <a:spcPct val="170000"/>
              </a:lnSpc>
              <a:buClr>
                <a:schemeClr val="bg1"/>
              </a:buClr>
            </a:pPr>
            <a:r>
              <a:rPr lang="pl-PL" sz="4400" dirty="0" smtClean="0">
                <a:solidFill>
                  <a:schemeClr val="bg1"/>
                </a:solidFill>
                <a:latin typeface="Century Gothic" pitchFamily="34" charset="0"/>
              </a:rPr>
              <a:t>pozytywna </a:t>
            </a:r>
            <a:r>
              <a:rPr lang="pl-PL" sz="4400" dirty="0">
                <a:solidFill>
                  <a:schemeClr val="bg1"/>
                </a:solidFill>
                <a:latin typeface="Century Gothic" pitchFamily="34" charset="0"/>
              </a:rPr>
              <a:t>opinii poradni psychologiczno-pedagogicznej.</a:t>
            </a:r>
          </a:p>
          <a:p>
            <a:endParaRPr lang="pl-P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407559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dirty="0" smtClean="0">
                <a:solidFill>
                  <a:schemeClr val="bg1"/>
                </a:solidFill>
                <a:latin typeface="Century Gothic" pitchFamily="34" charset="0"/>
              </a:rPr>
              <a:t>Definicja stosunku </a:t>
            </a:r>
            <a:r>
              <a:rPr lang="pl-PL" sz="40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4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endParaRPr lang="pl-PL" sz="4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buNone/>
            </a:pPr>
            <a:r>
              <a:rPr lang="pl-PL" sz="4000" b="1" dirty="0" smtClean="0">
                <a:solidFill>
                  <a:schemeClr val="bg1"/>
                </a:solidFill>
                <a:latin typeface="Century Gothic" pitchFamily="34" charset="0"/>
              </a:rPr>
              <a:t>Art</a:t>
            </a:r>
            <a:r>
              <a:rPr lang="pl-PL" sz="4000" b="1" dirty="0">
                <a:solidFill>
                  <a:schemeClr val="bg1"/>
                </a:solidFill>
                <a:latin typeface="Century Gothic" pitchFamily="34" charset="0"/>
              </a:rPr>
              <a:t>. </a:t>
            </a:r>
            <a:r>
              <a:rPr lang="pl-PL" sz="4000" b="1" dirty="0" smtClean="0">
                <a:solidFill>
                  <a:schemeClr val="bg1"/>
                </a:solidFill>
                <a:latin typeface="Century Gothic" pitchFamily="34" charset="0"/>
              </a:rPr>
              <a:t>22</a:t>
            </a:r>
            <a:r>
              <a:rPr lang="pl-PL" sz="4000" b="1" dirty="0">
                <a:solidFill>
                  <a:schemeClr val="bg1"/>
                </a:solidFill>
                <a:latin typeface="Century Gothic" pitchFamily="34" charset="0"/>
              </a:rPr>
              <a:t> § </a:t>
            </a:r>
            <a:r>
              <a:rPr lang="pl-PL" sz="4000" b="1" dirty="0" smtClean="0">
                <a:solidFill>
                  <a:schemeClr val="bg1"/>
                </a:solidFill>
                <a:latin typeface="Century Gothic" pitchFamily="34" charset="0"/>
              </a:rPr>
              <a:t>1 </a:t>
            </a:r>
            <a:r>
              <a:rPr lang="pl-PL" sz="4000" b="1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4000" b="1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 algn="ctr">
              <a:buNone/>
            </a:pPr>
            <a:endParaRPr lang="pl-PL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183880" cy="4187952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Umowa o pracę przy pracach lekkich (art. 200</a:t>
            </a:r>
            <a:r>
              <a:rPr lang="pl-PL" sz="3200" baseline="300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.)</a:t>
            </a:r>
          </a:p>
          <a:p>
            <a:pPr>
              <a:buClr>
                <a:schemeClr val="bg1"/>
              </a:buClr>
            </a:pPr>
            <a:endParaRPr lang="pl-PL" sz="3200" baseline="300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Szczególne wymogi i ograniczenia</a:t>
            </a: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42726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endParaRPr lang="pl-PL" sz="3200" dirty="0"/>
          </a:p>
          <a:p>
            <a:pPr marL="109728" indent="0" algn="ctr"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DOPUSZCZALNOŚĆ ZATRUDNIANIA  DZIECI</a:t>
            </a:r>
          </a:p>
          <a:p>
            <a:pPr marL="109728" indent="0" algn="ctr"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ART. 304</a:t>
            </a:r>
            <a:r>
              <a:rPr lang="pl-PL" sz="3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5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 K.P.</a:t>
            </a:r>
          </a:p>
        </p:txBody>
      </p:sp>
    </p:spTree>
    <p:extLst>
      <p:ext uri="{BB962C8B-B14F-4D97-AF65-F5344CB8AC3E}">
        <p14:creationId xmlns:p14="http://schemas.microsoft.com/office/powerpoint/2010/main" xmlns="" val="12487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l-PL" sz="3200" dirty="0" smtClean="0"/>
          </a:p>
          <a:p>
            <a:pPr algn="just">
              <a:buClr>
                <a:schemeClr val="bg1"/>
              </a:buClr>
            </a:pP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wyłącznie na rzecz 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podmiotów określonej kategorii wskazanych                w </a:t>
            </a:r>
            <a:r>
              <a:rPr lang="pl-PL" sz="3200" dirty="0" err="1" smtClean="0">
                <a:solidFill>
                  <a:schemeClr val="bg1"/>
                </a:solidFill>
                <a:latin typeface="Century Gothic" pitchFamily="34" charset="0"/>
              </a:rPr>
              <a:t>k.p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.</a:t>
            </a: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uprzednia zgoda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przedstawiciela ustawowego lub opiekuna tego dziecka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zezwolenie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właściwego inspektora pracy.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42726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8183880" cy="5562944"/>
          </a:xfrm>
        </p:spPr>
        <p:txBody>
          <a:bodyPr>
            <a:normAutofit fontScale="85000" lnSpcReduction="10000"/>
          </a:bodyPr>
          <a:lstStyle/>
          <a:p>
            <a:pPr algn="just"/>
            <a:endParaRPr lang="pl-PL" sz="3200" dirty="0" smtClean="0">
              <a:latin typeface="Century Gothic" pitchFamily="34" charset="0"/>
            </a:endParaRP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opinia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poradni psychologiczno-pedagogicznej dotyczącą braku przeciwwskazań do wykonywania przez dziecko pracy lub innych zajęć zarobkowych,</a:t>
            </a: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orzeczenie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lekarza stwierdzające brak przeciwwskazań do wykonywania przez dziecko pracy lub innych zajęć zarobkowych,</a:t>
            </a: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opinia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dyrektora szkoły, do której dziecko uczęszcza, dotyczącą możliwości wypełniania przez dziecko tego obowiązku w czasie wykonywania przez nie pracy lub innych zajęć zarobkowych.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5378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8183880" cy="5562944"/>
          </a:xfrm>
        </p:spPr>
        <p:txBody>
          <a:bodyPr>
            <a:normAutofit/>
          </a:bodyPr>
          <a:lstStyle/>
          <a:p>
            <a:pPr algn="just"/>
            <a:endParaRPr lang="pl-PL" sz="3200" dirty="0" smtClean="0">
              <a:latin typeface="Century Gothic" pitchFamily="34" charset="0"/>
            </a:endParaRP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Czy jest wymagana zgoda samego dziecka?</a:t>
            </a: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5378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56792"/>
            <a:ext cx="8183880" cy="41879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Odmowa </a:t>
            </a:r>
            <a:r>
              <a:rPr lang="pl-PL" sz="3200" b="1" dirty="0">
                <a:solidFill>
                  <a:schemeClr val="bg1"/>
                </a:solidFill>
                <a:latin typeface="Century Gothic" pitchFamily="34" charset="0"/>
              </a:rPr>
              <a:t>wydania </a:t>
            </a: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zezwolenia: </a:t>
            </a:r>
          </a:p>
          <a:p>
            <a:pPr marL="109728" indent="0">
              <a:buNone/>
            </a:pPr>
            <a:endParaRPr lang="pl-PL" sz="3200" dirty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zagrożenie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dla życia, zdrowia i rozwoju psychofizycznego dziecka,</a:t>
            </a:r>
          </a:p>
          <a:p>
            <a:pPr algn="just"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zagrożenie wypełniania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obowiązku szkolnego przez dziecko.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13166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183880" cy="41879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>
                <a:solidFill>
                  <a:schemeClr val="bg1"/>
                </a:solidFill>
                <a:latin typeface="Century Gothic" pitchFamily="34" charset="0"/>
              </a:rPr>
              <a:t>Cofnięcie zezwolenia: </a:t>
            </a:r>
          </a:p>
          <a:p>
            <a:pPr marL="109728" indent="0">
              <a:buNone/>
            </a:pPr>
            <a:endParaRPr lang="pl-PL" sz="3200" dirty="0"/>
          </a:p>
          <a:p>
            <a:pPr>
              <a:buClr>
                <a:schemeClr val="bg1"/>
              </a:buClr>
            </a:pP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na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wniosek przedstawiciela ustawowego lub opiekuna dziecka </a:t>
            </a:r>
            <a:endParaRPr lang="pl-PL" sz="32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z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urzędu, jeżeli </a:t>
            </a:r>
            <a:r>
              <a:rPr lang="pl-PL" sz="3200" dirty="0" smtClean="0">
                <a:solidFill>
                  <a:schemeClr val="bg1"/>
                </a:solidFill>
                <a:latin typeface="Century Gothic" pitchFamily="34" charset="0"/>
              </a:rPr>
              <a:t>warunki </a:t>
            </a:r>
            <a:r>
              <a:rPr lang="pl-PL" sz="3200" dirty="0">
                <a:solidFill>
                  <a:schemeClr val="bg1"/>
                </a:solidFill>
                <a:latin typeface="Century Gothic" pitchFamily="34" charset="0"/>
              </a:rPr>
              <a:t>pracy dziecka nie odpowiadają warunkom określonym w wydanym zezwoleniu</a:t>
            </a:r>
          </a:p>
        </p:txBody>
      </p:sp>
    </p:spTree>
    <p:extLst>
      <p:ext uri="{BB962C8B-B14F-4D97-AF65-F5344CB8AC3E}">
        <p14:creationId xmlns:p14="http://schemas.microsoft.com/office/powerpoint/2010/main" xmlns="" val="25368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Zobowiązania pracownika:</a:t>
            </a:r>
          </a:p>
          <a:p>
            <a:pPr>
              <a:buNone/>
            </a:pPr>
            <a:endParaRPr lang="pl-PL" sz="36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wykonywanie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pracy </a:t>
            </a:r>
            <a:r>
              <a:rPr lang="pl-PL" sz="3600" u="sng" dirty="0">
                <a:solidFill>
                  <a:schemeClr val="bg1"/>
                </a:solidFill>
                <a:latin typeface="Century Gothic" pitchFamily="34" charset="0"/>
              </a:rPr>
              <a:t>określonego </a:t>
            </a:r>
            <a:r>
              <a:rPr lang="pl-PL" sz="3600" u="sng" dirty="0" smtClean="0">
                <a:solidFill>
                  <a:schemeClr val="bg1"/>
                </a:solidFill>
                <a:latin typeface="Century Gothic" pitchFamily="34" charset="0"/>
              </a:rPr>
              <a:t>rodzaju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, 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na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rzecz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pracodawcy, 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pod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jego </a:t>
            </a:r>
            <a:r>
              <a:rPr lang="pl-PL" sz="3600" u="sng" dirty="0" smtClean="0">
                <a:solidFill>
                  <a:schemeClr val="bg1"/>
                </a:solidFill>
                <a:latin typeface="Century Gothic" pitchFamily="34" charset="0"/>
              </a:rPr>
              <a:t>kierownictwem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, 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w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miejscu i czasie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wyznaczonym                           </a:t>
            </a:r>
            <a:r>
              <a:rPr lang="pl-PL" sz="3600" dirty="0">
                <a:solidFill>
                  <a:schemeClr val="bg1"/>
                </a:solidFill>
                <a:latin typeface="Century Gothic" pitchFamily="34" charset="0"/>
              </a:rPr>
              <a:t>przez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pracodawcę.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pl-PL" sz="3300" b="1" dirty="0" smtClean="0">
                <a:solidFill>
                  <a:schemeClr val="bg1"/>
                </a:solidFill>
                <a:latin typeface="Century Gothic" pitchFamily="34" charset="0"/>
              </a:rPr>
              <a:t>Zobowiązania pracodawcy:</a:t>
            </a:r>
          </a:p>
          <a:p>
            <a:endParaRPr lang="pl-PL" sz="33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300" dirty="0" smtClean="0">
                <a:solidFill>
                  <a:schemeClr val="bg1"/>
                </a:solidFill>
                <a:latin typeface="Century Gothic" pitchFamily="34" charset="0"/>
              </a:rPr>
              <a:t>zatrudnianie pracownika,</a:t>
            </a:r>
          </a:p>
          <a:p>
            <a:pPr>
              <a:buClr>
                <a:schemeClr val="bg1"/>
              </a:buClr>
            </a:pPr>
            <a:r>
              <a:rPr lang="pl-PL" sz="3300" dirty="0" smtClean="0">
                <a:solidFill>
                  <a:schemeClr val="bg1"/>
                </a:solidFill>
                <a:latin typeface="Century Gothic" pitchFamily="34" charset="0"/>
              </a:rPr>
              <a:t>wypłata wynagrodzenia                                   za wykonaną pracę.</a:t>
            </a:r>
            <a:endParaRPr lang="pl-PL" sz="33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Ryzyko pracodawcy</a:t>
            </a:r>
          </a:p>
          <a:p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Brak w definicji, ale to również istotna cecha stosunku </a:t>
            </a:r>
            <a:r>
              <a:rPr lang="pl-PL" sz="36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Ryzyko produkcyjne (techniczne i osobowe)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Ryzyko gospodarcze</a:t>
            </a:r>
          </a:p>
          <a:p>
            <a:pPr>
              <a:buClr>
                <a:schemeClr val="bg1"/>
              </a:buClr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Ryzyko socjalne</a:t>
            </a:r>
            <a:endParaRPr lang="pl-PL" sz="3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183880" cy="4187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Czy pracownik może zwolnić się ze swojego zobowiązania poprzez powierzenie swych obowiązków osobie trzeciej?</a:t>
            </a:r>
          </a:p>
          <a:p>
            <a:pPr algn="just">
              <a:buNone/>
            </a:pP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endParaRPr lang="pl-PL" sz="3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183880" cy="41879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Art. 22 §  1</a:t>
            </a:r>
            <a:r>
              <a:rPr lang="pl-PL" sz="3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Zatrudnienie w warunkach określonych w § 1 jest zatrudnieniem na podstawie stosunku </a:t>
            </a:r>
            <a:r>
              <a:rPr lang="pl-PL" sz="36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, 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bez względu na nazwę zawartej przez strony umowy.</a:t>
            </a:r>
          </a:p>
          <a:p>
            <a:pPr>
              <a:buNone/>
            </a:pP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§  1</a:t>
            </a:r>
            <a:r>
              <a:rPr lang="pl-PL" sz="3600" b="1" baseline="3000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r>
              <a:rPr lang="pl-PL" sz="3600" b="1" dirty="0" smtClean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Nie jest dopuszczalne zastąpienie umowy o pracę umową cywilnoprawną przy zachowaniu warunków wykonywania </a:t>
            </a:r>
            <a:r>
              <a:rPr lang="pl-PL" sz="3600" dirty="0" err="1" smtClean="0">
                <a:solidFill>
                  <a:schemeClr val="bg1"/>
                </a:solidFill>
                <a:latin typeface="Century Gothic" pitchFamily="34" charset="0"/>
              </a:rPr>
              <a:t>pracy</a:t>
            </a:r>
            <a:r>
              <a:rPr lang="pl-PL" sz="3600" dirty="0" smtClean="0">
                <a:solidFill>
                  <a:schemeClr val="bg1"/>
                </a:solidFill>
                <a:latin typeface="Century Gothic" pitchFamily="34" charset="0"/>
              </a:rPr>
              <a:t>, określonych w § 1.</a:t>
            </a:r>
          </a:p>
          <a:p>
            <a:pPr algn="just">
              <a:buNone/>
            </a:pPr>
            <a:endParaRPr lang="pl-PL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just">
              <a:buNone/>
            </a:pPr>
            <a:endParaRPr lang="pl-PL" sz="3600" dirty="0">
              <a:solidFill>
                <a:schemeClr val="bg1"/>
              </a:solidFill>
              <a:latin typeface="Century Gothic" pitchFamily="34" charset="0"/>
            </a:endParaRPr>
          </a:p>
          <a:p>
            <a:pPr algn="r">
              <a:buNone/>
            </a:pP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371</TotalTime>
  <Words>1100</Words>
  <Application>Microsoft Office PowerPoint</Application>
  <PresentationFormat>Pokaz na ekranie (4:3)</PresentationFormat>
  <Paragraphs>240</Paragraphs>
  <Slides>46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47" baseType="lpstr">
      <vt:lpstr>Aspekt</vt:lpstr>
      <vt:lpstr>Stosunek pracy – pojęcie i strony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Pracodawca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Pracownik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i strony stosunku pracy</dc:title>
  <dc:creator>borowicz</dc:creator>
  <cp:lastModifiedBy>Ariel</cp:lastModifiedBy>
  <cp:revision>38</cp:revision>
  <dcterms:created xsi:type="dcterms:W3CDTF">2013-11-04T12:25:41Z</dcterms:created>
  <dcterms:modified xsi:type="dcterms:W3CDTF">2018-10-09T07:37:20Z</dcterms:modified>
</cp:coreProperties>
</file>