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12D-04DF-472D-B9AA-83BC57797DC7}" type="datetimeFigureOut">
              <a:rPr lang="pl-PL" smtClean="0"/>
              <a:pPr/>
              <a:t>2013-10-03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B687-0231-430B-BE0A-613FDDF1C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12D-04DF-472D-B9AA-83BC57797DC7}" type="datetimeFigureOut">
              <a:rPr lang="pl-PL" smtClean="0"/>
              <a:pPr/>
              <a:t>2013-10-03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B687-0231-430B-BE0A-613FDDF1C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12D-04DF-472D-B9AA-83BC57797DC7}" type="datetimeFigureOut">
              <a:rPr lang="pl-PL" smtClean="0"/>
              <a:pPr/>
              <a:t>2013-10-03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B687-0231-430B-BE0A-613FDDF1C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12D-04DF-472D-B9AA-83BC57797DC7}" type="datetimeFigureOut">
              <a:rPr lang="pl-PL" smtClean="0"/>
              <a:pPr/>
              <a:t>2013-10-03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B687-0231-430B-BE0A-613FDDF1C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12D-04DF-472D-B9AA-83BC57797DC7}" type="datetimeFigureOut">
              <a:rPr lang="pl-PL" smtClean="0"/>
              <a:pPr/>
              <a:t>2013-10-03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B687-0231-430B-BE0A-613FDDF1C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12D-04DF-472D-B9AA-83BC57797DC7}" type="datetimeFigureOut">
              <a:rPr lang="pl-PL" smtClean="0"/>
              <a:pPr/>
              <a:t>2013-10-03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B687-0231-430B-BE0A-613FDDF1C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12D-04DF-472D-B9AA-83BC57797DC7}" type="datetimeFigureOut">
              <a:rPr lang="pl-PL" smtClean="0"/>
              <a:pPr/>
              <a:t>2013-10-03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B687-0231-430B-BE0A-613FDDF1C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12D-04DF-472D-B9AA-83BC57797DC7}" type="datetimeFigureOut">
              <a:rPr lang="pl-PL" smtClean="0"/>
              <a:pPr/>
              <a:t>2013-10-03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B687-0231-430B-BE0A-613FDDF1C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12D-04DF-472D-B9AA-83BC57797DC7}" type="datetimeFigureOut">
              <a:rPr lang="pl-PL" smtClean="0"/>
              <a:pPr/>
              <a:t>2013-10-03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B687-0231-430B-BE0A-613FDDF1C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12D-04DF-472D-B9AA-83BC57797DC7}" type="datetimeFigureOut">
              <a:rPr lang="pl-PL" smtClean="0"/>
              <a:pPr/>
              <a:t>2013-10-03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B687-0231-430B-BE0A-613FDDF1C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212D-04DF-472D-B9AA-83BC57797DC7}" type="datetimeFigureOut">
              <a:rPr lang="pl-PL" smtClean="0"/>
              <a:pPr/>
              <a:t>2013-10-03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B687-0231-430B-BE0A-613FDDF1C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9212D-04DF-472D-B9AA-83BC57797DC7}" type="datetimeFigureOut">
              <a:rPr lang="pl-PL" smtClean="0"/>
              <a:pPr/>
              <a:t>2013-10-03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AB687-0231-430B-BE0A-613FDDF1C14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System prawa – pojęcie.</a:t>
            </a:r>
          </a:p>
          <a:p>
            <a:r>
              <a:rPr lang="pl-PL" dirty="0" smtClean="0"/>
              <a:t>Systematyzacja pozioma i systematyzacja pionowa</a:t>
            </a:r>
          </a:p>
          <a:p>
            <a:r>
              <a:rPr lang="pl-PL" dirty="0" smtClean="0"/>
              <a:t>Systematyzacja pozioma, czyli podział systemu na gałęzie prawa. Gałęzie prawa to podsystemy prawa</a:t>
            </a:r>
            <a:r>
              <a:rPr lang="pl-PL" dirty="0" smtClean="0"/>
              <a:t>.</a:t>
            </a:r>
          </a:p>
          <a:p>
            <a:r>
              <a:rPr lang="pl-PL" dirty="0" smtClean="0"/>
              <a:t>Prawo publiczne – </a:t>
            </a:r>
            <a:r>
              <a:rPr lang="pl-PL" smtClean="0"/>
              <a:t>prawo prywatne.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Systematyzacja pionowa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Relacja między normą hierarchicznie wyższą a normą hierarchicznie niższą. </a:t>
            </a:r>
          </a:p>
          <a:p>
            <a:r>
              <a:rPr lang="pl-PL" dirty="0" smtClean="0"/>
              <a:t>Normy usystematyzowane są ze względu na zależności wertykalne oparte na więziach kompetencyjnych, ściśle powiązanych z odpowiednią hierarchią organów prawodawczych.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System </a:t>
            </a:r>
            <a:r>
              <a:rPr lang="pl-PL" dirty="0" err="1" smtClean="0"/>
              <a:t>allopojetyczny</a:t>
            </a:r>
            <a:r>
              <a:rPr lang="pl-PL" dirty="0" smtClean="0"/>
              <a:t> i system </a:t>
            </a:r>
            <a:r>
              <a:rPr lang="pl-PL" dirty="0" err="1" smtClean="0"/>
              <a:t>autopojetyczny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u="sng" dirty="0" smtClean="0"/>
              <a:t>System </a:t>
            </a:r>
            <a:r>
              <a:rPr lang="pl-PL" u="sng" dirty="0" err="1" smtClean="0"/>
              <a:t>allopojetyczny</a:t>
            </a:r>
            <a:r>
              <a:rPr lang="pl-PL" u="sng" dirty="0" smtClean="0"/>
              <a:t> </a:t>
            </a:r>
            <a:r>
              <a:rPr lang="pl-PL" dirty="0" smtClean="0"/>
              <a:t>– </a:t>
            </a:r>
            <a:r>
              <a:rPr lang="pl-PL" sz="2400" dirty="0" smtClean="0"/>
              <a:t>to system, który nie jest zdolny do samoregulacji zachodzących w nim procesów i który musi być sterowany z zewnątrz. Prawo służące jako narzędzie sterowania zmianami społecznymi może być traktowane jako posiadające cechy systemu </a:t>
            </a:r>
            <a:r>
              <a:rPr lang="pl-PL" sz="2400" dirty="0" err="1" smtClean="0"/>
              <a:t>allopojetycznego</a:t>
            </a:r>
            <a:r>
              <a:rPr lang="pl-PL" sz="2400" dirty="0" smtClean="0"/>
              <a:t>.</a:t>
            </a:r>
          </a:p>
          <a:p>
            <a:r>
              <a:rPr lang="pl-PL" u="sng" dirty="0" smtClean="0"/>
              <a:t>System </a:t>
            </a:r>
            <a:r>
              <a:rPr lang="pl-PL" u="sng" dirty="0" err="1" smtClean="0"/>
              <a:t>autopojetyczny</a:t>
            </a:r>
            <a:r>
              <a:rPr lang="pl-PL" u="sng" dirty="0" smtClean="0"/>
              <a:t> </a:t>
            </a:r>
            <a:r>
              <a:rPr lang="pl-PL" dirty="0" smtClean="0"/>
              <a:t>- </a:t>
            </a:r>
            <a:r>
              <a:rPr lang="pl-PL" sz="2400" dirty="0" smtClean="0"/>
              <a:t>to system, który sam tworzy elementy z których się składa. Musi spełniać określone warunki: </a:t>
            </a:r>
            <a:r>
              <a:rPr lang="pl-PL" sz="2400" i="1" dirty="0" err="1" smtClean="0"/>
              <a:t>samoodnoszenia</a:t>
            </a:r>
            <a:r>
              <a:rPr lang="pl-PL" sz="2400" dirty="0" smtClean="0"/>
              <a:t> – operacje systemu mogą się odnosić lub być powiązane tylko z operacjami tego systemu; </a:t>
            </a:r>
            <a:r>
              <a:rPr lang="pl-PL" sz="2400" i="1" dirty="0" smtClean="0"/>
              <a:t>samoorganizacji</a:t>
            </a:r>
            <a:r>
              <a:rPr lang="pl-PL" sz="2400" dirty="0" smtClean="0"/>
              <a:t> – sam konstruuje swoje struktury, bez ingerencji z zewnątrz; </a:t>
            </a:r>
            <a:r>
              <a:rPr lang="pl-PL" sz="2400" i="1" dirty="0" smtClean="0"/>
              <a:t>samosterowania</a:t>
            </a:r>
            <a:r>
              <a:rPr lang="pl-PL" sz="2400" dirty="0" smtClean="0"/>
              <a:t> – sam przekształca swoje struktury; </a:t>
            </a:r>
            <a:r>
              <a:rPr lang="pl-PL" sz="2400" i="1" dirty="0" err="1" smtClean="0"/>
              <a:t>samoreprodukcji</a:t>
            </a:r>
            <a:r>
              <a:rPr lang="pl-PL" sz="2400" dirty="0" smtClean="0"/>
              <a:t> – sam wytwarza elementy z których się składa.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Luki w systemie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Luka konstrukcyjna (rzeczywista) – </a:t>
            </a:r>
            <a:r>
              <a:rPr lang="pl-PL" sz="2400" dirty="0" smtClean="0"/>
              <a:t>czyli brak zupełności istniejącej regulacji prawnej. W jej ramach wyróżniamy: 1. </a:t>
            </a:r>
            <a:r>
              <a:rPr lang="pl-PL" sz="2400" i="1" dirty="0" smtClean="0"/>
              <a:t>swoistą lukę w prawie</a:t>
            </a:r>
            <a:r>
              <a:rPr lang="pl-PL" sz="2400" dirty="0" smtClean="0"/>
              <a:t>, czyli brak normy, która powinna zostać ustanowiona zgodnie z inną normą obowiązującą. Rozpoczęty proces legislacyjny nie został zakończony. Brak aktu normatywnego, który powinien zostać ustanowiony zgodnie z normą upoważniającą do jego wydania, np. RM nie korzysta z delegacji ustawowej. 2. </a:t>
            </a:r>
            <a:r>
              <a:rPr lang="pl-PL" sz="2400" i="1" dirty="0" smtClean="0"/>
              <a:t>Luka techniczna </a:t>
            </a:r>
            <a:r>
              <a:rPr lang="pl-PL" sz="2400" dirty="0" smtClean="0"/>
              <a:t>– proces legislacyjny został ukończony, ale regulacja danej kwestii jest nadal niekompletna, np. wydano przepisy, które tworzą jakąś instytucję bez określenia jej kompetencji lub trybu powoływania.</a:t>
            </a:r>
            <a:endParaRPr lang="pl-PL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Luki w systemie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u="sng" dirty="0" smtClean="0"/>
              <a:t>Luka aksjologiczna (pozorna) </a:t>
            </a:r>
            <a:r>
              <a:rPr lang="pl-PL" dirty="0" smtClean="0"/>
              <a:t>– określenie to wskazuje na relacje między prawem obowiązującym i pewnym idealnym, postulowanym systemem prawa.</a:t>
            </a:r>
          </a:p>
          <a:p>
            <a:r>
              <a:rPr lang="pl-PL" dirty="0" smtClean="0"/>
              <a:t>Luka aksjologiczna </a:t>
            </a:r>
            <a:r>
              <a:rPr lang="pl-PL" i="1" dirty="0" smtClean="0"/>
              <a:t>extra </a:t>
            </a:r>
            <a:r>
              <a:rPr lang="pl-PL" i="1" dirty="0" err="1" smtClean="0"/>
              <a:t>legem</a:t>
            </a:r>
            <a:r>
              <a:rPr lang="pl-PL" i="1" dirty="0" smtClean="0"/>
              <a:t> </a:t>
            </a:r>
            <a:r>
              <a:rPr lang="pl-PL" dirty="0" smtClean="0"/>
              <a:t>– postulat dotyczy uchwalenia określonych norm</a:t>
            </a:r>
          </a:p>
          <a:p>
            <a:r>
              <a:rPr lang="pl-PL" dirty="0" smtClean="0"/>
              <a:t>Luka aksjologiczna </a:t>
            </a:r>
            <a:r>
              <a:rPr lang="pl-PL" i="1" dirty="0" smtClean="0"/>
              <a:t>contra </a:t>
            </a:r>
            <a:r>
              <a:rPr lang="pl-PL" i="1" dirty="0" err="1" smtClean="0"/>
              <a:t>legem</a:t>
            </a:r>
            <a:r>
              <a:rPr lang="pl-PL" i="1" dirty="0" smtClean="0"/>
              <a:t> </a:t>
            </a:r>
            <a:r>
              <a:rPr lang="pl-PL" dirty="0" smtClean="0"/>
              <a:t>– postulat dotyczy uchylenia określonych norm ponieważ luka polega na ich obowiązywaniu.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System prawny typ i system prawny konkretny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u="sng" dirty="0" smtClean="0"/>
              <a:t>System prawny typ </a:t>
            </a:r>
            <a:r>
              <a:rPr lang="pl-PL" dirty="0" smtClean="0"/>
              <a:t>– grupa systemów prawa obowiązująca w określonym miejscu i czasie dla których można znaleźć pewne cechy wspólne. System typ jest postacią uogólnienia właściwości posiadanych przez rzeczywiste porządki prawne (system prawa stanowionego i </a:t>
            </a:r>
            <a:r>
              <a:rPr lang="pl-PL" dirty="0" err="1" smtClean="0"/>
              <a:t>common</a:t>
            </a:r>
            <a:r>
              <a:rPr lang="pl-PL" dirty="0" smtClean="0"/>
              <a:t> law).</a:t>
            </a:r>
          </a:p>
          <a:p>
            <a:r>
              <a:rPr lang="pl-PL" u="sng" dirty="0" smtClean="0"/>
              <a:t>System konkretny </a:t>
            </a:r>
            <a:r>
              <a:rPr lang="pl-PL" dirty="0" smtClean="0"/>
              <a:t>– obowiązuje na danym terytorium państwowym w określonym miejscu i czasie, charakteryzuje go zmienność norm oraz niezależność od doktryny. System ten uzależniony jest od charakteru państwa, przekształceń ustrojowych i napięć politycznych.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Więzi w systemie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Więzi statyczne – podstawowym kryterium identyfikacji więzi tego rodzaju jest treść aktów prawotwórczych oparta na charakterystyce odmiennych przedmiotów regulacji. Normy łączone są ze względów treściowych.</a:t>
            </a:r>
          </a:p>
          <a:p>
            <a:r>
              <a:rPr lang="pl-PL" dirty="0" smtClean="0"/>
              <a:t>Więzi dynamiczne – obejmuje zależności hierarchiczne między aktami prawnymi, </a:t>
            </a:r>
            <a:r>
              <a:rPr lang="pl-PL" smtClean="0"/>
              <a:t>przekazywanie kompetencji.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071569"/>
          </a:xfrm>
        </p:spPr>
        <p:txBody>
          <a:bodyPr/>
          <a:lstStyle/>
          <a:p>
            <a:r>
              <a:rPr lang="pl-PL" dirty="0" smtClean="0"/>
              <a:t>Kryteria systematyzacji poziomej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71472" y="1928802"/>
            <a:ext cx="8191528" cy="4572032"/>
          </a:xfrm>
        </p:spPr>
        <p:txBody>
          <a:bodyPr>
            <a:normAutofit lnSpcReduction="10000"/>
          </a:bodyPr>
          <a:lstStyle/>
          <a:p>
            <a:r>
              <a:rPr lang="pl-PL" u="sng" dirty="0" smtClean="0"/>
              <a:t>Przedmiot regulacji </a:t>
            </a:r>
            <a:r>
              <a:rPr lang="pl-PL" dirty="0" smtClean="0"/>
              <a:t>– </a:t>
            </a:r>
            <a:r>
              <a:rPr lang="pl-PL" sz="2000" dirty="0" smtClean="0"/>
              <a:t>czyli rodzaj regulowanych stosunków społecznych np. prawo konstytucyjne reguluje ustrój polityczny; prawo karne odpowiedzialność za popełnione przestępstwa.</a:t>
            </a:r>
          </a:p>
          <a:p>
            <a:r>
              <a:rPr lang="pl-PL" u="sng" dirty="0" smtClean="0"/>
              <a:t>Metoda regulacji </a:t>
            </a:r>
            <a:r>
              <a:rPr lang="pl-PL" dirty="0" smtClean="0"/>
              <a:t>– </a:t>
            </a:r>
            <a:r>
              <a:rPr lang="pl-PL" sz="2000" dirty="0" smtClean="0"/>
              <a:t>sposób uregulowania danej sfery stosunków społecznych (metoda cywilistyczna, administracyjna, karna {</a:t>
            </a:r>
            <a:r>
              <a:rPr lang="pl-PL" sz="2000" dirty="0" err="1" smtClean="0"/>
              <a:t>karnistyczna</a:t>
            </a:r>
            <a:r>
              <a:rPr lang="pl-PL" sz="2000" dirty="0" smtClean="0"/>
              <a:t>}).</a:t>
            </a:r>
          </a:p>
          <a:p>
            <a:r>
              <a:rPr lang="pl-PL" u="sng" dirty="0" smtClean="0"/>
              <a:t>Podmioty do których dane normy są adresowane </a:t>
            </a:r>
            <a:r>
              <a:rPr lang="pl-PL" sz="2000" dirty="0" smtClean="0"/>
              <a:t>– kryterium to ma charakter historyczny. Wyróżniano w prawie rzymskim </a:t>
            </a:r>
            <a:r>
              <a:rPr lang="pl-PL" sz="2000" i="1" dirty="0" err="1" smtClean="0"/>
              <a:t>ius</a:t>
            </a:r>
            <a:r>
              <a:rPr lang="pl-PL" sz="2000" i="1" dirty="0" smtClean="0"/>
              <a:t> </a:t>
            </a:r>
            <a:r>
              <a:rPr lang="pl-PL" sz="2000" i="1" dirty="0" err="1" smtClean="0"/>
              <a:t>civile</a:t>
            </a:r>
            <a:r>
              <a:rPr lang="pl-PL" sz="2000" i="1" dirty="0" smtClean="0"/>
              <a:t> </a:t>
            </a:r>
            <a:r>
              <a:rPr lang="pl-PL" sz="2000" dirty="0" smtClean="0"/>
              <a:t>(zespół norm regulujących stosunki między obywatelami) i </a:t>
            </a:r>
            <a:r>
              <a:rPr lang="pl-PL" sz="2000" i="1" dirty="0" err="1" smtClean="0"/>
              <a:t>ius</a:t>
            </a:r>
            <a:r>
              <a:rPr lang="pl-PL" sz="2000" i="1" dirty="0" smtClean="0"/>
              <a:t> </a:t>
            </a:r>
            <a:r>
              <a:rPr lang="pl-PL" sz="2000" i="1" dirty="0" err="1" smtClean="0"/>
              <a:t>gentium</a:t>
            </a:r>
            <a:r>
              <a:rPr lang="pl-PL" sz="2000" i="1" dirty="0" smtClean="0"/>
              <a:t> </a:t>
            </a:r>
            <a:r>
              <a:rPr lang="pl-PL" sz="2000" dirty="0" smtClean="0"/>
              <a:t>(zespół norm regulujących stosunki między obywatelami rzymskimi a cudzoziemcami).</a:t>
            </a:r>
          </a:p>
          <a:p>
            <a:r>
              <a:rPr lang="pl-PL" sz="2000" dirty="0" smtClean="0"/>
              <a:t>Wedle kryterium podmiotowego w prawie polskim wyodrębniono preferencyjny system ubezpieczenia społecznego rolników KRUS).</a:t>
            </a:r>
            <a:endParaRPr lang="pl-PL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Typy kolizji między normami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Kolizje o charakterze logicznym (analitycznym) -</a:t>
            </a:r>
            <a:r>
              <a:rPr lang="pl-PL" sz="2000" dirty="0" smtClean="0"/>
              <a:t> wynikają z samego sformułowania norm prawnych, dla ich stwierdzenia wystarczy analiza języka tekstów prawnych). W ich ramach wyróżniamy: sprzeczność i przeciwieństwo.</a:t>
            </a:r>
          </a:p>
          <a:p>
            <a:r>
              <a:rPr lang="pl-PL" sz="2800" dirty="0" smtClean="0"/>
              <a:t>Sprzeczność </a:t>
            </a:r>
            <a:r>
              <a:rPr lang="pl-PL" sz="2000" dirty="0" smtClean="0"/>
              <a:t>- </a:t>
            </a:r>
            <a:r>
              <a:rPr lang="pl-PL" sz="2400" dirty="0" smtClean="0"/>
              <a:t>1. jeden przepis czegoś zakazuje, drugi na to samo zezwala; 2. jeden przepis coś nakazuje, drugi przepis zakazuje; 3. jeden przepis coś nakazuje, a drugi stwierdza, że to samo nie jest nakazane.</a:t>
            </a:r>
          </a:p>
          <a:p>
            <a:r>
              <a:rPr lang="pl-PL" sz="2400" dirty="0" smtClean="0"/>
              <a:t>W przypadku dwóch norm sprzecznych logicznie tylko jednej z nich można przestrzegać. Warunkiem zaistnienia kolizji o charakterze logicznym jest całkowita lub częściowa wspólność zakresów zastosowania.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Kolizje o charakterze logicznym (analitycznym)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Przeciwieństwo – normy nakazują różne zachowania tym samym podmiotom w tych samych okolicznościach. Normy przeciwne nakazywać będą zachowania, których zarazem spełnić nie można, ale można zachować się w sposób trzeci.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Kolizje o charakterze prakseologicznym (praktycznym)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dirty="0" smtClean="0"/>
              <a:t>W przypadku tych kolizji oceniamy skutki określonych regulacji prawnych.</a:t>
            </a:r>
          </a:p>
          <a:p>
            <a:r>
              <a:rPr lang="pl-PL" dirty="0" smtClean="0"/>
              <a:t>I </a:t>
            </a:r>
            <a:r>
              <a:rPr lang="pl-PL" sz="2400" u="sng" dirty="0" smtClean="0"/>
              <a:t>Realizacja jednej normy doprowadzi do powstania sytuacji, która wyklucza przyczynowo realizację drugiej normy. </a:t>
            </a:r>
            <a:r>
              <a:rPr lang="pl-PL" sz="2400" dirty="0" smtClean="0"/>
              <a:t>Przykład: N1 nakazuje rodzicom dbać o fizyczny i duchowy rozwój dziecka; N2 pozbawia rodziców wpływu na proces wychowania dziecka, przyznając mu suwerenne prawo wyboru światopoglądu.</a:t>
            </a:r>
          </a:p>
          <a:p>
            <a:r>
              <a:rPr lang="pl-PL" sz="2400" dirty="0" smtClean="0"/>
              <a:t>II </a:t>
            </a:r>
            <a:r>
              <a:rPr lang="pl-PL" sz="2400" u="sng" dirty="0" smtClean="0"/>
              <a:t>Realizacja obu norm prowadzi do sprzecznych celów, czyli zamierzone skutki obu regulacji wzajemnie się unicestwiają. </a:t>
            </a:r>
            <a:r>
              <a:rPr lang="pl-PL" sz="2400" dirty="0" smtClean="0"/>
              <a:t>Przykład: </a:t>
            </a:r>
            <a:r>
              <a:rPr lang="pl-PL" sz="1800" dirty="0" smtClean="0"/>
              <a:t>N1 nakazuje  uznać trzeźwość za istotną wartość w procesie edukacyjnym; N2 zezwala na umieszczanie reklam piwa w pobliżu placówek oświatowo – wychowawczych.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Kolizje o charakterze prakseologicznym (praktycznym)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u="sng" dirty="0" smtClean="0"/>
              <a:t>Niezgodność prakseologiczna </a:t>
            </a:r>
            <a:r>
              <a:rPr lang="pl-PL" dirty="0" smtClean="0"/>
              <a:t>– może być dwustronna i jednostronna.</a:t>
            </a:r>
          </a:p>
          <a:p>
            <a:r>
              <a:rPr lang="pl-PL" u="sng" dirty="0" smtClean="0"/>
              <a:t>Niezgodność prakseologiczna dwustronna </a:t>
            </a:r>
            <a:r>
              <a:rPr lang="pl-PL" dirty="0" smtClean="0"/>
              <a:t>– jedna norma nakazuje osiągnąć stan rzeczy S, druga zlikwidować stan rzeczy S.</a:t>
            </a:r>
          </a:p>
          <a:p>
            <a:r>
              <a:rPr lang="pl-PL" u="sng" dirty="0" smtClean="0"/>
              <a:t>Niezgodność prakseologiczna jednostronna </a:t>
            </a:r>
            <a:r>
              <a:rPr lang="pl-PL" dirty="0" smtClean="0"/>
              <a:t>– możliwe uniknięcie niezgodności pod warunkiem wykonania czynności nakazanych przez dwie normy we właściwej kolejności.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Kolizje o charakterze aksjologicznym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Prawodawca wbrew postulatowi racjonalności nie jest konsekwentny w swoich preferencjach. W Normie 1 preferuje wartość X przed Y, w Normie 2 wartość Y przed X.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Likwidacja kolizji między normami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1. Uchylenie przez prawodawcę jednej z norm pozostających w kolizji.</a:t>
            </a:r>
          </a:p>
          <a:p>
            <a:r>
              <a:rPr lang="pl-PL" dirty="0" smtClean="0"/>
              <a:t>2. Wykładnia (interpretacja).</a:t>
            </a:r>
          </a:p>
          <a:p>
            <a:r>
              <a:rPr lang="pl-PL" dirty="0" smtClean="0"/>
              <a:t>Reguły kolizyjne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Reguły kolizyjne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u="sng" dirty="0" smtClean="0"/>
              <a:t>Hierarchii norm </a:t>
            </a:r>
            <a:r>
              <a:rPr lang="pl-PL" dirty="0" smtClean="0"/>
              <a:t>– </a:t>
            </a:r>
            <a:r>
              <a:rPr lang="pl-PL" i="1" dirty="0" err="1" smtClean="0"/>
              <a:t>Lex</a:t>
            </a:r>
            <a:r>
              <a:rPr lang="pl-PL" i="1" dirty="0" smtClean="0"/>
              <a:t> superior derogat legi </a:t>
            </a:r>
            <a:r>
              <a:rPr lang="pl-PL" i="1" dirty="0" err="1" smtClean="0"/>
              <a:t>inferiori</a:t>
            </a:r>
            <a:endParaRPr lang="pl-PL" i="1" dirty="0" smtClean="0"/>
          </a:p>
          <a:p>
            <a:r>
              <a:rPr lang="pl-PL" u="sng" dirty="0" smtClean="0"/>
              <a:t>Zakresów regulacji </a:t>
            </a:r>
            <a:r>
              <a:rPr lang="pl-PL" dirty="0" smtClean="0"/>
              <a:t>– </a:t>
            </a:r>
            <a:r>
              <a:rPr lang="pl-PL" i="1" dirty="0" err="1" smtClean="0"/>
              <a:t>lex</a:t>
            </a:r>
            <a:r>
              <a:rPr lang="pl-PL" i="1" dirty="0" smtClean="0"/>
              <a:t> </a:t>
            </a:r>
            <a:r>
              <a:rPr lang="pl-PL" i="1" dirty="0" err="1" smtClean="0"/>
              <a:t>specialis</a:t>
            </a:r>
            <a:r>
              <a:rPr lang="pl-PL" i="1" dirty="0" smtClean="0"/>
              <a:t> derogat legi </a:t>
            </a:r>
            <a:r>
              <a:rPr lang="pl-PL" i="1" dirty="0" err="1" smtClean="0"/>
              <a:t>generali</a:t>
            </a:r>
            <a:endParaRPr lang="pl-PL" i="1" dirty="0" smtClean="0"/>
          </a:p>
          <a:p>
            <a:r>
              <a:rPr lang="pl-PL" u="sng" dirty="0" smtClean="0"/>
              <a:t>Chronologiczna</a:t>
            </a:r>
            <a:r>
              <a:rPr lang="pl-PL" dirty="0" smtClean="0"/>
              <a:t> – </a:t>
            </a:r>
            <a:r>
              <a:rPr lang="pl-PL" i="1" dirty="0" err="1" smtClean="0"/>
              <a:t>lex</a:t>
            </a:r>
            <a:r>
              <a:rPr lang="pl-PL" i="1" dirty="0" smtClean="0"/>
              <a:t> </a:t>
            </a:r>
            <a:r>
              <a:rPr lang="pl-PL" i="1" dirty="0" err="1" smtClean="0"/>
              <a:t>posterior</a:t>
            </a:r>
            <a:r>
              <a:rPr lang="pl-PL" i="1" dirty="0" smtClean="0"/>
              <a:t> derogat legi priori</a:t>
            </a:r>
            <a:endParaRPr lang="pl-PL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958</Words>
  <Application>Microsoft Office PowerPoint</Application>
  <PresentationFormat>Pokaz na ekranie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System prawa</vt:lpstr>
      <vt:lpstr>Kryteria systematyzacji poziomej</vt:lpstr>
      <vt:lpstr>Typy kolizji między normami</vt:lpstr>
      <vt:lpstr>Kolizje o charakterze logicznym (analitycznym)</vt:lpstr>
      <vt:lpstr>Kolizje o charakterze prakseologicznym (praktycznym)</vt:lpstr>
      <vt:lpstr>Kolizje o charakterze prakseologicznym (praktycznym)</vt:lpstr>
      <vt:lpstr>Kolizje o charakterze aksjologicznym</vt:lpstr>
      <vt:lpstr>Likwidacja kolizji między normami</vt:lpstr>
      <vt:lpstr>Reguły kolizyjne</vt:lpstr>
      <vt:lpstr>Systematyzacja pionowa</vt:lpstr>
      <vt:lpstr>System allopojetyczny i system autopojetyczny</vt:lpstr>
      <vt:lpstr>Luki w systemie prawa</vt:lpstr>
      <vt:lpstr>Luki w systemie prawa</vt:lpstr>
      <vt:lpstr>System prawny typ i system prawny konkretny</vt:lpstr>
      <vt:lpstr>Więzi w systemie prawa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Helios</dc:creator>
  <cp:lastModifiedBy>Helios</cp:lastModifiedBy>
  <cp:revision>13</cp:revision>
  <dcterms:created xsi:type="dcterms:W3CDTF">2013-10-03T10:21:38Z</dcterms:created>
  <dcterms:modified xsi:type="dcterms:W3CDTF">2013-10-03T11:42:46Z</dcterms:modified>
</cp:coreProperties>
</file>