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73" r:id="rId3"/>
    <p:sldId id="290" r:id="rId4"/>
    <p:sldId id="279" r:id="rId5"/>
    <p:sldId id="291" r:id="rId6"/>
    <p:sldId id="278" r:id="rId7"/>
    <p:sldId id="277" r:id="rId8"/>
    <p:sldId id="263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AD911-738D-4642-93CA-006796E55FCC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C8F7C-9980-4F32-B716-A6AC0F8CE7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0495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96113-D471-4CED-9083-8521F9DD85F5}" type="slidenum">
              <a:rPr lang="en-US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4550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96113-D471-4CED-9083-8521F9DD85F5}" type="slidenum">
              <a:rPr lang="en-US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541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96113-D471-4CED-9083-8521F9DD85F5}" type="slidenum">
              <a:rPr lang="en-US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5946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96113-D471-4CED-9083-8521F9DD85F5}" type="slidenum">
              <a:rPr lang="en-US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9518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96113-D471-4CED-9083-8521F9DD85F5}" type="slidenum">
              <a:rPr lang="en-US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990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96113-D471-4CED-9083-8521F9DD85F5}" type="slidenum">
              <a:rPr lang="en-US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03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1A72308-2EC7-4E94-9FDE-272837F361F5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C1974D-9599-4DCC-BCE2-AA7C790AE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76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72308-2EC7-4E94-9FDE-272837F361F5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C1974D-9599-4DCC-BCE2-AA7C790AE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073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72308-2EC7-4E94-9FDE-272837F361F5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C1974D-9599-4DCC-BCE2-AA7C790AE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626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72308-2EC7-4E94-9FDE-272837F361F5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C1974D-9599-4DCC-BCE2-AA7C790AE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966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1A72308-2EC7-4E94-9FDE-272837F361F5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C1974D-9599-4DCC-BCE2-AA7C790AE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960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72308-2EC7-4E94-9FDE-272837F361F5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C1974D-9599-4DCC-BCE2-AA7C790AE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38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72308-2EC7-4E94-9FDE-272837F361F5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C1974D-9599-4DCC-BCE2-AA7C790AE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454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72308-2EC7-4E94-9FDE-272837F361F5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C1974D-9599-4DCC-BCE2-AA7C790AE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86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72308-2EC7-4E94-9FDE-272837F361F5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C1974D-9599-4DCC-BCE2-AA7C790AE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81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72308-2EC7-4E94-9FDE-272837F361F5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C1974D-9599-4DCC-BCE2-AA7C790AE39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462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1A72308-2EC7-4E94-9FDE-272837F361F5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C1974D-9599-4DCC-BCE2-AA7C790AE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29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61A72308-2EC7-4E94-9FDE-272837F361F5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EFC1974D-9599-4DCC-BCE2-AA7C790AE3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7596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E97477-27C6-4394-B6B4-F0FD09D674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Tymczasowe Aresztowanie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6ADF5EC-71CA-4018-AFF5-E021016C1C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Dorota Czerwińska, Katedra Postępowania Karnego</a:t>
            </a:r>
          </a:p>
        </p:txBody>
      </p:sp>
    </p:spTree>
    <p:extLst>
      <p:ext uri="{BB962C8B-B14F-4D97-AF65-F5344CB8AC3E}">
        <p14:creationId xmlns:p14="http://schemas.microsoft.com/office/powerpoint/2010/main" val="3732630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OBOWIĄZKI INFORMACYJNE SĄDU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/>
              <a:t>OBOWIĄZEK ZAWIADOMIENIA SĄDU OPIEKUŃCZEGO, JEŻELI ZACHODZI POTRZEBA ZAPEWNIENIA OPIEKI NAD DZIEĆMI ARESZTOWANEGO</a:t>
            </a:r>
          </a:p>
          <a:p>
            <a:pPr algn="just"/>
            <a:r>
              <a:rPr lang="pl-PL" dirty="0"/>
              <a:t>OBOWIĄZEK ZAWIADOMIENIA ORGANU OPIEKI SPOŁECZNEJ, JEŻELI ZACHODZI POTRZEBA ROZTOCZENIA OPIEKI NAD OSOBĄ NIEDOŁĘŻNĄ LUB CHORĄ, KTÓRĄ ARESZTOWANY SIĘ OPIEKOWAŁ</a:t>
            </a:r>
          </a:p>
          <a:p>
            <a:pPr algn="just"/>
            <a:r>
              <a:rPr lang="pl-PL" dirty="0"/>
              <a:t>NADTO SĄD MA OBOWIĄZEK PRZEDSIĘWZIĘCIA CZYNNOŚCI NIEZBĘDNYCH DO OCHRONY MIENIA I MIESZKANIA ARESZTOWANEGO</a:t>
            </a:r>
          </a:p>
        </p:txBody>
      </p:sp>
    </p:spTree>
    <p:extLst>
      <p:ext uri="{BB962C8B-B14F-4D97-AF65-F5344CB8AC3E}">
        <p14:creationId xmlns:p14="http://schemas.microsoft.com/office/powerpoint/2010/main" val="407681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7384" y="394116"/>
            <a:ext cx="10487025" cy="1371600"/>
          </a:xfrm>
        </p:spPr>
        <p:txBody>
          <a:bodyPr>
            <a:normAutofit fontScale="90000"/>
          </a:bodyPr>
          <a:lstStyle/>
          <a:p>
            <a:r>
              <a:rPr lang="pl-PL" dirty="0"/>
              <a:t>POSIEDZENIE SĄDU W PRZEDMIOCIE 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687" y="1739348"/>
            <a:ext cx="11176137" cy="472453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just"/>
            <a:r>
              <a:rPr lang="pl-PL" dirty="0"/>
              <a:t>NA POSIEDZENIU W PRZEDMIOCIE ZASTOSOWANIA TA OBLIGATORYJNIE NALEŻY PRZESŁUCHAĆ PODEJRZANEGO</a:t>
            </a:r>
          </a:p>
          <a:p>
            <a:pPr algn="just"/>
            <a:r>
              <a:rPr lang="pl-PL" dirty="0"/>
              <a:t>WAŻNE – ART. 249A I 250 K.P.K. - PODSTAWĘ DOWODOWĄ TA MOGĄ KONSTYTUOWAĆ NIE TYLKO DOWODY JAWNE DLA OBRONY, ALE TAKŻE DOWODY Z NIEJAWNYCH ZEZNAŃ ŚWIADKÓW – TO NIE ZAPEWNIA RÓWNOŚCI BRONI:</a:t>
            </a:r>
          </a:p>
          <a:p>
            <a:pPr lvl="1" algn="just"/>
            <a:r>
              <a:rPr lang="pl-PL" dirty="0"/>
              <a:t>OD 1.07.2015 DO 14.04.2016 PODEJRZANY I OBROŃCA MIAŁ PEŁNY DOSTĘP DO DOWODÓW WSKAZANYCH WE WNIOSKU O TA</a:t>
            </a:r>
          </a:p>
          <a:p>
            <a:pPr lvl="1" algn="just"/>
            <a:r>
              <a:rPr lang="pl-PL" dirty="0"/>
              <a:t>POSTĘPOWANIE HABEAS CORPUS (= SĄDOWE W PRZEDMIOCIE POZBAWIENIA WOLNOŚCI) MA NIE TYLKO BYĆ, ALE MA BYĆ RZETELNE</a:t>
            </a:r>
          </a:p>
          <a:p>
            <a:pPr lvl="1" algn="just"/>
            <a:r>
              <a:rPr lang="pl-PL" dirty="0"/>
              <a:t>JEST TO JAWNIE SPRZECZNE Z ZAPISAMI DYREKTYWY 2012/13/UE W SPRAWIE PRAWA DO INFORMACJI W POSTĘPOWANIU KARNYM</a:t>
            </a:r>
          </a:p>
          <a:p>
            <a:pPr algn="just"/>
            <a:r>
              <a:rPr lang="pl-PL" dirty="0"/>
              <a:t>Z ORZECZNICTWA ETPCZ WYNIKA OBOWIĄZEK DORĘCZENIA OBRONIE W ODPOWIEDNIM CZASIE ODPISU WNIOSKU O TA, ALE ŻADEN PRZEPIS GO WPROST NIE NAKŁADA</a:t>
            </a:r>
          </a:p>
          <a:p>
            <a:pPr algn="just"/>
            <a:r>
              <a:rPr lang="pl-PL" dirty="0"/>
              <a:t>SĄD MA OBOWIĄZEK KONFRONTACJI MATERIAŁU DOWODOWEGO Z KWALIFIKACJĄ PRAWNĄ CZYNU W ZAKRESIE NIEZBĘDNYM DO TYMCZASOWEJ OCENY DUŻEGO PRAWDOPODOBIEŃSTWA POPEŁNIENIA PRZESTĘPSTWA</a:t>
            </a:r>
          </a:p>
          <a:p>
            <a:pPr algn="just"/>
            <a:r>
              <a:rPr lang="pl-PL" dirty="0"/>
              <a:t>BRAK USTANOWIONEGO EXPRESSIS VERBIS OBOWIĄZKU ZAWIADOMIENIA OBROŃCY O POSIEDZENIU W PRZEDMIOCIE ZASTOSOWANIA TA, CHYBA ŻE OSKARŻONY O TO WNOSI, A NIE UTRUDNI TO PRZEPROWADZENIA CZYNNOŚCI - W PRAKTYCE ZAWIADOMIENIA TE SĄ DOKONYWANE</a:t>
            </a:r>
          </a:p>
        </p:txBody>
      </p:sp>
    </p:spTree>
    <p:extLst>
      <p:ext uri="{BB962C8B-B14F-4D97-AF65-F5344CB8AC3E}">
        <p14:creationId xmlns:p14="http://schemas.microsoft.com/office/powerpoint/2010/main" val="52079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POSIEDZENIE ZDALNE W PRZEDMIOCIE 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10640050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/>
              <a:t>W związku ze stanem epidemii wiosną 2020 roku do KPK wprowadzono – ale nie tymczasowo, lecz na stałe – przepisy art. 250 § 3b-3h ora zmieniono brzmienie art. 248 § 2 k.p.k., wprowadzając zdalne posiedzenie </a:t>
            </a:r>
            <a:r>
              <a:rPr lang="pl-PL" dirty="0" err="1"/>
              <a:t>aresztowe</a:t>
            </a:r>
            <a:endParaRPr lang="pl-PL" dirty="0"/>
          </a:p>
          <a:p>
            <a:pPr algn="just"/>
            <a:r>
              <a:rPr lang="pl-PL" dirty="0"/>
              <a:t>Wówczas podejrzany łączy się z sądem w ramach wideokonferencji, a obrońca co do zasady przebywa w miejscu pobytu podejrzanego, chyba że stawi się w tym celu w sądzie albo sąd go zobowiąże do stawiennictwa; wówczas sąd na wniosek oskarżonego lub obrońcy MOŻE zarządzić przerwę, żeby porozumieli się przez telefon, ale są wyjątki, kiedy tego nie zrobi</a:t>
            </a:r>
          </a:p>
          <a:p>
            <a:pPr algn="just"/>
            <a:r>
              <a:rPr lang="pl-PL" dirty="0"/>
              <a:t>Nie może ono dotyczyć podejrzanego głuchego, niemego lub niewidomego</a:t>
            </a:r>
          </a:p>
          <a:p>
            <a:pPr algn="just"/>
            <a:r>
              <a:rPr lang="pl-PL" dirty="0"/>
              <a:t>Wydaje się to nadmiernym ograniczeniem prawa do obrony i dotychczas nie jest chętnie stosowane</a:t>
            </a:r>
          </a:p>
          <a:p>
            <a:pPr algn="just"/>
            <a:r>
              <a:rPr lang="pl-PL" dirty="0"/>
              <a:t>Najpoważniejszym problemem jest odstąpienie od konstytucyjnego wymogu DORĘCZENIA postanowienia o TA w ciągu 24 h od przekazania do dyspozycji sądu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388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CC4BC3-1B4F-47C4-ABF7-56CE23FA4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POSIEDZENIE SĄDU W PRZEDMIOCIE PRZEDŁUŻENIA 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32DC51-9EA3-476D-83BC-C47590F14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OBOWIĄZKOWE JEST ZAWIADOMIENIE OBROŃCY O POSIEDZENIU W PRZEDMIOCIE PRZEDŁUŻENIA TA</a:t>
            </a:r>
          </a:p>
          <a:p>
            <a:r>
              <a:rPr lang="pl-PL" dirty="0"/>
              <a:t>W POSIEDZENIU TYM NIE MA PRAWA UCZESTNICZYĆ SAM PODEJRZANY; JEGO DOPROWADZENIE ZALEZY OD DOBREJ WOLI SĄDU I NIEMAL NIGDY NIE NASTĘPUJE; PODOBNIE RZECZ SIĘ MA W ODNIESIENIU DO POSIEDZEŃ W PRZEDMIOCIE ZAŻALEŃ NA ZASTOSOWANIE LUB PRZEDŁUŻENIE TA</a:t>
            </a:r>
          </a:p>
          <a:p>
            <a:r>
              <a:rPr lang="pl-PL" dirty="0"/>
              <a:t>PODOBNIE JAK POSIEDZENIE W PRZEDMIOCIE ZASTOSOWANIA TA, JEST NIEJAWNE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345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2A3952-2DC9-4BEB-BC34-A2EE3851B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PODSTAWA DOWODOWA TA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033AF9-555B-48AF-B8DE-54A94436D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Do podstawy dowodowej decyzji </a:t>
            </a:r>
            <a:r>
              <a:rPr lang="pl-PL" sz="2400" dirty="0" err="1"/>
              <a:t>aresztowej</a:t>
            </a:r>
            <a:r>
              <a:rPr lang="pl-PL" sz="2400" dirty="0"/>
              <a:t> zaliczone mogą zostać wyłącznie (art. 249a k.p.k.): </a:t>
            </a:r>
          </a:p>
          <a:p>
            <a:pPr lvl="1"/>
            <a:r>
              <a:rPr lang="pl-PL" sz="2000" dirty="0"/>
              <a:t>Dowody, które udostępniono obronie w trybie art. 156 § 5a k.p.k.</a:t>
            </a:r>
          </a:p>
          <a:p>
            <a:pPr lvl="1"/>
            <a:r>
              <a:rPr lang="pl-PL" sz="2000" dirty="0"/>
              <a:t>Dowody, których nie udostępniono obronie, ale:</a:t>
            </a:r>
          </a:p>
          <a:p>
            <a:pPr lvl="2"/>
            <a:r>
              <a:rPr lang="pl-PL" sz="1800" dirty="0"/>
              <a:t>Stanowią one zeznania świadków, o których mowa w art. 250 § 2b k.p.k.</a:t>
            </a:r>
          </a:p>
          <a:p>
            <a:pPr lvl="2"/>
            <a:r>
              <a:rPr lang="pl-PL" sz="1800" dirty="0"/>
              <a:t>Wynikają z nich okoliczności korzystne dla oskarżonego, a sąd ujawnił je na posiedzeniu</a:t>
            </a:r>
          </a:p>
        </p:txBody>
      </p:sp>
    </p:spTree>
    <p:extLst>
      <p:ext uri="{BB962C8B-B14F-4D97-AF65-F5344CB8AC3E}">
        <p14:creationId xmlns:p14="http://schemas.microsoft.com/office/powerpoint/2010/main" val="331370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5A4EAE-3CAA-47A7-85F1-EECF53C26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90194"/>
            <a:ext cx="10058400" cy="1371600"/>
          </a:xfrm>
        </p:spPr>
        <p:txBody>
          <a:bodyPr/>
          <a:lstStyle/>
          <a:p>
            <a:r>
              <a:rPr lang="pl-PL" dirty="0"/>
              <a:t>TZW. WARUNKOWE 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1CFE7B-1366-4A59-8FE7-858E3EF58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1636394"/>
            <a:ext cx="10620375" cy="4573906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INSTYTUCJA UREGULOWANA W ART. 257 § 2, POTOCZNIE ZWANA KAUCJĄ</a:t>
            </a:r>
          </a:p>
          <a:p>
            <a:pPr algn="just"/>
            <a:r>
              <a:rPr lang="pl-PL" dirty="0"/>
              <a:t>SĄD STWIERDZA, ŻE PRZESŁANKI TA SĄ SPEŁNIONE, ALE W RAZIE WPŁACENIA PORĘCZENIA BĘDZIE ONO WYSTARCZAJĄCE</a:t>
            </a:r>
          </a:p>
          <a:p>
            <a:pPr algn="just"/>
            <a:r>
              <a:rPr lang="pl-PL" dirty="0"/>
              <a:t>ROZBIEŻNE STANOWISKA CO DO TEGO, CZY SĄD MA KOMPETENCJE DO STOSOWANIA W TYM TRYBIE INNYCH NIEIZOLACYJNYCH ŚRODKÓW ZAPOBIEGAWCZYCH W POSTĘPOWANIU PRZYGOTOWAWCZYM, GDYŻ NA TYM ETAPIE WŁAŚCIWY DO ICH STOSOWANIA JEST PROKURATOR</a:t>
            </a:r>
          </a:p>
          <a:p>
            <a:pPr algn="just"/>
            <a:r>
              <a:rPr lang="pl-PL" dirty="0"/>
              <a:t>OD 4.10.2019 R. OBOWIĄZUJE ART. 257 § 3, KTÓRY NA PŁASZCZYŹNIE JĘZYKOWEJ PRZYZNAJE PROKURATOROWI PRAWO WIĄŻACEGO SPRZECIWU WOBEC ZWOLNIENIA PODEJRZANEGO Z ARESZTU, KTÓRE WSTRZYMUJE WYKONANIE POSTANOWIENIA SĄDU W TEJ CZĘŚCI </a:t>
            </a:r>
            <a:r>
              <a:rPr lang="pl-PL" dirty="0">
                <a:sym typeface="Wingdings" panose="05000000000000000000" pitchFamily="2" charset="2"/>
              </a:rPr>
              <a:t> TAKA WYKŁADNIA PROWADZI DO NIEDOPUSZCZALNEGO WNIOSKU O MOŻLIWOŚCI JEDNOCZESNEGO STOSOWANIA PORĘCZENIA MAJĄTKOWEGO (KTÓRE JEST JUŻ PRZECIEŻ WPŁACONE) I TA AŻ DO CZASU UPRAWOMOCNIENIA SIĘ POSTANOWIENIA; JEST TO TAKŻE SPRZECZNE Z NIEZAWISŁOŚCIĄ SĄDU I JEGO SAMODZIELNOŚCIĄ, DLATEGO TEŻ NALEŻY ROZWAŻYĆ ZASADNOŚĆ ODMOWY ZASTOSOWANIA TEGO PRZEPISU (JAKO ŻE TRUDNO TU WSKAZAĆ POLE DO PROKONSTYTUCYJNEJ WYKŁADNI POZOSTAJĄCEJ W GRANICACH JĘZYKOWEGO BRZMIENIA)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043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CZAS TRWANIA 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1862" y="1785635"/>
            <a:ext cx="10440987" cy="44297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/>
              <a:t>W POSTĘPOWANIU PRZYGOTOWAWCZYM – 3 MIESIĄCE (WŁAŚCIWOŚĆ: SR) + DALSZE PRZEDŁUŻENIA (WŁAŚCIWOŚĆ: SĄD WŁAŚCIWY DO ROZPOZNANIA SPRAWY) NA OKRES ŁĄCZNIE NIEPRZEKRACZAJĄCY 12 MIESIĘCY</a:t>
            </a:r>
          </a:p>
          <a:p>
            <a:pPr algn="just"/>
            <a:r>
              <a:rPr lang="pl-PL" dirty="0"/>
              <a:t>ŁĄCZNY OKRES TA DO CHWILI PIERWSZEGO WYROKU SĄDU I INSTANCJI NIE MOŻE PRZEKROCZYĆ 2 LAT</a:t>
            </a:r>
          </a:p>
          <a:p>
            <a:pPr algn="just"/>
            <a:r>
              <a:rPr lang="pl-PL" dirty="0"/>
              <a:t>POWYŻSZE TERMINY SĄ JEDNAK WZGLĘDNE, BO DALSZEGO PRZEDŁUŻENIA MOŻE DOKONAĆ SĄD APELACYJNY PRZY SPEŁNIENIU KRYTERIÓW WSKAZANYCH W ART. 264 § 4 K.P.K., CHYBA ŻE KARA </a:t>
            </a:r>
            <a:r>
              <a:rPr lang="pl-PL" b="1" dirty="0"/>
              <a:t>REALNIE GROŻĄCA </a:t>
            </a:r>
            <a:r>
              <a:rPr lang="pl-PL" dirty="0"/>
              <a:t>OSKARŻONEMU NIE PRZEKROCZY"</a:t>
            </a:r>
          </a:p>
          <a:p>
            <a:pPr lvl="1" algn="just"/>
            <a:r>
              <a:rPr lang="pl-PL" dirty="0"/>
              <a:t>3 LAT POZBAWIENIA WOLNOŚCI - W POSTĘPOWANIU PRZYGOTOWAWCZYM</a:t>
            </a:r>
          </a:p>
          <a:p>
            <a:pPr lvl="1" algn="just"/>
            <a:r>
              <a:rPr lang="pl-PL" dirty="0"/>
              <a:t>5 LAT POZBAWIENIA WOLNOŚCI - W POSTĘPOWANIU SĄDOWYM</a:t>
            </a:r>
          </a:p>
          <a:p>
            <a:pPr marL="274320" lvl="1" indent="0" algn="just">
              <a:buNone/>
            </a:pPr>
            <a:r>
              <a:rPr lang="pl-PL" dirty="0"/>
              <a:t>CHYBA ŻE KONIECZNOŚĆ TAKA POWSTAJE W ZWIĄZKU Z CELOWYM PRZEWLEKANIEM POSTĘPOWANIA PRZEZ OSKARŻONEGO</a:t>
            </a:r>
          </a:p>
          <a:p>
            <a:pPr algn="just"/>
            <a:r>
              <a:rPr lang="pl-PL" dirty="0"/>
              <a:t>NALEŻY TEŻ ZWRÓCIĆ UWAGĘ, ŻE ART. 263 § 2 I § 4 NA KOLEJNYCH SZCZEBLACH PRZEDŁUŻEŃ PRZEWIDUJĄ DODATKOWE – W STOSUNKU DO ART. 249 I 258 - PRZESŁANKI</a:t>
            </a:r>
          </a:p>
        </p:txBody>
      </p:sp>
    </p:spTree>
    <p:extLst>
      <p:ext uri="{BB962C8B-B14F-4D97-AF65-F5344CB8AC3E}">
        <p14:creationId xmlns:p14="http://schemas.microsoft.com/office/powerpoint/2010/main" val="1181282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ZAKAZY STOSOWANIA 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2052638"/>
            <a:ext cx="10953750" cy="41627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/>
              <a:t>ART. 259:</a:t>
            </a:r>
          </a:p>
          <a:p>
            <a:pPr lvl="1" algn="just"/>
            <a:r>
              <a:rPr lang="pl-PL" sz="2000" dirty="0"/>
              <a:t>POWAŻNE NIEBEZPIECZEŃSTWO DLA ŻYCIA LUB ZDROWIA OSKARŻONEGO</a:t>
            </a:r>
          </a:p>
          <a:p>
            <a:pPr lvl="1" algn="just"/>
            <a:r>
              <a:rPr lang="pl-PL" sz="2000" dirty="0"/>
              <a:t>WYJĄTKOWO CIĘŻKIE SKUTKI DLA OSKARŻONEGO LUB JEGO NAJBLIŻSZEJ RODZINY</a:t>
            </a:r>
          </a:p>
          <a:p>
            <a:pPr lvl="1" algn="just"/>
            <a:r>
              <a:rPr lang="pl-PL" sz="2000" dirty="0"/>
              <a:t>OKOLICZNOŚCI SPRAWY DAJĄ PODSTAWY DO PRZEWIDYWANIA, ŻE SĄD NIE ORZEKNIE BEZWZGLĘDNEJ KARY POZBAWIENIA WOLNOŚCI LUB ŻE CZAS TA PRZEKROCZY WYMIAR KARY</a:t>
            </a:r>
          </a:p>
          <a:p>
            <a:pPr lvl="1" algn="just"/>
            <a:r>
              <a:rPr lang="pl-PL" sz="2000" dirty="0"/>
              <a:t>CZYN JEST ZAGROŻONY KARĄ NIEPRZEKRACZAJĄCĄ 1 ROKU POZBAWIENIA WOLNOŚCI</a:t>
            </a:r>
          </a:p>
          <a:p>
            <a:pPr algn="just"/>
            <a:r>
              <a:rPr lang="pl-PL" dirty="0"/>
              <a:t>PUNKTY 3 I 4 NIE MAJĄ ZASTOSOWANIA, GDY OSKARŻONY UKRYWA SIĘ, UPORCZYWIE NIE STAWIA SIĘ NA WEZWANIA, W INNY BEZPRAWNY SPOSÓB UTRUDNIA POSTĘPOWANIE ALBO NIE MOŻNA USTALIĆ JEGO TOŻSAMOŚCI, A PUNKT 3 TAKŻE WÓWCZAS, GDY MOŻNA PRZEWIDYWAĆ, ŻE ZOSTANIE ORZECZONY ŚRODEK ZABEZPIECZAJĄCY WYKONYWANY W ZAKŁADZIE ZAMKNIĘTYM</a:t>
            </a:r>
          </a:p>
          <a:p>
            <a:pPr lvl="1"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48705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OBOWIĄZKI INFORMACYJNE SĄDU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2950" y="2018613"/>
            <a:ext cx="10887075" cy="43536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endParaRPr lang="pl-PL" dirty="0"/>
          </a:p>
          <a:p>
            <a:pPr algn="just"/>
            <a:r>
              <a:rPr lang="pl-PL" dirty="0"/>
              <a:t>SĄD O ZASTOSOWANIU TA WINIEN ZAWIADOMIĆ:</a:t>
            </a:r>
          </a:p>
          <a:p>
            <a:pPr lvl="1" algn="just"/>
            <a:r>
              <a:rPr lang="pl-PL" sz="2000" dirty="0"/>
              <a:t>OSOBĘ NAJBLIŻSZĄ DLA OSKARŻONEGO - OBLIGATORYJNIE I NIEZWŁOCZNIE</a:t>
            </a:r>
          </a:p>
          <a:p>
            <a:pPr lvl="1" algn="just"/>
            <a:r>
              <a:rPr lang="pl-PL" sz="2000" dirty="0"/>
              <a:t>INNĄ OSOBĘ OBOK LUB ZAMIAST OSOBY NAJBLIŻSZEJ - FAKULTATYWNIE I TYLKO NA WNIOSEK</a:t>
            </a:r>
          </a:p>
          <a:p>
            <a:pPr lvl="1" algn="just"/>
            <a:r>
              <a:rPr lang="pl-PL" sz="2000" dirty="0"/>
              <a:t>ORGAN PROWADZĄCY PRZECIWKO OSKARŻONEMU POSTĘPOWANIE W INNEJ SPRAWIE, O ILE SĄD O NIEJ WIE - OBLIGATORYJNIE</a:t>
            </a:r>
          </a:p>
          <a:p>
            <a:pPr lvl="1" algn="just"/>
            <a:r>
              <a:rPr lang="pl-PL" sz="2000" dirty="0"/>
              <a:t>PRACODAWCĘ, SZKOŁĘ, UCZELNIĘ, DOWÓDCĘ JEDNOSTKI WOJSKOWEJ  - OBLIGATORYJNIE I NIEZWŁOCZNIE</a:t>
            </a:r>
          </a:p>
          <a:p>
            <a:pPr lvl="1" algn="just"/>
            <a:r>
              <a:rPr lang="pl-PL" sz="2000" dirty="0"/>
              <a:t>OSOBĘ ZARZĄDZAJĄCĄ PRZEDSIĘBIORSTWEM, JEŚLI OSKARŻONY TO PRZEDSIĘBIORCA LUB CZŁONEK ORGANU ZARZĄDZAJĄCEGO PRZEDSIĘBIORSTWEM - OBLIGATORYJNIE I NIEZWŁOCZNIE, ALE TYLKO NA WNIOSEK </a:t>
            </a:r>
          </a:p>
        </p:txBody>
      </p:sp>
    </p:spTree>
    <p:extLst>
      <p:ext uri="{BB962C8B-B14F-4D97-AF65-F5344CB8AC3E}">
        <p14:creationId xmlns:p14="http://schemas.microsoft.com/office/powerpoint/2010/main" val="1637364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Mydł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46</TotalTime>
  <Words>1052</Words>
  <Application>Microsoft Office PowerPoint</Application>
  <PresentationFormat>Panoramiczny</PresentationFormat>
  <Paragraphs>65</Paragraphs>
  <Slides>10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Mydło</vt:lpstr>
      <vt:lpstr>Tymczasowe Aresztowanie</vt:lpstr>
      <vt:lpstr>POSIEDZENIE SĄDU W PRZEDMIOCIE TA</vt:lpstr>
      <vt:lpstr>POSIEDZENIE ZDALNE W PRZEDMIOCIE TA</vt:lpstr>
      <vt:lpstr>POSIEDZENIE SĄDU W PRZEDMIOCIE PRZEDŁUŻENIA TA</vt:lpstr>
      <vt:lpstr>PODSTAWA DOWODOWA TA </vt:lpstr>
      <vt:lpstr>TZW. WARUNKOWE TA</vt:lpstr>
      <vt:lpstr>CZAS TRWANIA TA</vt:lpstr>
      <vt:lpstr>ZAKAZY STOSOWANIA TA</vt:lpstr>
      <vt:lpstr>OBOWIĄZKI INFORMACYJNE SĄDU</vt:lpstr>
      <vt:lpstr>OBOWIĄZKI INFORMACYJNE SĄDU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Dorota Czerwińska</dc:creator>
  <cp:lastModifiedBy> Dorota Czerwińska</cp:lastModifiedBy>
  <cp:revision>6</cp:revision>
  <dcterms:created xsi:type="dcterms:W3CDTF">2020-03-16T20:07:23Z</dcterms:created>
  <dcterms:modified xsi:type="dcterms:W3CDTF">2023-04-03T17:00:56Z</dcterms:modified>
</cp:coreProperties>
</file>