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10" r:id="rId2"/>
    <p:sldId id="367" r:id="rId3"/>
    <p:sldId id="368" r:id="rId4"/>
    <p:sldId id="369" r:id="rId5"/>
    <p:sldId id="370" r:id="rId6"/>
    <p:sldId id="371" r:id="rId7"/>
    <p:sldId id="376" r:id="rId8"/>
    <p:sldId id="372" r:id="rId9"/>
    <p:sldId id="373" r:id="rId10"/>
    <p:sldId id="374" r:id="rId11"/>
    <p:sldId id="375" r:id="rId12"/>
    <p:sldId id="377" r:id="rId13"/>
    <p:sldId id="378" r:id="rId14"/>
    <p:sldId id="379" r:id="rId15"/>
    <p:sldId id="383" r:id="rId16"/>
    <p:sldId id="380" r:id="rId17"/>
    <p:sldId id="381" r:id="rId18"/>
    <p:sldId id="382" r:id="rId19"/>
    <p:sldId id="326" r:id="rId2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7BD1"/>
    <a:srgbClr val="E68054"/>
    <a:srgbClr val="00A2AD"/>
    <a:srgbClr val="DCE4E7"/>
    <a:srgbClr val="96C3C9"/>
    <a:srgbClr val="1D62A5"/>
    <a:srgbClr val="014656"/>
    <a:srgbClr val="1D6EA5"/>
    <a:srgbClr val="447584"/>
    <a:srgbClr val="696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34" autoAdjust="0"/>
    <p:restoredTop sz="93837" autoAdjust="0"/>
  </p:normalViewPr>
  <p:slideViewPr>
    <p:cSldViewPr snapToGrid="0">
      <p:cViewPr varScale="1">
        <p:scale>
          <a:sx n="62" d="100"/>
          <a:sy n="62" d="100"/>
        </p:scale>
        <p:origin x="106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AFCD5-BAB8-44AE-8DA3-39CCA1E70B16}" type="datetimeFigureOut">
              <a:rPr lang="pl-PL" smtClean="0"/>
              <a:t>19.10.2019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067DF-108C-4D85-8905-FF28D22F6F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4010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067DF-108C-4D85-8905-FF28D22F6F44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2465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19.10.2019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057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19.10.2019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945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19.10.2019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016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19.10.2019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302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19.10.2019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8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19.10.2019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823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19.10.2019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218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19.10.2019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558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19.10.2019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985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19.10.2019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97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19.10.2019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383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4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4E58C-751E-4F02-A8DE-1FA936D79869}" type="datetimeFigureOut">
              <a:rPr lang="pl-PL" smtClean="0"/>
              <a:t>19.10.2019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4914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634336"/>
            <a:ext cx="12193057" cy="8126672"/>
          </a:xfrm>
          <a:prstGeom prst="rect">
            <a:avLst/>
          </a:prstGeom>
        </p:spPr>
      </p:pic>
      <p:sp>
        <p:nvSpPr>
          <p:cNvPr id="9" name="Prostokąt 8"/>
          <p:cNvSpPr>
            <a:spLocks noChangeAspect="1"/>
          </p:cNvSpPr>
          <p:nvPr/>
        </p:nvSpPr>
        <p:spPr>
          <a:xfrm>
            <a:off x="-127491" y="-1187408"/>
            <a:ext cx="1558727" cy="2475659"/>
          </a:xfrm>
          <a:prstGeom prst="rect">
            <a:avLst/>
          </a:prstGeom>
          <a:solidFill>
            <a:srgbClr val="44758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>
            <a:spLocks noChangeAspect="1"/>
          </p:cNvSpPr>
          <p:nvPr/>
        </p:nvSpPr>
        <p:spPr>
          <a:xfrm>
            <a:off x="1431237" y="-1181382"/>
            <a:ext cx="2880000" cy="2469633"/>
          </a:xfrm>
          <a:prstGeom prst="rect">
            <a:avLst/>
          </a:prstGeom>
          <a:solidFill>
            <a:srgbClr val="96C3C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/>
          <p:cNvSpPr>
            <a:spLocks noChangeAspect="1"/>
          </p:cNvSpPr>
          <p:nvPr/>
        </p:nvSpPr>
        <p:spPr>
          <a:xfrm>
            <a:off x="-127491" y="1282225"/>
            <a:ext cx="1558728" cy="2880000"/>
          </a:xfrm>
          <a:prstGeom prst="rect">
            <a:avLst/>
          </a:prstGeom>
          <a:solidFill>
            <a:srgbClr val="E6805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/>
          <p:cNvSpPr>
            <a:spLocks noChangeAspect="1"/>
          </p:cNvSpPr>
          <p:nvPr/>
        </p:nvSpPr>
        <p:spPr>
          <a:xfrm>
            <a:off x="711236" y="568250"/>
            <a:ext cx="5384764" cy="6924086"/>
          </a:xfrm>
          <a:prstGeom prst="rect">
            <a:avLst/>
          </a:prstGeom>
          <a:solidFill>
            <a:srgbClr val="DCE4E7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690" y="630885"/>
            <a:ext cx="3690710" cy="1705252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A844DF5F-B1D0-46EF-BEB7-0E1A3A4FD2E2}"/>
              </a:ext>
            </a:extLst>
          </p:cNvPr>
          <p:cNvSpPr txBox="1"/>
          <p:nvPr/>
        </p:nvSpPr>
        <p:spPr>
          <a:xfrm>
            <a:off x="927117" y="2142057"/>
            <a:ext cx="4953001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solidFill>
                  <a:schemeClr val="accent1"/>
                </a:solidFill>
                <a:latin typeface="Century Gothic" panose="020B0502020202020204" pitchFamily="34" charset="0"/>
              </a:rPr>
              <a:t>Prawo karne</a:t>
            </a:r>
          </a:p>
          <a:p>
            <a:endParaRPr lang="pl-PL" sz="3400" dirty="0">
              <a:solidFill>
                <a:srgbClr val="1D6EA5"/>
              </a:solidFill>
              <a:latin typeface="Century Gothic" panose="020B0502020202020204" pitchFamily="34" charset="0"/>
            </a:endParaRPr>
          </a:p>
          <a:p>
            <a:endParaRPr lang="pl-PL" sz="2800" dirty="0">
              <a:solidFill>
                <a:srgbClr val="1D6EA5"/>
              </a:solidFill>
              <a:latin typeface="Century Gothic" panose="020B0502020202020204" pitchFamily="34" charset="0"/>
            </a:endParaRPr>
          </a:p>
          <a:p>
            <a:endParaRPr lang="pl-PL" sz="2800" dirty="0">
              <a:solidFill>
                <a:srgbClr val="E68054"/>
              </a:solidFill>
              <a:latin typeface="Century Gothic" panose="020B0502020202020204" pitchFamily="34" charset="0"/>
            </a:endParaRPr>
          </a:p>
          <a:p>
            <a:r>
              <a:rPr lang="pl-PL" sz="2800" dirty="0">
                <a:solidFill>
                  <a:srgbClr val="E68054"/>
                </a:solidFill>
                <a:latin typeface="Century Gothic" panose="020B0502020202020204" pitchFamily="34" charset="0"/>
              </a:rPr>
              <a:t>Dr Konrad Lipiński</a:t>
            </a:r>
          </a:p>
          <a:p>
            <a:r>
              <a:rPr lang="pl-PL" sz="2000" dirty="0">
                <a:latin typeface="Century Gothic" panose="020B0502020202020204" pitchFamily="34" charset="0"/>
              </a:rPr>
              <a:t>Katedra Prawa Karnego Materialnego</a:t>
            </a:r>
            <a:endParaRPr lang="pl-PL" sz="1400" dirty="0">
              <a:latin typeface="Century Gothic" panose="020B0502020202020204" pitchFamily="34" charset="0"/>
            </a:endParaRPr>
          </a:p>
          <a:p>
            <a:endParaRPr lang="pl-PL" sz="3400" dirty="0">
              <a:solidFill>
                <a:srgbClr val="1D6EA5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44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accent1"/>
                </a:solidFill>
                <a:latin typeface="Century Gothic" panose="020B0502020202020204" pitchFamily="34" charset="0"/>
              </a:rPr>
              <a:t>Typizacja przestępstw</a:t>
            </a:r>
            <a:endParaRPr lang="de-DE" sz="3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znamiona strony przedmiotowej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znamię czynnościowe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typ czynu zabronionego jako zdanie o obligatoryjnym orzeczeniu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przestępstwa z działania i z zaniechania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okoliczności modalne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fakultatywne; często okoliczności modyfikujące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problematyka zmodyfikowanych typów przestępstw</a:t>
            </a: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co z wypadkiem mniejszej wagi?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skutek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89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accent1"/>
                </a:solidFill>
                <a:latin typeface="Century Gothic" panose="020B0502020202020204" pitchFamily="34" charset="0"/>
              </a:rPr>
              <a:t>Typizacja przestępstw</a:t>
            </a:r>
            <a:endParaRPr lang="de-DE" sz="3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znamiona strony przedmiotowej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skutek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przestępstwa formalne i materialne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sposoby wyrażania przyczynowości w tekście ustawy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powiązanie zachowania ze skutkiem – związek przyczynowy</a:t>
            </a: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teoria warunku </a:t>
            </a:r>
            <a:r>
              <a:rPr lang="pl-PL" sz="1800" i="1" dirty="0">
                <a:latin typeface="Century Gothic" panose="020B0502020202020204" pitchFamily="34" charset="0"/>
              </a:rPr>
              <a:t>sine qua non</a:t>
            </a: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teoria adekwatnego związku przyczynowego</a:t>
            </a: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teoria warunku właściwego (warunku odpowiadającego empirycznie potwierdzonej prawidłowości)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problematyka przestępstw skutkowych z zaniechania (art. 2 k.k.)</a:t>
            </a: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gwarant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(obiektywne) przypisanie skutku</a:t>
            </a: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powiązanie przyczynowe i normatywne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68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accent1"/>
                </a:solidFill>
                <a:latin typeface="Century Gothic" panose="020B0502020202020204" pitchFamily="34" charset="0"/>
              </a:rPr>
              <a:t>Typizacja przestępstw</a:t>
            </a:r>
            <a:endParaRPr lang="de-DE" sz="3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znamiona strony podmiotowej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charakterystyka przeżyć psychicznych sprawcy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znaczenie art. 8 k.k.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umyślność lub nieumyślność jako znamiona obligatoryjne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motywacja lub stan emocjonalny sprawcy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problematyka oddzielenia strony podmiotowej od winy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definicje czynu zabronionego popełnionego umyślnie lub nieumyślnie, a nie umyślności/nieumyślności w art. 9 k.k.</a:t>
            </a:r>
            <a:endParaRPr lang="pl-PL" sz="18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17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accent1"/>
                </a:solidFill>
                <a:latin typeface="Century Gothic" panose="020B0502020202020204" pitchFamily="34" charset="0"/>
              </a:rPr>
              <a:t>Typizacja przestępstw</a:t>
            </a:r>
            <a:endParaRPr lang="de-DE" sz="3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znamiona strony podmiotowej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umyślność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zamiar bezpośredni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płaszczyzna intelektualna</a:t>
            </a: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świadomość konieczności</a:t>
            </a: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świadomość możliwości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płaszczyzna wolicjonalna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problem przestępstwa nieuchronnego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zamiar nagły i przemyślany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zamiar kierunkowy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25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accent1"/>
                </a:solidFill>
                <a:latin typeface="Century Gothic" panose="020B0502020202020204" pitchFamily="34" charset="0"/>
              </a:rPr>
              <a:t>Typizacja przestępstw</a:t>
            </a:r>
            <a:endParaRPr lang="de-DE" sz="3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znamiona strony podmiotowej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umyślność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zamiar ewentualny (wynikowy)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płaszczyzna intelektualna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płaszczyzna wolicjonalna</a:t>
            </a: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teoria zgody</a:t>
            </a: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teoria obojętności woli</a:t>
            </a: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teoria prawdopodobieństwa</a:t>
            </a: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teoria obiektywnej manifestacji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psychologiczna niesamodzielność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tzw. zamiar quasi-ewentualny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46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accent1"/>
                </a:solidFill>
                <a:latin typeface="Century Gothic" panose="020B0502020202020204" pitchFamily="34" charset="0"/>
              </a:rPr>
              <a:t>Typizacja przestępstw</a:t>
            </a:r>
            <a:endParaRPr lang="de-DE" sz="3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znamiona strony podmiotowej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umyślność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świadomość a wiedza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problematyka błędu co do okoliczności stanowiącej znamię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zagadnienie domniemania umyślności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rekonstrukcja stanu świadomości sprawcy czynu zabronionego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73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accent1"/>
                </a:solidFill>
                <a:latin typeface="Century Gothic" panose="020B0502020202020204" pitchFamily="34" charset="0"/>
              </a:rPr>
              <a:t>Typizacja przestępstw</a:t>
            </a:r>
            <a:endParaRPr lang="de-DE" sz="3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znamiona strony podmiotowej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nieumyślność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niefortunne ujęcie art. 9 par. 2, sugerujące konieczność wystąpienia 4 elementów: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brak zamiaru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niezachowanie wymaganej ostrożności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związek między niezachowaniem ostrożności a realizacją znamion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przewidzenie lub możliwość przewidzenia popełnienia czynu zabronionego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nieumyślność a nieumyślny czyn zabroniony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78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accent1"/>
                </a:solidFill>
                <a:latin typeface="Century Gothic" panose="020B0502020202020204" pitchFamily="34" charset="0"/>
              </a:rPr>
              <a:t>Typizacja przestępstw</a:t>
            </a:r>
            <a:endParaRPr lang="de-DE" sz="3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znamiona strony podmiotowej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nieumyślność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nieumyślność świadoma lub nieświadoma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nieprawidłowa prognoza a nieprawidłowa diagnoza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problem zamiaru niepopełniania czynu zabronionego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problem nieumyślnych przestępstw formalnych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nieumyślność jako brak umyślności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obiektywna i subiektywna przewidywalność w zarysie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91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accent1"/>
                </a:solidFill>
                <a:latin typeface="Century Gothic" panose="020B0502020202020204" pitchFamily="34" charset="0"/>
              </a:rPr>
              <a:t>Typizacja przestępstw</a:t>
            </a:r>
            <a:endParaRPr lang="de-DE" sz="3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znamiona strony podmiotowej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kombinowana strona podmiotowa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dotyczy typów kwalifikowanych przez następstwo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możliwe kombinacje: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umyślność + umyślność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umyślność + nieumyślność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nieumyślność + nieumyślność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64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rostokąt 41"/>
          <p:cNvSpPr/>
          <p:nvPr/>
        </p:nvSpPr>
        <p:spPr>
          <a:xfrm>
            <a:off x="771525" y="2864490"/>
            <a:ext cx="6910135" cy="2847120"/>
          </a:xfrm>
          <a:prstGeom prst="rect">
            <a:avLst/>
          </a:prstGeom>
          <a:solidFill>
            <a:srgbClr val="96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Prostokąt 33"/>
          <p:cNvSpPr/>
          <p:nvPr/>
        </p:nvSpPr>
        <p:spPr>
          <a:xfrm>
            <a:off x="1539618" y="724364"/>
            <a:ext cx="6910135" cy="2503199"/>
          </a:xfrm>
          <a:prstGeom prst="rect">
            <a:avLst/>
          </a:prstGeom>
          <a:solidFill>
            <a:srgbClr val="00A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447584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753" y="0"/>
            <a:ext cx="3740727" cy="6858000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2051429" y="1089976"/>
            <a:ext cx="6184710" cy="865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pl-PL" sz="4800" kern="150" dirty="0">
              <a:solidFill>
                <a:schemeClr val="bg1"/>
              </a:solidFill>
              <a:latin typeface="Century Gothic" panose="020B0502020202020204" pitchFamily="34" charset="0"/>
              <a:ea typeface="SimSun" panose="02010600030101010101" pitchFamily="2" charset="-122"/>
              <a:cs typeface="Lucida Sans" panose="020B0602030504020204" pitchFamily="34" charset="0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DBD838F9-0E27-4BD6-BB0B-1EB75A601D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8089" y="0"/>
            <a:ext cx="3135510" cy="1448728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DBD9352-B3C4-4015-9FD5-F814265FAD8D}"/>
              </a:ext>
            </a:extLst>
          </p:cNvPr>
          <p:cNvSpPr txBox="1"/>
          <p:nvPr/>
        </p:nvSpPr>
        <p:spPr>
          <a:xfrm>
            <a:off x="1276090" y="3170994"/>
            <a:ext cx="64055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400" b="1" dirty="0">
              <a:solidFill>
                <a:srgbClr val="1D6EA5"/>
              </a:solidFill>
              <a:latin typeface="Century Gothic" panose="020B0502020202020204" pitchFamily="34" charset="0"/>
            </a:endParaRPr>
          </a:p>
          <a:p>
            <a:pPr algn="just"/>
            <a:endParaRPr lang="pl-PL" sz="2000" b="1" dirty="0">
              <a:latin typeface="Century Gothic" panose="020B0502020202020204" pitchFamily="34" charset="0"/>
            </a:endParaRPr>
          </a:p>
        </p:txBody>
      </p:sp>
      <p:pic>
        <p:nvPicPr>
          <p:cNvPr id="4" name="Obraz 3" descr="Obraz zawierający zrzut ekranu&#10;&#10;Opis wygenerowany automatycznie">
            <a:extLst>
              <a:ext uri="{FF2B5EF4-FFF2-40B4-BE49-F238E27FC236}">
                <a16:creationId xmlns:a16="http://schemas.microsoft.com/office/drawing/2014/main" id="{8BD354AA-9A6F-4799-B6DF-2EC6AD0F4D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548" y="756495"/>
            <a:ext cx="4336909" cy="506489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5784CECA-B240-42F9-9E82-B9F4650D652C}"/>
              </a:ext>
            </a:extLst>
          </p:cNvPr>
          <p:cNvSpPr txBox="1"/>
          <p:nvPr/>
        </p:nvSpPr>
        <p:spPr>
          <a:xfrm>
            <a:off x="6096000" y="1089976"/>
            <a:ext cx="22157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Źródło: </a:t>
            </a:r>
            <a:r>
              <a:rPr lang="pl-PL" dirty="0" err="1"/>
              <a:t>fb</a:t>
            </a:r>
            <a:endParaRPr lang="pl-PL" dirty="0"/>
          </a:p>
          <a:p>
            <a:r>
              <a:rPr lang="pl-PL" dirty="0"/>
              <a:t>Karny Jeż / Tajemniczy </a:t>
            </a:r>
            <a:r>
              <a:rPr lang="pl-PL" dirty="0" err="1"/>
              <a:t>memiarz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9311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accent1"/>
                </a:solidFill>
                <a:latin typeface="Century Gothic" panose="020B0502020202020204" pitchFamily="34" charset="0"/>
              </a:rPr>
              <a:t>Typizacja przestępstw</a:t>
            </a:r>
            <a:endParaRPr lang="de-DE" sz="3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Przestępstwo a czyn zabroniony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b="1" dirty="0">
                <a:latin typeface="Century Gothic" panose="020B0502020202020204" pitchFamily="34" charset="0"/>
              </a:rPr>
              <a:t>Art.  115.  [Słowniczek wyrażeń ustawowych]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b="1" dirty="0">
                <a:latin typeface="Century Gothic" panose="020B0502020202020204" pitchFamily="34" charset="0"/>
              </a:rPr>
              <a:t>§  1.</a:t>
            </a:r>
            <a:r>
              <a:rPr lang="pl-PL" sz="2600" dirty="0">
                <a:latin typeface="Century Gothic" panose="020B0502020202020204" pitchFamily="34" charset="0"/>
              </a:rPr>
              <a:t> 	</a:t>
            </a:r>
            <a:r>
              <a:rPr lang="pl-PL" sz="2600" b="1" dirty="0">
                <a:latin typeface="Century Gothic" panose="020B0502020202020204" pitchFamily="34" charset="0"/>
              </a:rPr>
              <a:t>Czynem zabronionym</a:t>
            </a:r>
            <a:r>
              <a:rPr lang="pl-PL" sz="2600" dirty="0">
                <a:latin typeface="Century Gothic" panose="020B0502020202020204" pitchFamily="34" charset="0"/>
              </a:rPr>
              <a:t> jest zachowanie o znamionach określonych w ustawie karnej.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l-PL" sz="2600" dirty="0"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r>
              <a:rPr lang="pl-PL" sz="2600" b="1" dirty="0">
                <a:latin typeface="Century Gothic" panose="020B0502020202020204" pitchFamily="34" charset="0"/>
              </a:rPr>
              <a:t>Przestępstwo</a:t>
            </a:r>
            <a:r>
              <a:rPr lang="pl-PL" sz="2600" dirty="0">
                <a:latin typeface="Century Gothic" panose="020B0502020202020204" pitchFamily="34" charset="0"/>
              </a:rPr>
              <a:t>: „zachowanie się człowieka będące czynem realizującym znamiona określone w ustawie karnej, naruszającym - przy braku jakichkolwiek okoliczności usprawiedliwiających - normę sankcjonowaną, czyli formalnie bezprawnym, społecznie szkodliwym w stopniu wyższym niż znikomy, a zatem karygodnym, zawinionym, zagrożonym karą w ustawie”</a:t>
            </a:r>
          </a:p>
          <a:p>
            <a:pPr marL="0" indent="0" algn="just">
              <a:buNone/>
            </a:pPr>
            <a:r>
              <a:rPr lang="pl-PL" sz="1100" dirty="0">
                <a:latin typeface="Century Gothic" panose="020B0502020202020204" pitchFamily="34" charset="0"/>
              </a:rPr>
              <a:t>J. Giezek (w:) M. Bojarski (red.), J. Giezek, Z. Sienkiewicz, </a:t>
            </a:r>
            <a:r>
              <a:rPr lang="pl-PL" sz="1100" i="1" dirty="0">
                <a:latin typeface="Century Gothic" panose="020B0502020202020204" pitchFamily="34" charset="0"/>
              </a:rPr>
              <a:t>Prawo karne materialne. Część ogólna i szczególna</a:t>
            </a:r>
            <a:r>
              <a:rPr lang="pl-PL" sz="1100" dirty="0">
                <a:latin typeface="Century Gothic" panose="020B0502020202020204" pitchFamily="34" charset="0"/>
              </a:rPr>
              <a:t>, Warszawa 2017</a:t>
            </a:r>
            <a:endParaRPr lang="pl-PL" sz="1100" dirty="0">
              <a:solidFill>
                <a:srgbClr val="595959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l-PL" sz="26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56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accent1"/>
                </a:solidFill>
                <a:latin typeface="Century Gothic" panose="020B0502020202020204" pitchFamily="34" charset="0"/>
              </a:rPr>
              <a:t>Typizacja przestępstw</a:t>
            </a:r>
            <a:endParaRPr lang="de-DE" sz="3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przestępstwo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  <p:sp>
        <p:nvSpPr>
          <p:cNvPr id="4" name="Trójkąt równoramienny 3">
            <a:extLst>
              <a:ext uri="{FF2B5EF4-FFF2-40B4-BE49-F238E27FC236}">
                <a16:creationId xmlns:a16="http://schemas.microsoft.com/office/drawing/2014/main" id="{490A56D5-4D18-47C5-BB16-D8EF4A1741FE}"/>
              </a:ext>
            </a:extLst>
          </p:cNvPr>
          <p:cNvSpPr/>
          <p:nvPr/>
        </p:nvSpPr>
        <p:spPr>
          <a:xfrm>
            <a:off x="2918476" y="1918625"/>
            <a:ext cx="6355048" cy="4572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67C984B1-9544-497F-AA89-D072314B6522}"/>
              </a:ext>
            </a:extLst>
          </p:cNvPr>
          <p:cNvSpPr txBox="1"/>
          <p:nvPr/>
        </p:nvSpPr>
        <p:spPr>
          <a:xfrm>
            <a:off x="4977829" y="2699535"/>
            <a:ext cx="2236341" cy="3669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l-PL" sz="2400" dirty="0">
                <a:latin typeface="Century Gothic" panose="020B0502020202020204" pitchFamily="34" charset="0"/>
              </a:rPr>
              <a:t>wina</a:t>
            </a:r>
          </a:p>
          <a:p>
            <a:pPr algn="ctr">
              <a:lnSpc>
                <a:spcPct val="200000"/>
              </a:lnSpc>
            </a:pPr>
            <a:r>
              <a:rPr lang="pl-PL" sz="2400" dirty="0">
                <a:latin typeface="Century Gothic" panose="020B0502020202020204" pitchFamily="34" charset="0"/>
              </a:rPr>
              <a:t>karygodność</a:t>
            </a:r>
          </a:p>
          <a:p>
            <a:pPr algn="ctr">
              <a:lnSpc>
                <a:spcPct val="200000"/>
              </a:lnSpc>
            </a:pPr>
            <a:r>
              <a:rPr lang="pl-PL" sz="2400" dirty="0">
                <a:latin typeface="Century Gothic" panose="020B0502020202020204" pitchFamily="34" charset="0"/>
              </a:rPr>
              <a:t>karalność</a:t>
            </a:r>
          </a:p>
          <a:p>
            <a:pPr algn="ctr">
              <a:lnSpc>
                <a:spcPct val="200000"/>
              </a:lnSpc>
            </a:pPr>
            <a:r>
              <a:rPr lang="pl-PL" sz="2400" dirty="0">
                <a:latin typeface="Century Gothic" panose="020B0502020202020204" pitchFamily="34" charset="0"/>
              </a:rPr>
              <a:t>bezprawność</a:t>
            </a:r>
          </a:p>
          <a:p>
            <a:pPr algn="ctr">
              <a:lnSpc>
                <a:spcPct val="200000"/>
              </a:lnSpc>
            </a:pPr>
            <a:r>
              <a:rPr lang="pl-PL" sz="2400" dirty="0">
                <a:latin typeface="Century Gothic" panose="020B0502020202020204" pitchFamily="34" charset="0"/>
              </a:rPr>
              <a:t>czyn</a:t>
            </a:r>
          </a:p>
        </p:txBody>
      </p:sp>
    </p:spTree>
    <p:extLst>
      <p:ext uri="{BB962C8B-B14F-4D97-AF65-F5344CB8AC3E}">
        <p14:creationId xmlns:p14="http://schemas.microsoft.com/office/powerpoint/2010/main" val="226094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accent1"/>
                </a:solidFill>
                <a:latin typeface="Century Gothic" panose="020B0502020202020204" pitchFamily="34" charset="0"/>
              </a:rPr>
              <a:t>Typizacja przestępstw</a:t>
            </a:r>
            <a:endParaRPr lang="de-DE" sz="3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przestępstwo</a:t>
            </a:r>
          </a:p>
          <a:p>
            <a:pPr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uwaga: struktura wieloaspektowa, a nie wielopoziomowa</a:t>
            </a:r>
          </a:p>
          <a:p>
            <a:pPr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grafika ma wyłącznie charakter dydaktyczny</a:t>
            </a:r>
          </a:p>
          <a:p>
            <a:pPr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podział przestępstw na występki i zbrodnie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8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accent1"/>
                </a:solidFill>
                <a:latin typeface="Century Gothic" panose="020B0502020202020204" pitchFamily="34" charset="0"/>
              </a:rPr>
              <a:t>Typizacja przestępstw</a:t>
            </a:r>
            <a:endParaRPr lang="de-DE" sz="3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znamiona typu czynu zabronionego</a:t>
            </a:r>
          </a:p>
          <a:p>
            <a:pPr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znamiona decydujące o bezprawności (naruszeniu normy sankcjonowanej) i o karalności</a:t>
            </a:r>
          </a:p>
          <a:p>
            <a:pPr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znamiona potoczne i odsyłające (w tym normatywne)</a:t>
            </a:r>
          </a:p>
          <a:p>
            <a:pPr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znamiona pozytywne i negatywne</a:t>
            </a:r>
          </a:p>
          <a:p>
            <a:pPr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znamiona przedmiotowe i podmiotowe</a:t>
            </a:r>
          </a:p>
          <a:p>
            <a:pPr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znamiona opisowe i ocenne (wartościujące)</a:t>
            </a:r>
          </a:p>
          <a:p>
            <a:pPr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znamiona ostre i nieostre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52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accent1"/>
                </a:solidFill>
                <a:latin typeface="Century Gothic" panose="020B0502020202020204" pitchFamily="34" charset="0"/>
              </a:rPr>
              <a:t>Typizacja przestępstw</a:t>
            </a:r>
            <a:endParaRPr lang="de-DE" sz="3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przedmiot prawnokarnej ochrony</a:t>
            </a:r>
          </a:p>
          <a:p>
            <a:pPr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pojęcie dobra prawnego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naruszenie dobra prawnego a jego narażenie na niebezpieczeństwo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niebezpieczeństwo abstrakcyjne i konkretne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problem dowodu braku niebezpieczeństwa przy przestępstwach z narażenia abstrakcyjnego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przestępstwa z narażenia potencjalnego (z właściwości / </a:t>
            </a:r>
            <a:r>
              <a:rPr lang="pl-PL" sz="2600" i="1" dirty="0" err="1">
                <a:latin typeface="Century Gothic" panose="020B0502020202020204" pitchFamily="34" charset="0"/>
              </a:rPr>
              <a:t>Eignungsdelikte</a:t>
            </a:r>
            <a:r>
              <a:rPr lang="pl-PL" sz="2600" dirty="0">
                <a:latin typeface="Century Gothic" panose="020B0502020202020204" pitchFamily="34" charset="0"/>
              </a:rPr>
              <a:t>)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89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accent1"/>
                </a:solidFill>
                <a:latin typeface="Century Gothic" panose="020B0502020202020204" pitchFamily="34" charset="0"/>
              </a:rPr>
              <a:t>Typizacja przestępstw</a:t>
            </a:r>
            <a:endParaRPr lang="de-DE" sz="3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przedmiot czynności wykonawczej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osoba lub rzecz, na którą sprawca bezpośrednio oddziałuje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fakultatywny element opisu typu czynu zabronionego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54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accent1"/>
                </a:solidFill>
                <a:latin typeface="Century Gothic" panose="020B0502020202020204" pitchFamily="34" charset="0"/>
              </a:rPr>
              <a:t>Typizacja przestępstw</a:t>
            </a:r>
            <a:endParaRPr lang="de-DE" sz="3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znamiona typu czynu zabronionego</a:t>
            </a:r>
          </a:p>
          <a:p>
            <a:pPr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znamiona decydujące o bezprawności (naruszeniu normy sankcjonowanej) i o karalności</a:t>
            </a:r>
          </a:p>
          <a:p>
            <a:pPr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znamiona potoczne i odsyłające (w tym normatywne)</a:t>
            </a:r>
          </a:p>
          <a:p>
            <a:pPr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znamiona pozytywne i negatywne</a:t>
            </a:r>
          </a:p>
          <a:p>
            <a:pPr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znamiona przedmiotowe i podmiotowe</a:t>
            </a:r>
          </a:p>
          <a:p>
            <a:pPr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znamiona opisowe i ocenne (wartościujące)</a:t>
            </a:r>
          </a:p>
          <a:p>
            <a:pPr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znamiona ostre i nieostre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68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accent1"/>
                </a:solidFill>
                <a:latin typeface="Century Gothic" panose="020B0502020202020204" pitchFamily="34" charset="0"/>
              </a:rPr>
              <a:t>Typizacja przestępstw</a:t>
            </a:r>
            <a:endParaRPr lang="de-DE" sz="3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podmiot przestępstwa</a:t>
            </a:r>
          </a:p>
          <a:p>
            <a:pPr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ogólna zdolność do ponoszenia odpowiedzialności karnej</a:t>
            </a:r>
          </a:p>
          <a:p>
            <a:pPr lvl="1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tylko człowiek</a:t>
            </a:r>
          </a:p>
          <a:p>
            <a:pPr lvl="1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art. 10 k.k.</a:t>
            </a:r>
          </a:p>
          <a:p>
            <a:pPr lvl="1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art. 54 par. 2 k.k.</a:t>
            </a:r>
          </a:p>
          <a:p>
            <a:pPr lvl="1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problematyka odpowiedzialności podmiotów zbiorowych</a:t>
            </a:r>
          </a:p>
          <a:p>
            <a:pPr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podział przestępstw ze względu na podmiot</a:t>
            </a:r>
          </a:p>
          <a:p>
            <a:pPr lvl="1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przestępstwa powszechne i indywidualne</a:t>
            </a:r>
          </a:p>
          <a:p>
            <a:pPr lvl="1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przestępstwa indywidualne właściwe i niewłaściwe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4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7601</TotalTime>
  <Words>609</Words>
  <Application>Microsoft Office PowerPoint</Application>
  <PresentationFormat>Panoramiczny</PresentationFormat>
  <Paragraphs>152</Paragraphs>
  <Slides>19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Motyw pakietu Office</vt:lpstr>
      <vt:lpstr>Prezentacja programu PowerPoint</vt:lpstr>
      <vt:lpstr>Typizacja przestępstw</vt:lpstr>
      <vt:lpstr>Typizacja przestępstw</vt:lpstr>
      <vt:lpstr>Typizacja przestępstw</vt:lpstr>
      <vt:lpstr>Typizacja przestępstw</vt:lpstr>
      <vt:lpstr>Typizacja przestępstw</vt:lpstr>
      <vt:lpstr>Typizacja przestępstw</vt:lpstr>
      <vt:lpstr>Typizacja przestępstw</vt:lpstr>
      <vt:lpstr>Typizacja przestępstw</vt:lpstr>
      <vt:lpstr>Typizacja przestępstw</vt:lpstr>
      <vt:lpstr>Typizacja przestępstw</vt:lpstr>
      <vt:lpstr>Typizacja przestępstw</vt:lpstr>
      <vt:lpstr>Typizacja przestępstw</vt:lpstr>
      <vt:lpstr>Typizacja przestępstw</vt:lpstr>
      <vt:lpstr>Typizacja przestępstw</vt:lpstr>
      <vt:lpstr>Typizacja przestępstw</vt:lpstr>
      <vt:lpstr>Typizacja przestępstw</vt:lpstr>
      <vt:lpstr>Typizacja przestępstw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Aleksandra Draus</dc:creator>
  <cp:lastModifiedBy>Konrad Lipiński</cp:lastModifiedBy>
  <cp:revision>626</cp:revision>
  <dcterms:created xsi:type="dcterms:W3CDTF">2018-10-22T06:25:53Z</dcterms:created>
  <dcterms:modified xsi:type="dcterms:W3CDTF">2019-10-20T13:45:11Z</dcterms:modified>
</cp:coreProperties>
</file>