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64"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60"/>
  </p:normalViewPr>
  <p:slideViewPr>
    <p:cSldViewPr>
      <p:cViewPr varScale="1">
        <p:scale>
          <a:sx n="69" d="100"/>
          <a:sy n="69" d="100"/>
        </p:scale>
        <p:origin x="-14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5201E-D5C9-4401-A4D2-D414893062B4}" type="datetimeFigureOut">
              <a:rPr lang="pl-PL" smtClean="0"/>
              <a:t>2018-10-24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8B7E9-2E83-425F-9AEF-656B18E592E8}"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F2F8B7E9-2E83-425F-9AEF-656B18E592E8}" type="slidenum">
              <a:rPr lang="pl-PL" smtClean="0"/>
              <a:t>22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2018-10-24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2018-10-24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ograniczone prawa rzeczowe</a:t>
            </a:r>
            <a:endParaRPr lang="pl-PL" dirty="0"/>
          </a:p>
        </p:txBody>
      </p:sp>
      <p:sp>
        <p:nvSpPr>
          <p:cNvPr id="3" name="Podtytuł 2"/>
          <p:cNvSpPr>
            <a:spLocks noGrp="1"/>
          </p:cNvSpPr>
          <p:nvPr>
            <p:ph type="subTitle" idx="1"/>
          </p:nvPr>
        </p:nvSpPr>
        <p:spPr/>
        <p:txBody>
          <a:bodyPr>
            <a:normAutofit/>
          </a:bodyPr>
          <a:lstStyle/>
          <a:p>
            <a:r>
              <a:rPr lang="pl-PL" sz="6600" dirty="0" smtClean="0">
                <a:solidFill>
                  <a:schemeClr val="tx1"/>
                </a:solidFill>
              </a:rPr>
              <a:t>użytkowanie</a:t>
            </a:r>
            <a:endParaRPr lang="pl-PL" sz="6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Art. 253 [Ograniczenie zakresu]</a:t>
            </a:r>
          </a:p>
          <a:p>
            <a:pPr>
              <a:buNone/>
            </a:pPr>
            <a:r>
              <a:rPr lang="pl-PL" dirty="0" smtClean="0"/>
              <a:t>§ 1. Zakres użytkowania można ograniczyć przez wyłączenie oznaczonych pożytków rzeczy.</a:t>
            </a:r>
          </a:p>
          <a:p>
            <a:pPr>
              <a:buNone/>
            </a:pPr>
            <a:r>
              <a:rPr lang="pl-PL" dirty="0" smtClean="0"/>
              <a:t>§ 2. Wykonywanie użytkowania nieruchomości można ograniczyć do jej oznaczonej części.</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w braku odmiennego postanowienia, użytkowanie daje uprawnienie do korzystania z całej rzeczy i pobierania wszystkich pożytków (naturalnych i cywilnych), które przynosi rzecz </a:t>
            </a:r>
            <a:r>
              <a:rPr lang="pl-PL" dirty="0" smtClean="0">
                <a:sym typeface="Wingdings" pitchFamily="2" charset="2"/>
              </a:rPr>
              <a:t> </a:t>
            </a:r>
            <a:r>
              <a:rPr lang="pl-PL" dirty="0" smtClean="0"/>
              <a:t>art. 253 zakres dopuszczalnych ograniczeń, dotyczących użytkowania</a:t>
            </a:r>
          </a:p>
          <a:p>
            <a:r>
              <a:rPr lang="pl-PL" dirty="0" smtClean="0"/>
              <a:t>nie jest możliwe wyłączenie z zakresu użytkowania wszystkich pożytków </a:t>
            </a:r>
            <a:r>
              <a:rPr lang="pl-PL" dirty="0" smtClean="0">
                <a:sym typeface="Wingdings" pitchFamily="2" charset="2"/>
              </a:rPr>
              <a:t> </a:t>
            </a:r>
            <a:r>
              <a:rPr lang="pl-PL" dirty="0" smtClean="0"/>
              <a:t>SN w post. z 14.3.2017 r. (II CSK 257/16, </a:t>
            </a:r>
            <a:r>
              <a:rPr lang="pl-PL" dirty="0" err="1" smtClean="0"/>
              <a:t>Legalis</a:t>
            </a:r>
            <a:r>
              <a:rPr lang="pl-PL" dirty="0" smtClean="0"/>
              <a:t>):</a:t>
            </a:r>
            <a:r>
              <a:rPr lang="pl-PL" dirty="0" smtClean="0">
                <a:sym typeface="Wingdings" pitchFamily="2" charset="2"/>
              </a:rPr>
              <a:t> </a:t>
            </a:r>
            <a:r>
              <a:rPr lang="pl-PL" dirty="0" smtClean="0"/>
              <a:t>sprzeczna z </a:t>
            </a:r>
            <a:r>
              <a:rPr lang="pl-PL" i="1" dirty="0" err="1" smtClean="0"/>
              <a:t>numerus</a:t>
            </a:r>
            <a:r>
              <a:rPr lang="pl-PL" i="1" dirty="0" smtClean="0"/>
              <a:t> </a:t>
            </a:r>
            <a:r>
              <a:rPr lang="pl-PL" i="1" dirty="0" err="1" smtClean="0"/>
              <a:t>clausus</a:t>
            </a:r>
            <a:r>
              <a:rPr lang="pl-PL" dirty="0" smtClean="0"/>
              <a:t> ograniczonych praw rzeczowych jest umowa użytkowania, wyłączającą uprawnienie do pobierania pożytków</a:t>
            </a:r>
          </a:p>
          <a:p>
            <a:r>
              <a:rPr lang="pl-PL" dirty="0" smtClean="0"/>
              <a:t>ograniczenie wykonywania użytkowania można ograniczyć do oznaczonej części nieruchomości </a:t>
            </a:r>
            <a:r>
              <a:rPr lang="pl-PL" dirty="0" smtClean="0">
                <a:sym typeface="Wingdings" pitchFamily="2" charset="2"/>
              </a:rPr>
              <a:t> </a:t>
            </a:r>
            <a:r>
              <a:rPr lang="pl-PL" dirty="0" smtClean="0"/>
              <a:t>w drodze postanowienia umownego między właścicielem nieruchomości a użytkownikiem</a:t>
            </a:r>
          </a:p>
          <a:p>
            <a:r>
              <a:rPr lang="pl-PL" dirty="0" smtClean="0"/>
              <a:t>strony mogą ograniczyć zakres i wykonywanie użytkowania w większym stopniu, jednak nie będzie to zmiana prawa rzeczowego, </a:t>
            </a:r>
            <a:r>
              <a:rPr lang="pl-PL" b="1" dirty="0" smtClean="0"/>
              <a:t>lecz  jedynie zobowiązanie wiążące strony</a:t>
            </a:r>
            <a:endParaRPr lang="pl-PL"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Art. 254 [Niezbywalność]</a:t>
            </a:r>
          </a:p>
          <a:p>
            <a:pPr>
              <a:buNone/>
            </a:pPr>
            <a:r>
              <a:rPr lang="pl-PL" dirty="0" smtClean="0"/>
              <a:t>Użytkowanie jest </a:t>
            </a:r>
            <a:r>
              <a:rPr lang="pl-PL" b="1" dirty="0" smtClean="0"/>
              <a:t>niezbywalne</a:t>
            </a:r>
            <a:r>
              <a:rPr lang="pl-PL" dirty="0" smtClean="0"/>
              <a:t>.</a:t>
            </a:r>
          </a:p>
          <a:p>
            <a:endParaRPr lang="pl-PL" dirty="0" smtClean="0"/>
          </a:p>
          <a:p>
            <a:r>
              <a:rPr lang="pl-PL" dirty="0" smtClean="0"/>
              <a:t>prawo </a:t>
            </a:r>
            <a:r>
              <a:rPr lang="pl-PL" b="1" dirty="0" smtClean="0"/>
              <a:t>ściśle związane z podmiotem uprawnionym</a:t>
            </a:r>
            <a:r>
              <a:rPr lang="pl-PL" dirty="0" smtClean="0"/>
              <a:t> </a:t>
            </a:r>
            <a:r>
              <a:rPr lang="pl-PL" dirty="0" smtClean="0">
                <a:sym typeface="Wingdings" pitchFamily="2" charset="2"/>
              </a:rPr>
              <a:t> </a:t>
            </a:r>
            <a:r>
              <a:rPr lang="pl-PL" b="1" dirty="0" smtClean="0"/>
              <a:t>niezbywalne</a:t>
            </a:r>
          </a:p>
          <a:p>
            <a:pPr>
              <a:buFont typeface="Wingdings" pitchFamily="2" charset="2"/>
              <a:buChar char="ü"/>
            </a:pPr>
            <a:r>
              <a:rPr lang="pl-PL" dirty="0" smtClean="0"/>
              <a:t>zakaz rozporządzenia prawem użytkowania w drodze czynności prawnej między żyjącymi,</a:t>
            </a:r>
          </a:p>
          <a:p>
            <a:pPr>
              <a:buFont typeface="Wingdings" pitchFamily="2" charset="2"/>
              <a:buChar char="ü"/>
            </a:pPr>
            <a:r>
              <a:rPr lang="pl-PL" dirty="0" smtClean="0"/>
              <a:t>w drodze czynności prawnej na wypadek śmierci </a:t>
            </a:r>
            <a:r>
              <a:rPr lang="pl-PL" dirty="0" smtClean="0">
                <a:sym typeface="Wingdings" pitchFamily="2" charset="2"/>
              </a:rPr>
              <a:t> u</a:t>
            </a:r>
            <a:r>
              <a:rPr lang="pl-PL" dirty="0" smtClean="0"/>
              <a:t>żytkowanie nie wchodzi w skład spadku</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r>
              <a:rPr lang="pl-PL" dirty="0" smtClean="0"/>
              <a:t>Art. 255 [Niewykonywanie]</a:t>
            </a:r>
          </a:p>
          <a:p>
            <a:pPr>
              <a:buNone/>
            </a:pPr>
            <a:r>
              <a:rPr lang="pl-PL" dirty="0" smtClean="0"/>
              <a:t>Użytkowanie wygasa wskutek niewykonywania przez lat dziesięć.</a:t>
            </a:r>
          </a:p>
          <a:p>
            <a:r>
              <a:rPr lang="pl-PL" b="1" dirty="0" smtClean="0"/>
              <a:t>wygasa</a:t>
            </a:r>
            <a:r>
              <a:rPr lang="pl-PL" dirty="0" smtClean="0"/>
              <a:t> w konsekwencji </a:t>
            </a:r>
            <a:r>
              <a:rPr lang="pl-PL" b="1" dirty="0" smtClean="0"/>
              <a:t>niewykonywania</a:t>
            </a:r>
            <a:r>
              <a:rPr lang="pl-PL" dirty="0" smtClean="0"/>
              <a:t> </a:t>
            </a:r>
            <a:r>
              <a:rPr lang="pl-PL" b="1" dirty="0" smtClean="0"/>
              <a:t>przez 10 </a:t>
            </a:r>
            <a:r>
              <a:rPr lang="pl-PL" b="1" dirty="0" smtClean="0"/>
              <a:t>lat </a:t>
            </a:r>
            <a:r>
              <a:rPr lang="pl-PL" dirty="0" smtClean="0">
                <a:sym typeface="Wingdings" pitchFamily="2" charset="2"/>
              </a:rPr>
              <a:t> </a:t>
            </a:r>
            <a:r>
              <a:rPr lang="pl-PL" dirty="0" smtClean="0">
                <a:solidFill>
                  <a:srgbClr val="FF0000"/>
                </a:solidFill>
              </a:rPr>
              <a:t>z mocy samego prawa</a:t>
            </a:r>
          </a:p>
          <a:p>
            <a:r>
              <a:rPr lang="pl-PL" dirty="0" smtClean="0"/>
              <a:t>użytkowanie wygasa najpóźniej z chwilą śmierci uprawnionego będącego osobą fizyczną lub z chwilą ustania osoby </a:t>
            </a:r>
            <a:r>
              <a:rPr lang="pl-PL" dirty="0" smtClean="0"/>
              <a:t>prawnej </a:t>
            </a:r>
            <a:r>
              <a:rPr lang="pl-PL" dirty="0" smtClean="0">
                <a:sym typeface="Wingdings" pitchFamily="2" charset="2"/>
              </a:rPr>
              <a:t> </a:t>
            </a:r>
            <a:r>
              <a:rPr lang="pl-PL" dirty="0" smtClean="0">
                <a:sym typeface="Wingdings" pitchFamily="2" charset="2"/>
              </a:rPr>
              <a:t>niezbywalność</a:t>
            </a:r>
          </a:p>
          <a:p>
            <a:r>
              <a:rPr lang="pl-PL" dirty="0" smtClean="0"/>
              <a:t>wygaśnięcie </a:t>
            </a:r>
            <a:r>
              <a:rPr lang="pl-PL" dirty="0" smtClean="0">
                <a:sym typeface="Wingdings" pitchFamily="2" charset="2"/>
              </a:rPr>
              <a:t> </a:t>
            </a:r>
            <a:r>
              <a:rPr lang="pl-PL" dirty="0" smtClean="0"/>
              <a:t>obowiązek zwrotu właścicielowi przedmiotu użytkowania </a:t>
            </a:r>
            <a:r>
              <a:rPr lang="pl-PL" dirty="0" smtClean="0"/>
              <a:t>- art</a:t>
            </a:r>
            <a:r>
              <a:rPr lang="pl-PL" dirty="0" smtClean="0"/>
              <a:t>. 262 </a:t>
            </a:r>
            <a:r>
              <a:rPr lang="pl-PL" dirty="0" smtClean="0"/>
              <a:t>KC</a:t>
            </a:r>
            <a:r>
              <a:rPr lang="pl-PL" dirty="0" smtClean="0"/>
              <a:t>:</a:t>
            </a:r>
          </a:p>
          <a:p>
            <a:pPr>
              <a:buNone/>
            </a:pPr>
            <a:r>
              <a:rPr lang="pl-PL" dirty="0" smtClean="0"/>
              <a:t>    Art</a:t>
            </a:r>
            <a:r>
              <a:rPr lang="pl-PL" dirty="0" smtClean="0"/>
              <a:t>. 262 [Stan po wygaśnięciu</a:t>
            </a:r>
            <a:r>
              <a:rPr lang="pl-PL" dirty="0" smtClean="0"/>
              <a:t>]</a:t>
            </a:r>
          </a:p>
          <a:p>
            <a:pPr>
              <a:buNone/>
            </a:pPr>
            <a:r>
              <a:rPr lang="pl-PL" dirty="0" smtClean="0"/>
              <a:t>     Po </a:t>
            </a:r>
            <a:r>
              <a:rPr lang="pl-PL" dirty="0" smtClean="0"/>
              <a:t>wygaśnięciu użytkowania </a:t>
            </a:r>
            <a:r>
              <a:rPr lang="pl-PL" b="1" dirty="0" smtClean="0"/>
              <a:t>użytkownik obowiązany jest zwrócić </a:t>
            </a:r>
            <a:r>
              <a:rPr lang="pl-PL" b="1" dirty="0" smtClean="0"/>
              <a:t>rzecz właścicielowi </a:t>
            </a:r>
            <a:r>
              <a:rPr lang="pl-PL" dirty="0" smtClean="0"/>
              <a:t>w takim stanie, w jakim powinna się znajdować stosownie do przepisów o wykonywaniu użytkowania</a:t>
            </a:r>
            <a:r>
              <a:rPr lang="pl-PL" dirty="0" smtClean="0"/>
              <a:t>.</a:t>
            </a:r>
          </a:p>
          <a:p>
            <a:r>
              <a:rPr lang="pl-PL" dirty="0" smtClean="0"/>
              <a:t>rzecz </a:t>
            </a:r>
            <a:r>
              <a:rPr lang="pl-PL" dirty="0" smtClean="0"/>
              <a:t>ma być wydana w stanie, w jakim powinna się znajdować stosownie do przepisów o wykonywaniu użytkowania, </a:t>
            </a:r>
            <a:r>
              <a:rPr lang="pl-PL" dirty="0" smtClean="0">
                <a:sym typeface="Wingdings" pitchFamily="2" charset="2"/>
              </a:rPr>
              <a:t></a:t>
            </a:r>
          </a:p>
          <a:p>
            <a:r>
              <a:rPr lang="pl-PL" dirty="0" smtClean="0"/>
              <a:t>w </a:t>
            </a:r>
            <a:r>
              <a:rPr lang="pl-PL" dirty="0" smtClean="0"/>
              <a:t>stanie wynikającym z prowadzenia prawidłowej gospodarki (art. 256 KC) </a:t>
            </a:r>
            <a:endParaRPr lang="pl-PL" dirty="0" smtClean="0"/>
          </a:p>
          <a:p>
            <a:r>
              <a:rPr lang="pl-PL" dirty="0" smtClean="0"/>
              <a:t>w </a:t>
            </a:r>
            <a:r>
              <a:rPr lang="pl-PL" dirty="0" smtClean="0"/>
              <a:t>stanie wynikającym z </a:t>
            </a:r>
            <a:r>
              <a:rPr lang="pl-PL" dirty="0" smtClean="0"/>
              <a:t>dokonywania </a:t>
            </a:r>
            <a:r>
              <a:rPr lang="pl-PL" dirty="0" smtClean="0"/>
              <a:t>stosownych nakładów (art. 260 </a:t>
            </a:r>
            <a:r>
              <a:rPr lang="pl-PL" dirty="0" smtClean="0"/>
              <a:t>KC)</a:t>
            </a:r>
          </a:p>
          <a:p>
            <a:r>
              <a:rPr lang="pl-PL" dirty="0" smtClean="0"/>
              <a:t>jeśli rzecz znajduje się w stanie gorszym niż powinna według tych przepisów, użytkownik ponosić będzie odpowiedzialność odszkodowawczą (art. 471 KC),</a:t>
            </a:r>
            <a:endParaRPr lang="pl-PL" dirty="0" smtClean="0"/>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Art. 256 [Sposób wykonywania]</a:t>
            </a:r>
          </a:p>
          <a:p>
            <a:pPr>
              <a:buNone/>
            </a:pPr>
            <a:r>
              <a:rPr lang="pl-PL" dirty="0" smtClean="0"/>
              <a:t>    Użytkownik powinien wykonywać swoje prawo zgodnie z wymaganiami prawidłowej gospodarki.</a:t>
            </a:r>
          </a:p>
          <a:p>
            <a:r>
              <a:rPr lang="pl-PL" dirty="0" smtClean="0"/>
              <a:t>zakres praw użytkownika </a:t>
            </a:r>
            <a:r>
              <a:rPr lang="pl-PL" dirty="0" smtClean="0">
                <a:sym typeface="Wingdings" pitchFamily="2" charset="2"/>
              </a:rPr>
              <a:t> </a:t>
            </a:r>
            <a:r>
              <a:rPr lang="pl-PL" dirty="0" smtClean="0"/>
              <a:t>w </a:t>
            </a:r>
            <a:r>
              <a:rPr lang="pl-PL" b="1" dirty="0" smtClean="0">
                <a:solidFill>
                  <a:srgbClr val="FF0000"/>
                </a:solidFill>
              </a:rPr>
              <a:t>interesie właściciela </a:t>
            </a:r>
            <a:r>
              <a:rPr lang="pl-PL" dirty="0" smtClean="0"/>
              <a:t>rzeczy</a:t>
            </a:r>
          </a:p>
          <a:p>
            <a:r>
              <a:rPr lang="pl-PL" dirty="0" smtClean="0"/>
              <a:t>zakres ograniczony okolicznością, że chodzi o prawo do rzeczy cudzej, nie zaś o własność</a:t>
            </a:r>
          </a:p>
          <a:p>
            <a:r>
              <a:rPr lang="pl-PL" dirty="0" smtClean="0"/>
              <a:t>użytkownik nie może wykonywać swego prawa dowolnie w granicach wyznaczonych przez ustawy, zasady współżycia społecznego i społeczno-gospodarcze przeznaczenie rzeczy, jak mógłby to robić </a:t>
            </a:r>
            <a:r>
              <a:rPr lang="pl-PL" dirty="0" smtClean="0"/>
              <a:t>właściciel (art. 140 KC), </a:t>
            </a:r>
            <a:r>
              <a:rPr lang="pl-PL" dirty="0" smtClean="0"/>
              <a:t>ale </a:t>
            </a:r>
            <a:r>
              <a:rPr lang="pl-PL" b="1" dirty="0" smtClean="0"/>
              <a:t>zgodnie z zasadami prawidłowej gospodarki</a:t>
            </a:r>
          </a:p>
          <a:p>
            <a:endParaRPr lang="pl-PL"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Art. 258 [Ciężary]</a:t>
            </a:r>
          </a:p>
          <a:p>
            <a:pPr>
              <a:buNone/>
            </a:pPr>
            <a:r>
              <a:rPr lang="pl-PL" dirty="0" smtClean="0"/>
              <a:t>   W stosunkach wzajemnych między użytkownikiem a właścicielem </a:t>
            </a:r>
            <a:r>
              <a:rPr lang="pl-PL" b="1" dirty="0" smtClean="0"/>
              <a:t>użytkownik</a:t>
            </a:r>
            <a:r>
              <a:rPr lang="pl-PL" dirty="0" smtClean="0"/>
              <a:t> </a:t>
            </a:r>
            <a:r>
              <a:rPr lang="pl-PL" dirty="0" smtClean="0">
                <a:solidFill>
                  <a:srgbClr val="FF0000"/>
                </a:solidFill>
              </a:rPr>
              <a:t>ponosi ciężary, które zgodnie z wymaganiami prawidłowej gospodarki powinny być pokrywane z pożytków rzeczy</a:t>
            </a:r>
            <a:r>
              <a:rPr lang="pl-PL" dirty="0" smtClean="0"/>
              <a:t>.</a:t>
            </a:r>
          </a:p>
          <a:p>
            <a:r>
              <a:rPr lang="pl-PL" dirty="0" smtClean="0"/>
              <a:t>głównym obowiązkiem użytkownika jest </a:t>
            </a:r>
            <a:r>
              <a:rPr lang="pl-PL" b="1" dirty="0" smtClean="0"/>
              <a:t>wykonywania prawa według zasad prawidłowej gospodarki </a:t>
            </a:r>
            <a:r>
              <a:rPr lang="pl-PL" b="1" dirty="0" smtClean="0">
                <a:sym typeface="Wingdings" pitchFamily="2" charset="2"/>
              </a:rPr>
              <a:t> </a:t>
            </a:r>
            <a:r>
              <a:rPr lang="pl-PL" dirty="0" smtClean="0"/>
              <a:t>użytkownik zobowiązany jest ponosić </a:t>
            </a:r>
            <a:r>
              <a:rPr lang="pl-PL" dirty="0" smtClean="0"/>
              <a:t>ciężary, </a:t>
            </a:r>
            <a:r>
              <a:rPr lang="pl-PL" dirty="0" smtClean="0"/>
              <a:t>które powinny być pokrywane z pożytków rzeczy</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dirty="0" smtClean="0"/>
              <a:t>Art. 259 [Nakłady właściciela</a:t>
            </a:r>
            <a:r>
              <a:rPr lang="pl-PL" dirty="0" smtClean="0"/>
              <a:t>]</a:t>
            </a:r>
          </a:p>
          <a:p>
            <a:pPr>
              <a:buNone/>
            </a:pPr>
            <a:r>
              <a:rPr lang="pl-PL" dirty="0" smtClean="0"/>
              <a:t>   </a:t>
            </a:r>
            <a:r>
              <a:rPr lang="pl-PL" dirty="0" smtClean="0">
                <a:solidFill>
                  <a:srgbClr val="FF0000"/>
                </a:solidFill>
              </a:rPr>
              <a:t>Właściciel </a:t>
            </a:r>
            <a:r>
              <a:rPr lang="pl-PL" b="1" dirty="0" smtClean="0">
                <a:solidFill>
                  <a:srgbClr val="FF0000"/>
                </a:solidFill>
              </a:rPr>
              <a:t>nie ma obowiązku </a:t>
            </a:r>
            <a:r>
              <a:rPr lang="pl-PL" dirty="0" smtClean="0">
                <a:solidFill>
                  <a:srgbClr val="FF0000"/>
                </a:solidFill>
              </a:rPr>
              <a:t>czynić nakładów na rzecz obciążoną użytkowaniem</a:t>
            </a:r>
            <a:r>
              <a:rPr lang="pl-PL" dirty="0" smtClean="0"/>
              <a:t>. Jeżeli takie nakłady poczynił, może od użytkownika żądać ich zwrotu według przepisów o prowadzeniu cudzych spraw bez zlecenia</a:t>
            </a:r>
            <a:r>
              <a:rPr lang="pl-PL" dirty="0" smtClean="0"/>
              <a:t>.</a:t>
            </a:r>
          </a:p>
          <a:p>
            <a:r>
              <a:rPr lang="pl-PL" dirty="0" smtClean="0"/>
              <a:t>w </a:t>
            </a:r>
            <a:r>
              <a:rPr lang="pl-PL" dirty="0" smtClean="0"/>
              <a:t>interesie użytkownika jest, by rzecz </a:t>
            </a:r>
            <a:r>
              <a:rPr lang="pl-PL" dirty="0" smtClean="0"/>
              <a:t>przynosiła </a:t>
            </a:r>
            <a:r>
              <a:rPr lang="pl-PL" dirty="0" smtClean="0"/>
              <a:t>pożytki, dlatego to on obowiązany jest do dokonywania niektórych </a:t>
            </a:r>
            <a:r>
              <a:rPr lang="pl-PL" dirty="0" smtClean="0"/>
              <a:t>nakładów </a:t>
            </a:r>
            <a:r>
              <a:rPr lang="pl-PL" dirty="0" smtClean="0">
                <a:sym typeface="Wingdings" pitchFamily="2" charset="2"/>
              </a:rPr>
              <a:t></a:t>
            </a:r>
          </a:p>
          <a:p>
            <a:pPr>
              <a:buNone/>
            </a:pPr>
            <a:r>
              <a:rPr lang="pl-PL" dirty="0" smtClean="0"/>
              <a:t>Art. 260 [Nakłady użytkownika</a:t>
            </a:r>
            <a:r>
              <a:rPr lang="pl-PL" dirty="0" smtClean="0"/>
              <a:t>]</a:t>
            </a:r>
          </a:p>
          <a:p>
            <a:pPr>
              <a:buNone/>
            </a:pPr>
            <a:r>
              <a:rPr lang="pl-PL" dirty="0" smtClean="0"/>
              <a:t>§ </a:t>
            </a:r>
            <a:r>
              <a:rPr lang="pl-PL" dirty="0" smtClean="0"/>
              <a:t>1</a:t>
            </a:r>
            <a:r>
              <a:rPr lang="pl-PL" b="1" dirty="0" smtClean="0"/>
              <a:t>. Użytkownik obowiązany jest dokonywać napraw i innych nakładów związanych ze zwykłym korzystaniem z rzeczy</a:t>
            </a:r>
            <a:r>
              <a:rPr lang="pl-PL" dirty="0" smtClean="0"/>
              <a:t>. O potrzebie innych napraw i nakładów powinien niezwłocznie zawiadomić właściciela i zezwolić mu </a:t>
            </a:r>
            <a:r>
              <a:rPr lang="pl-PL" dirty="0" smtClean="0"/>
              <a:t>na dokonanie </a:t>
            </a:r>
            <a:r>
              <a:rPr lang="pl-PL" dirty="0" smtClean="0"/>
              <a:t>potrzebnych robót.</a:t>
            </a:r>
          </a:p>
          <a:p>
            <a:pPr>
              <a:buNone/>
            </a:pPr>
            <a:r>
              <a:rPr lang="pl-PL" dirty="0" smtClean="0"/>
              <a:t>§ 2. Jeżeli użytkownik poczynił nakłady, do których nie był obowiązany, stosuje się odpowiednio przepisy o prowadzeniu cudzych spraw bez zlecenia.</a:t>
            </a:r>
          </a:p>
          <a:p>
            <a:endParaRPr lang="pl-PL" dirty="0" smtClean="0">
              <a:sym typeface="Wingdings" pitchFamily="2" charset="2"/>
            </a:endParaRP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Art. 261 [Roszczenia osób trzecich</a:t>
            </a:r>
            <a:r>
              <a:rPr lang="pl-PL" dirty="0" smtClean="0"/>
              <a:t>]</a:t>
            </a:r>
          </a:p>
          <a:p>
            <a:pPr>
              <a:buNone/>
            </a:pPr>
            <a:r>
              <a:rPr lang="pl-PL" dirty="0" smtClean="0"/>
              <a:t> </a:t>
            </a:r>
            <a:r>
              <a:rPr lang="pl-PL" dirty="0" smtClean="0"/>
              <a:t>   Jeżeli </a:t>
            </a:r>
            <a:r>
              <a:rPr lang="pl-PL" dirty="0" smtClean="0"/>
              <a:t>osoba trzecia dochodzi przeciwko użytkownikowi roszczeń dotyczących własności rzeczy, użytkownik powinien niezwłocznie zawiadomić o tym właściciela</a:t>
            </a:r>
            <a:r>
              <a:rPr lang="pl-PL" dirty="0" smtClean="0"/>
              <a:t>.</a:t>
            </a:r>
          </a:p>
          <a:p>
            <a:r>
              <a:rPr lang="pl-PL" dirty="0" smtClean="0"/>
              <a:t>     </a:t>
            </a:r>
            <a:r>
              <a:rPr lang="pl-PL" dirty="0" smtClean="0"/>
              <a:t>o</a:t>
            </a:r>
            <a:r>
              <a:rPr lang="pl-PL" dirty="0" smtClean="0"/>
              <a:t>bowiązek ten </a:t>
            </a:r>
            <a:r>
              <a:rPr lang="pl-PL" dirty="0" smtClean="0"/>
              <a:t>powstaje </a:t>
            </a:r>
            <a:r>
              <a:rPr lang="pl-PL" dirty="0" smtClean="0"/>
              <a:t>z </a:t>
            </a:r>
            <a:r>
              <a:rPr lang="pl-PL" dirty="0" smtClean="0"/>
              <a:t>chwilą dochodzenia </a:t>
            </a:r>
            <a:r>
              <a:rPr lang="pl-PL" dirty="0" smtClean="0"/>
              <a:t>roszczeń </a:t>
            </a:r>
            <a:r>
              <a:rPr lang="pl-PL" dirty="0" smtClean="0"/>
              <a:t>dotyczących własności rzeczy </a:t>
            </a:r>
            <a:r>
              <a:rPr lang="pl-PL" dirty="0" smtClean="0"/>
              <a:t>przed </a:t>
            </a:r>
            <a:r>
              <a:rPr lang="pl-PL" dirty="0" smtClean="0"/>
              <a:t>właściwym </a:t>
            </a:r>
            <a:r>
              <a:rPr lang="pl-PL" dirty="0" smtClean="0"/>
              <a:t>organem</a:t>
            </a:r>
          </a:p>
          <a:p>
            <a:r>
              <a:rPr lang="pl-PL" dirty="0" smtClean="0"/>
              <a:t> </a:t>
            </a:r>
            <a:r>
              <a:rPr lang="pl-PL" dirty="0" smtClean="0"/>
              <a:t>spełnienie obowiązku </a:t>
            </a:r>
            <a:r>
              <a:rPr lang="pl-PL" dirty="0" smtClean="0">
                <a:sym typeface="Wingdings" pitchFamily="2" charset="2"/>
              </a:rPr>
              <a:t> </a:t>
            </a:r>
            <a:r>
              <a:rPr lang="pl-PL" b="1" dirty="0" smtClean="0"/>
              <a:t>przypozwanie właściciela</a:t>
            </a:r>
            <a:r>
              <a:rPr lang="pl-PL" dirty="0" smtClean="0"/>
              <a:t> ( kiedy użytkownik zwróci </a:t>
            </a:r>
            <a:r>
              <a:rPr lang="pl-PL" dirty="0" smtClean="0"/>
              <a:t>się do sądu o zawiadomienie właściciela o toczącym się procesie i wezwaniu go do wzięcia w nim </a:t>
            </a:r>
            <a:r>
              <a:rPr lang="pl-PL" dirty="0" smtClean="0"/>
              <a:t>udziału)</a:t>
            </a:r>
          </a:p>
          <a:p>
            <a:r>
              <a:rPr lang="pl-PL" dirty="0" smtClean="0"/>
              <a:t>zawiadomienie </a:t>
            </a:r>
            <a:r>
              <a:rPr lang="pl-PL" dirty="0" smtClean="0"/>
              <a:t>właściciela o toczącym się postępowaniu powinno </a:t>
            </a:r>
            <a:r>
              <a:rPr lang="pl-PL" dirty="0" smtClean="0"/>
              <a:t>nastąpić </a:t>
            </a:r>
            <a:r>
              <a:rPr lang="pl-PL" b="1" dirty="0" smtClean="0"/>
              <a:t>niezwłocznie</a:t>
            </a:r>
          </a:p>
          <a:p>
            <a:r>
              <a:rPr lang="pl-PL" dirty="0" smtClean="0"/>
              <a:t> jeżeli użytkownik </a:t>
            </a:r>
            <a:r>
              <a:rPr lang="pl-PL" dirty="0" smtClean="0"/>
              <a:t>nie </a:t>
            </a:r>
            <a:r>
              <a:rPr lang="pl-PL" dirty="0" smtClean="0"/>
              <a:t>uczyni zadość temu obowiązkowi, </a:t>
            </a:r>
            <a:r>
              <a:rPr lang="pl-PL" dirty="0" smtClean="0"/>
              <a:t>a właściciel poniesie z tego tytułu szkodę, </a:t>
            </a:r>
            <a:r>
              <a:rPr lang="pl-PL" b="1" dirty="0" smtClean="0"/>
              <a:t>użytkownik odpowiada względem właściciela za niewykonanie lub nienależyte wykonania zobowiązania</a:t>
            </a:r>
            <a:r>
              <a:rPr lang="pl-PL" dirty="0" smtClean="0"/>
              <a:t> (art. 471 KC).</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Art. 263 [Przedawnienie</a:t>
            </a:r>
            <a:r>
              <a:rPr lang="pl-PL" dirty="0" smtClean="0"/>
              <a:t>]</a:t>
            </a:r>
          </a:p>
          <a:p>
            <a:pPr>
              <a:buNone/>
            </a:pPr>
            <a:r>
              <a:rPr lang="pl-PL" dirty="0" smtClean="0"/>
              <a:t> </a:t>
            </a:r>
            <a:r>
              <a:rPr lang="pl-PL" dirty="0" smtClean="0"/>
              <a:t>   Roszczenie </a:t>
            </a:r>
            <a:r>
              <a:rPr lang="pl-PL" dirty="0" smtClean="0"/>
              <a:t>właściciela przeciwko użytkownikowi o naprawienie szkody z powodu pogorszenia rzeczy albo o zwrot nakładów na rzecz, jak również roszczenie użytkownika przeciwko właścicielowi o zwrot nakładów na rzecz </a:t>
            </a:r>
            <a:r>
              <a:rPr lang="pl-PL" b="1" dirty="0" smtClean="0">
                <a:solidFill>
                  <a:srgbClr val="FF0000"/>
                </a:solidFill>
              </a:rPr>
              <a:t>przedawniają się z upływem roku od dnia zwrotu rzeczy</a:t>
            </a:r>
            <a:r>
              <a:rPr lang="pl-PL" b="1" dirty="0" smtClean="0">
                <a:solidFill>
                  <a:srgbClr val="FF0000"/>
                </a:solidFill>
              </a:rPr>
              <a:t>.</a:t>
            </a:r>
          </a:p>
          <a:p>
            <a:pPr>
              <a:buNone/>
            </a:pPr>
            <a:r>
              <a:rPr lang="pl-PL" dirty="0" smtClean="0"/>
              <a:t>§ </a:t>
            </a:r>
            <a:r>
              <a:rPr lang="pl-PL" dirty="0" smtClean="0"/>
              <a:t>2. (uchylony)</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lstStyle/>
          <a:p>
            <a:r>
              <a:rPr lang="pl-PL" dirty="0" smtClean="0"/>
              <a:t>Art. 265 [Użytkowanie praw</a:t>
            </a:r>
            <a:r>
              <a:rPr lang="pl-PL" dirty="0" smtClean="0"/>
              <a:t>]</a:t>
            </a:r>
          </a:p>
          <a:p>
            <a:pPr>
              <a:buNone/>
            </a:pPr>
            <a:r>
              <a:rPr lang="pl-PL" dirty="0" smtClean="0"/>
              <a:t>§ </a:t>
            </a:r>
            <a:r>
              <a:rPr lang="pl-PL" dirty="0" smtClean="0"/>
              <a:t>1. Przedmiotem użytkowania mogą być także prawa.</a:t>
            </a:r>
          </a:p>
          <a:p>
            <a:pPr>
              <a:buNone/>
            </a:pPr>
            <a:r>
              <a:rPr lang="pl-PL" dirty="0" smtClean="0"/>
              <a:t>§ 2. Do użytkowania praw stosuje się odpowiednio przepisy o użytkowaniu rzeczy.</a:t>
            </a:r>
          </a:p>
          <a:p>
            <a:pPr>
              <a:buNone/>
            </a:pPr>
            <a:r>
              <a:rPr lang="pl-PL" dirty="0" smtClean="0"/>
              <a:t>§ 3. Do ustanowienia użytkowania na prawie stosuje się odpowiednio przepisy o przeniesieniu tego prawa</a:t>
            </a:r>
            <a:r>
              <a:rPr lang="pl-PL" dirty="0" smtClean="0"/>
              <a:t>.</a:t>
            </a:r>
          </a:p>
          <a:p>
            <a:pPr>
              <a:buNone/>
            </a:pPr>
            <a:endParaRPr lang="pl-PL" dirty="0" smtClean="0"/>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ograniczone prawa rzeczowe</a:t>
            </a:r>
            <a:endParaRPr lang="pl-PL" dirty="0"/>
          </a:p>
        </p:txBody>
      </p:sp>
      <p:sp>
        <p:nvSpPr>
          <p:cNvPr id="3" name="Symbol zastępczy zawartości 2"/>
          <p:cNvSpPr>
            <a:spLocks noGrp="1"/>
          </p:cNvSpPr>
          <p:nvPr>
            <p:ph idx="1"/>
          </p:nvPr>
        </p:nvSpPr>
        <p:spPr/>
        <p:txBody>
          <a:bodyPr/>
          <a:lstStyle/>
          <a:p>
            <a:r>
              <a:rPr lang="pl-PL" b="1" dirty="0" smtClean="0">
                <a:solidFill>
                  <a:srgbClr val="FF0000"/>
                </a:solidFill>
              </a:rPr>
              <a:t>użytkowanie</a:t>
            </a:r>
          </a:p>
          <a:p>
            <a:r>
              <a:rPr lang="pl-PL" dirty="0" smtClean="0"/>
              <a:t> służebność</a:t>
            </a:r>
          </a:p>
          <a:p>
            <a:r>
              <a:rPr lang="pl-PL" dirty="0" smtClean="0"/>
              <a:t>zastaw</a:t>
            </a:r>
          </a:p>
          <a:p>
            <a:r>
              <a:rPr lang="pl-PL" dirty="0" smtClean="0"/>
              <a:t>spółdzielcze własnościowe prawo do lokalu</a:t>
            </a:r>
          </a:p>
          <a:p>
            <a:r>
              <a:rPr lang="pl-PL" dirty="0" smtClean="0"/>
              <a:t> hipoteka</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a:bodyPr>
          <a:lstStyle/>
          <a:p>
            <a:r>
              <a:rPr lang="pl-PL" dirty="0" smtClean="0"/>
              <a:t>p</a:t>
            </a:r>
            <a:r>
              <a:rPr lang="pl-PL" dirty="0" smtClean="0"/>
              <a:t>rzedmiotem </a:t>
            </a:r>
            <a:r>
              <a:rPr lang="pl-PL" dirty="0" smtClean="0"/>
              <a:t>użytkowania mogą być także </a:t>
            </a:r>
            <a:r>
              <a:rPr lang="pl-PL" b="1" dirty="0" smtClean="0"/>
              <a:t>prawa</a:t>
            </a:r>
            <a:r>
              <a:rPr lang="pl-PL" dirty="0" smtClean="0"/>
              <a:t>, jednak pod warunkiem że są </a:t>
            </a:r>
            <a:r>
              <a:rPr lang="pl-PL" b="1" dirty="0" smtClean="0"/>
              <a:t>zbywalne</a:t>
            </a:r>
          </a:p>
          <a:p>
            <a:r>
              <a:rPr lang="pl-PL" dirty="0" smtClean="0"/>
              <a:t>prawa</a:t>
            </a:r>
            <a:r>
              <a:rPr lang="pl-PL" dirty="0" smtClean="0"/>
              <a:t>, które przynoszą </a:t>
            </a:r>
            <a:r>
              <a:rPr lang="pl-PL" b="1" dirty="0" smtClean="0"/>
              <a:t>pożytki</a:t>
            </a:r>
          </a:p>
          <a:p>
            <a:endParaRPr lang="pl-PL" dirty="0" smtClean="0">
              <a:solidFill>
                <a:schemeClr val="bg1">
                  <a:lumMod val="50000"/>
                </a:schemeClr>
              </a:solidFill>
            </a:endParaRPr>
          </a:p>
          <a:p>
            <a:pPr>
              <a:buNone/>
            </a:pPr>
            <a:r>
              <a:rPr lang="pl-PL" dirty="0" smtClean="0">
                <a:solidFill>
                  <a:schemeClr val="bg1">
                    <a:lumMod val="50000"/>
                  </a:schemeClr>
                </a:solidFill>
              </a:rPr>
              <a:t>Art. 54 [Pożytki prawa] </a:t>
            </a:r>
            <a:endParaRPr lang="pl-PL" dirty="0" smtClean="0">
              <a:solidFill>
                <a:schemeClr val="bg1">
                  <a:lumMod val="50000"/>
                </a:schemeClr>
              </a:solidFill>
            </a:endParaRPr>
          </a:p>
          <a:p>
            <a:pPr>
              <a:buNone/>
            </a:pPr>
            <a:r>
              <a:rPr lang="pl-PL" dirty="0" smtClean="0">
                <a:solidFill>
                  <a:schemeClr val="bg1">
                    <a:lumMod val="50000"/>
                  </a:schemeClr>
                </a:solidFill>
              </a:rPr>
              <a:t>Pożytkami </a:t>
            </a:r>
            <a:r>
              <a:rPr lang="pl-PL" dirty="0" smtClean="0">
                <a:solidFill>
                  <a:schemeClr val="bg1">
                    <a:lumMod val="50000"/>
                  </a:schemeClr>
                </a:solidFill>
              </a:rPr>
              <a:t>prawa są dochody, które prawo to przynosi zgodnie ze swym społeczno-gospodarczym przeznaczeniem.</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a:t>
            </a:r>
            <a:r>
              <a:rPr lang="pl-PL" dirty="0" smtClean="0"/>
              <a:t>przez osoby </a:t>
            </a:r>
            <a:r>
              <a:rPr lang="pl-PL" dirty="0" smtClean="0"/>
              <a:t>fizyczne </a:t>
            </a:r>
            <a:r>
              <a:rPr lang="pl-PL" b="1" dirty="0" smtClean="0"/>
              <a:t/>
            </a:r>
            <a:br>
              <a:rPr lang="pl-PL" b="1" dirty="0" smtClean="0"/>
            </a:br>
            <a:endParaRPr lang="pl-PL" dirty="0"/>
          </a:p>
        </p:txBody>
      </p:sp>
      <p:sp>
        <p:nvSpPr>
          <p:cNvPr id="3" name="Symbol zastępczy zawartości 2"/>
          <p:cNvSpPr>
            <a:spLocks noGrp="1"/>
          </p:cNvSpPr>
          <p:nvPr>
            <p:ph idx="1"/>
          </p:nvPr>
        </p:nvSpPr>
        <p:spPr/>
        <p:txBody>
          <a:bodyPr/>
          <a:lstStyle/>
          <a:p>
            <a:pPr>
              <a:buNone/>
            </a:pPr>
            <a:r>
              <a:rPr lang="pl-PL" dirty="0" smtClean="0"/>
              <a:t>Niezbywalność </a:t>
            </a:r>
            <a:r>
              <a:rPr lang="pl-PL" dirty="0" smtClean="0">
                <a:sym typeface="Wingdings" pitchFamily="2" charset="2"/>
              </a:rPr>
              <a:t></a:t>
            </a:r>
            <a:endParaRPr lang="pl-PL" dirty="0" smtClean="0"/>
          </a:p>
          <a:p>
            <a:pPr>
              <a:buNone/>
            </a:pPr>
            <a:r>
              <a:rPr lang="pl-PL" dirty="0" smtClean="0"/>
              <a:t>Art. 266 </a:t>
            </a:r>
            <a:r>
              <a:rPr lang="pl-PL" dirty="0" smtClean="0"/>
              <a:t>[Termin wygaśnięcia</a:t>
            </a:r>
            <a:r>
              <a:rPr lang="pl-PL" dirty="0" smtClean="0"/>
              <a:t>] </a:t>
            </a:r>
            <a:endParaRPr lang="pl-PL" dirty="0" smtClean="0"/>
          </a:p>
          <a:p>
            <a:pPr>
              <a:buNone/>
            </a:pPr>
            <a:r>
              <a:rPr lang="pl-PL" dirty="0" smtClean="0"/>
              <a:t>Użytkowanie </a:t>
            </a:r>
            <a:r>
              <a:rPr lang="pl-PL" dirty="0" smtClean="0"/>
              <a:t>ustanowione na rzecz osoby fizycznej wygasa najpóźniej z jej śmiercią</a:t>
            </a:r>
            <a:r>
              <a:rPr lang="pl-PL" dirty="0" smtClean="0"/>
              <a:t>.</a:t>
            </a:r>
          </a:p>
          <a:p>
            <a:pPr>
              <a:buNone/>
            </a:pPr>
            <a:endParaRPr lang="pl-PL" dirty="0" smtClean="0"/>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osoby fizyczne </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fontScale="55000" lnSpcReduction="20000"/>
          </a:bodyPr>
          <a:lstStyle/>
          <a:p>
            <a:pPr>
              <a:buNone/>
            </a:pPr>
            <a:endParaRPr lang="pl-PL" dirty="0" smtClean="0"/>
          </a:p>
          <a:p>
            <a:pPr>
              <a:buNone/>
            </a:pPr>
            <a:r>
              <a:rPr lang="pl-PL" dirty="0" smtClean="0"/>
              <a:t>Art. 267 [Treść] </a:t>
            </a:r>
          </a:p>
          <a:p>
            <a:pPr>
              <a:buNone/>
            </a:pPr>
            <a:r>
              <a:rPr lang="pl-PL" dirty="0" smtClean="0"/>
              <a:t>§ 1. Użytkownik obowiązany jest </a:t>
            </a:r>
            <a:r>
              <a:rPr lang="pl-PL" b="1" dirty="0" smtClean="0"/>
              <a:t>zachować substancję rzeczy </a:t>
            </a:r>
            <a:r>
              <a:rPr lang="pl-PL" dirty="0" smtClean="0"/>
              <a:t>oraz jej </a:t>
            </a:r>
            <a:r>
              <a:rPr lang="pl-PL" b="1" dirty="0" smtClean="0"/>
              <a:t>dotychczasowe przeznaczenie</a:t>
            </a:r>
            <a:r>
              <a:rPr lang="pl-PL" dirty="0" smtClean="0"/>
              <a:t>.</a:t>
            </a:r>
          </a:p>
          <a:p>
            <a:pPr>
              <a:buNone/>
            </a:pPr>
            <a:r>
              <a:rPr lang="pl-PL" dirty="0" smtClean="0"/>
              <a:t>§ </a:t>
            </a:r>
            <a:r>
              <a:rPr lang="pl-PL" dirty="0" smtClean="0"/>
              <a:t>2. Jednakże użytkownik gruntu może zbudować i eksploatować nowe urządzenia służące do wydobywania kopalin z zachowaniem przepisów prawa geologicznego i górniczego. </a:t>
            </a:r>
          </a:p>
          <a:p>
            <a:pPr>
              <a:buNone/>
            </a:pPr>
            <a:r>
              <a:rPr lang="pl-PL" dirty="0" smtClean="0"/>
              <a:t>§ 3. Przed przystąpieniem do robót użytkownik powinien w odpowiednim terminie zawiadomić właściciela o swym zamiarze. Jeżeli zamierzone urządzenia zmieniałyby przeznaczenie gruntu albo naruszały wymagania prawidłowej gospodarki, właściciel może żądać ich zaniechania albo zabezpieczenia roszczenia o naprawienie szkody</a:t>
            </a:r>
            <a:r>
              <a:rPr lang="pl-PL" dirty="0" smtClean="0"/>
              <a:t>.</a:t>
            </a:r>
          </a:p>
          <a:p>
            <a:r>
              <a:rPr lang="pl-PL" dirty="0" smtClean="0"/>
              <a:t>doprecyzowanie zakresu uprawnień użytkownika - osoby </a:t>
            </a:r>
            <a:r>
              <a:rPr lang="pl-PL" dirty="0" smtClean="0"/>
              <a:t>fizycznej</a:t>
            </a:r>
          </a:p>
          <a:p>
            <a:r>
              <a:rPr lang="pl-PL" dirty="0" smtClean="0"/>
              <a:t>użytkownik </a:t>
            </a:r>
            <a:r>
              <a:rPr lang="pl-PL" dirty="0" smtClean="0"/>
              <a:t>- </a:t>
            </a:r>
            <a:r>
              <a:rPr lang="pl-PL" dirty="0" smtClean="0"/>
              <a:t>osoba fizyczna ma prawo </a:t>
            </a:r>
            <a:r>
              <a:rPr lang="pl-PL" b="1" dirty="0" smtClean="0"/>
              <a:t>używać</a:t>
            </a:r>
            <a:r>
              <a:rPr lang="pl-PL" dirty="0" smtClean="0"/>
              <a:t> rzecz i pobierać jej </a:t>
            </a:r>
            <a:r>
              <a:rPr lang="pl-PL" b="1" dirty="0" smtClean="0"/>
              <a:t>pożytki</a:t>
            </a:r>
            <a:r>
              <a:rPr lang="pl-PL" dirty="0" smtClean="0"/>
              <a:t> (art. 252 </a:t>
            </a:r>
            <a:r>
              <a:rPr lang="pl-PL" dirty="0" smtClean="0"/>
              <a:t>KC), powinien </a:t>
            </a:r>
            <a:r>
              <a:rPr lang="pl-PL" dirty="0" smtClean="0"/>
              <a:t>wykonywać swe prawo zgodnie z wymaganiami prawidłowej gospodarki (art. 256 KC</a:t>
            </a:r>
            <a:r>
              <a:rPr lang="pl-PL" dirty="0" smtClean="0"/>
              <a:t>)</a:t>
            </a:r>
          </a:p>
          <a:p>
            <a:r>
              <a:rPr lang="pl-PL" dirty="0" smtClean="0"/>
              <a:t>użytkownik - osoba fizyczna </a:t>
            </a:r>
            <a:r>
              <a:rPr lang="pl-PL" dirty="0" smtClean="0"/>
              <a:t>powinien </a:t>
            </a:r>
            <a:r>
              <a:rPr lang="pl-PL" dirty="0" smtClean="0"/>
              <a:t>również zachować substancję rzeczy oraz jej dotychczasowe przeznaczenie</a:t>
            </a:r>
          </a:p>
          <a:p>
            <a:endParaRPr lang="pl-PL" dirty="0" smtClean="0"/>
          </a:p>
          <a:p>
            <a:pPr>
              <a:buNone/>
            </a:pPr>
            <a:endParaRPr lang="pl-PL" dirty="0" smtClean="0"/>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osoby fizyczne </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fontScale="77500" lnSpcReduction="20000"/>
          </a:bodyPr>
          <a:lstStyle/>
          <a:p>
            <a:pPr>
              <a:buNone/>
            </a:pPr>
            <a:r>
              <a:rPr lang="pl-PL" dirty="0" smtClean="0"/>
              <a:t>Art. 268 [Nowe urządzenia</a:t>
            </a:r>
            <a:r>
              <a:rPr lang="pl-PL" dirty="0" smtClean="0"/>
              <a:t>]</a:t>
            </a:r>
          </a:p>
          <a:p>
            <a:pPr>
              <a:buNone/>
            </a:pPr>
            <a:r>
              <a:rPr lang="pl-PL" dirty="0" smtClean="0"/>
              <a:t>Użytkownik </a:t>
            </a:r>
            <a:r>
              <a:rPr lang="pl-PL" dirty="0" smtClean="0"/>
              <a:t>może zakładać w pomieszczeniach nowe urządzenia w takich granicach jak najemca. </a:t>
            </a:r>
            <a:endParaRPr lang="pl-PL" dirty="0" smtClean="0"/>
          </a:p>
          <a:p>
            <a:endParaRPr lang="pl-PL" dirty="0" smtClean="0"/>
          </a:p>
          <a:p>
            <a:pPr>
              <a:buNone/>
            </a:pPr>
            <a:r>
              <a:rPr lang="pl-PL" dirty="0" smtClean="0">
                <a:solidFill>
                  <a:schemeClr val="bg1">
                    <a:lumMod val="50000"/>
                  </a:schemeClr>
                </a:solidFill>
              </a:rPr>
              <a:t>art</a:t>
            </a:r>
            <a:r>
              <a:rPr lang="pl-PL" dirty="0" smtClean="0">
                <a:solidFill>
                  <a:schemeClr val="bg1">
                    <a:lumMod val="50000"/>
                  </a:schemeClr>
                </a:solidFill>
              </a:rPr>
              <a:t>. 684 [Założenie urządzeń przez najemcę</a:t>
            </a:r>
            <a:r>
              <a:rPr lang="pl-PL" dirty="0" smtClean="0">
                <a:solidFill>
                  <a:schemeClr val="bg1">
                    <a:lumMod val="50000"/>
                  </a:schemeClr>
                </a:solidFill>
              </a:rPr>
              <a:t>]</a:t>
            </a:r>
          </a:p>
          <a:p>
            <a:pPr>
              <a:buNone/>
            </a:pPr>
            <a:r>
              <a:rPr lang="pl-PL" dirty="0" smtClean="0">
                <a:solidFill>
                  <a:schemeClr val="bg1">
                    <a:lumMod val="50000"/>
                  </a:schemeClr>
                </a:solidFill>
              </a:rPr>
              <a:t> </a:t>
            </a:r>
            <a:r>
              <a:rPr lang="pl-PL" dirty="0" smtClean="0">
                <a:solidFill>
                  <a:schemeClr val="bg1">
                    <a:lumMod val="50000"/>
                  </a:schemeClr>
                </a:solidFill>
              </a:rPr>
              <a:t>Najemca może założyć w najętym lokalu oświetlenie elektryczne, gaz, telefon, radio i inne podobne urządzenia, chyba że sposób ich założenia sprzeciwia się obowiązującym przepisom albo zagraża bezpieczeństwu nieruchomości. Jeżeli do założenia urządzeń potrzebne jest współdziałanie wynajmującego, najemca może domagać się tego współdziałania za zwrotem wynikłych stąd kosztów.</a:t>
            </a:r>
          </a:p>
          <a:p>
            <a:pPr>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osoby fizyczne </a:t>
            </a:r>
            <a:r>
              <a:rPr lang="pl-PL" b="1" dirty="0" smtClean="0"/>
              <a:t/>
            </a:r>
            <a:br>
              <a:rPr lang="pl-PL" b="1" dirty="0" smtClean="0"/>
            </a:br>
            <a:endParaRPr lang="pl-PL" dirty="0"/>
          </a:p>
        </p:txBody>
      </p:sp>
      <p:sp>
        <p:nvSpPr>
          <p:cNvPr id="3" name="Symbol zastępczy zawartości 2"/>
          <p:cNvSpPr>
            <a:spLocks noGrp="1"/>
          </p:cNvSpPr>
          <p:nvPr>
            <p:ph idx="1"/>
          </p:nvPr>
        </p:nvSpPr>
        <p:spPr>
          <a:xfrm>
            <a:off x="457200" y="1071546"/>
            <a:ext cx="8229600" cy="5786454"/>
          </a:xfrm>
        </p:spPr>
        <p:txBody>
          <a:bodyPr>
            <a:normAutofit fontScale="55000" lnSpcReduction="20000"/>
          </a:bodyPr>
          <a:lstStyle/>
          <a:p>
            <a:pPr>
              <a:buNone/>
            </a:pPr>
            <a:r>
              <a:rPr lang="pl-PL" dirty="0" smtClean="0"/>
              <a:t>Art. 269 [Zabezpieczenie; zarządca</a:t>
            </a:r>
            <a:r>
              <a:rPr lang="pl-PL" dirty="0" smtClean="0"/>
              <a:t>]</a:t>
            </a:r>
          </a:p>
          <a:p>
            <a:pPr>
              <a:buNone/>
            </a:pPr>
            <a:r>
              <a:rPr lang="pl-PL" dirty="0" smtClean="0"/>
              <a:t>§ </a:t>
            </a:r>
            <a:r>
              <a:rPr lang="pl-PL" dirty="0" smtClean="0"/>
              <a:t>1. Właściciel może z ważnych powodów żądać od użytkownika zabezpieczenia, wyznaczając mu w tym celu odpowiedni termin. Po bezskutecznym upływie wyznaczonego terminu właściciel może wystąpić do sądu o wyznaczenie zarządcy.</a:t>
            </a:r>
          </a:p>
          <a:p>
            <a:pPr>
              <a:buNone/>
            </a:pPr>
            <a:r>
              <a:rPr lang="pl-PL" dirty="0" smtClean="0"/>
              <a:t>§ 2. Użytkownik może żądać uchylenia zarządu, jeżeli daje odpowiednie zabezpieczenie</a:t>
            </a:r>
            <a:r>
              <a:rPr lang="pl-PL" dirty="0" smtClean="0"/>
              <a:t>.</a:t>
            </a:r>
          </a:p>
          <a:p>
            <a:r>
              <a:rPr lang="pl-PL" dirty="0" smtClean="0"/>
              <a:t>właściciel </a:t>
            </a:r>
            <a:r>
              <a:rPr lang="pl-PL" b="1" dirty="0" smtClean="0"/>
              <a:t>nie ma możliwości</a:t>
            </a:r>
            <a:r>
              <a:rPr lang="pl-PL" dirty="0" smtClean="0"/>
              <a:t> rozwiązania lub wypowiedzenia użytkowania w razie wykonywania użytkowania w sposób niezgodny z ustawą lub </a:t>
            </a:r>
            <a:r>
              <a:rPr lang="pl-PL" dirty="0" smtClean="0"/>
              <a:t>umową</a:t>
            </a:r>
          </a:p>
          <a:p>
            <a:r>
              <a:rPr lang="pl-PL" dirty="0" smtClean="0"/>
              <a:t> z ważnych </a:t>
            </a:r>
            <a:r>
              <a:rPr lang="pl-PL" dirty="0" smtClean="0"/>
              <a:t>powodów </a:t>
            </a:r>
            <a:r>
              <a:rPr lang="pl-PL" dirty="0" smtClean="0"/>
              <a:t>właściciel może żądać </a:t>
            </a:r>
            <a:r>
              <a:rPr lang="pl-PL" dirty="0" smtClean="0"/>
              <a:t>odpowiedniego </a:t>
            </a:r>
            <a:r>
              <a:rPr lang="pl-PL" dirty="0" smtClean="0"/>
              <a:t>zabezpieczenia </a:t>
            </a:r>
            <a:r>
              <a:rPr lang="pl-PL" dirty="0" smtClean="0">
                <a:sym typeface="Wingdings" pitchFamily="2" charset="2"/>
              </a:rPr>
              <a:t> np.</a:t>
            </a:r>
            <a:r>
              <a:rPr lang="pl-PL" dirty="0" smtClean="0">
                <a:sym typeface="Wingdings" pitchFamily="2" charset="2"/>
              </a:rPr>
              <a:t> </a:t>
            </a:r>
            <a:r>
              <a:rPr lang="pl-PL" dirty="0" smtClean="0">
                <a:sym typeface="Wingdings" pitchFamily="2" charset="2"/>
              </a:rPr>
              <a:t>w przypadku:</a:t>
            </a:r>
          </a:p>
          <a:p>
            <a:pPr>
              <a:buFont typeface="Wingdings" pitchFamily="2" charset="2"/>
              <a:buChar char="ü"/>
            </a:pPr>
            <a:r>
              <a:rPr lang="pl-PL" dirty="0" smtClean="0">
                <a:sym typeface="Wingdings" pitchFamily="2" charset="2"/>
              </a:rPr>
              <a:t> </a:t>
            </a:r>
            <a:r>
              <a:rPr lang="pl-PL" dirty="0" smtClean="0"/>
              <a:t>naruszenia </a:t>
            </a:r>
            <a:r>
              <a:rPr lang="pl-PL" dirty="0" smtClean="0"/>
              <a:t>zasad prawidłowej gospodarki (art. 256 KC</a:t>
            </a:r>
            <a:r>
              <a:rPr lang="pl-PL" dirty="0" smtClean="0"/>
              <a:t>) </a:t>
            </a:r>
          </a:p>
          <a:p>
            <a:pPr>
              <a:buFont typeface="Wingdings" pitchFamily="2" charset="2"/>
              <a:buChar char="ü"/>
            </a:pPr>
            <a:r>
              <a:rPr lang="pl-PL" dirty="0" smtClean="0"/>
              <a:t>niedokonywania </a:t>
            </a:r>
            <a:r>
              <a:rPr lang="pl-PL" dirty="0" smtClean="0"/>
              <a:t>napraw i innych nakładów związanych ze zwykłym korzystaniem z rzeczy (art. 260 KC</a:t>
            </a:r>
            <a:r>
              <a:rPr lang="pl-PL" dirty="0" smtClean="0"/>
              <a:t>)</a:t>
            </a:r>
          </a:p>
          <a:p>
            <a:pPr>
              <a:buFont typeface="Wingdings" pitchFamily="2" charset="2"/>
              <a:buChar char="ü"/>
            </a:pPr>
            <a:r>
              <a:rPr lang="pl-PL" dirty="0" smtClean="0"/>
              <a:t> naruszania </a:t>
            </a:r>
            <a:r>
              <a:rPr lang="pl-PL" dirty="0" smtClean="0"/>
              <a:t>substancji rzeczy lub </a:t>
            </a:r>
            <a:r>
              <a:rPr lang="pl-PL" dirty="0" smtClean="0"/>
              <a:t>zmiany </a:t>
            </a:r>
            <a:r>
              <a:rPr lang="pl-PL" dirty="0" smtClean="0"/>
              <a:t>jej przeznaczenia (art. 267 § 1 KC</a:t>
            </a:r>
            <a:r>
              <a:rPr lang="pl-PL" dirty="0" smtClean="0"/>
              <a:t>)</a:t>
            </a:r>
          </a:p>
          <a:p>
            <a:pPr>
              <a:buFont typeface="Wingdings" pitchFamily="2" charset="2"/>
              <a:buChar char="ü"/>
            </a:pPr>
            <a:endParaRPr lang="pl-PL" dirty="0" smtClean="0">
              <a:solidFill>
                <a:schemeClr val="bg1">
                  <a:lumMod val="50000"/>
                </a:schemeClr>
              </a:solidFill>
            </a:endParaRPr>
          </a:p>
          <a:p>
            <a:pPr>
              <a:buNone/>
            </a:pPr>
            <a:r>
              <a:rPr lang="pl-PL" dirty="0" smtClean="0">
                <a:solidFill>
                  <a:schemeClr val="bg1">
                    <a:lumMod val="50000"/>
                  </a:schemeClr>
                </a:solidFill>
              </a:rPr>
              <a:t>Art</a:t>
            </a:r>
            <a:r>
              <a:rPr lang="pl-PL" dirty="0" smtClean="0">
                <a:solidFill>
                  <a:schemeClr val="bg1">
                    <a:lumMod val="50000"/>
                  </a:schemeClr>
                </a:solidFill>
              </a:rPr>
              <a:t>. 364 [Sposób zabezpieczenia] </a:t>
            </a:r>
          </a:p>
          <a:p>
            <a:pPr>
              <a:buNone/>
            </a:pPr>
            <a:r>
              <a:rPr lang="pl-PL" dirty="0" smtClean="0">
                <a:solidFill>
                  <a:schemeClr val="bg1">
                    <a:lumMod val="50000"/>
                  </a:schemeClr>
                </a:solidFill>
              </a:rPr>
              <a:t>§ 1. Ilekroć ustawa przewiduje obowiązek zabezpieczenia, zabezpieczenie powinno nastąpić przez złożenie pieniędzy do depozytu sądowego.</a:t>
            </a:r>
          </a:p>
          <a:p>
            <a:pPr>
              <a:buNone/>
            </a:pPr>
            <a:r>
              <a:rPr lang="pl-PL" dirty="0" smtClean="0">
                <a:solidFill>
                  <a:schemeClr val="bg1">
                    <a:lumMod val="50000"/>
                  </a:schemeClr>
                </a:solidFill>
              </a:rPr>
              <a:t>§ 2. Jednakże z ważnych powodów zabezpieczenie może nastąpić w inny sposób.</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osoby fizyczne </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lnSpcReduction="10000"/>
          </a:bodyPr>
          <a:lstStyle/>
          <a:p>
            <a:pPr>
              <a:buNone/>
            </a:pPr>
            <a:r>
              <a:rPr lang="pl-PL" dirty="0" smtClean="0"/>
              <a:t>Art. 270 [Zabezpieczenie przy użytkowaniu nieprawidłowym</a:t>
            </a:r>
            <a:r>
              <a:rPr lang="pl-PL" dirty="0" smtClean="0"/>
              <a:t>]</a:t>
            </a:r>
          </a:p>
          <a:p>
            <a:pPr>
              <a:buNone/>
            </a:pPr>
            <a:r>
              <a:rPr lang="pl-PL" dirty="0" smtClean="0"/>
              <a:t> </a:t>
            </a:r>
            <a:r>
              <a:rPr lang="pl-PL" dirty="0" smtClean="0"/>
              <a:t>   Właściciel </a:t>
            </a:r>
            <a:r>
              <a:rPr lang="pl-PL" dirty="0" smtClean="0"/>
              <a:t>może odmówić wydania przedmiotów objętych użytkowaniem nieprawidłowym, dopóki nie otrzyma odpowiedniego </a:t>
            </a:r>
            <a:r>
              <a:rPr lang="pl-PL" dirty="0" smtClean="0"/>
              <a:t>zabezpieczenia</a:t>
            </a:r>
            <a:r>
              <a:rPr lang="pl-PL" dirty="0" smtClean="0"/>
              <a:t>. </a:t>
            </a:r>
            <a:endParaRPr lang="pl-PL" dirty="0" smtClean="0"/>
          </a:p>
          <a:p>
            <a:pPr>
              <a:buNone/>
            </a:pPr>
            <a:r>
              <a:rPr lang="pl-PL" dirty="0" smtClean="0">
                <a:sym typeface="Wingdings" pitchFamily="2" charset="2"/>
              </a:rPr>
              <a:t> </a:t>
            </a:r>
            <a:r>
              <a:rPr lang="pl-PL" dirty="0" smtClean="0"/>
              <a:t>odnosi </a:t>
            </a:r>
            <a:r>
              <a:rPr lang="pl-PL" dirty="0" smtClean="0"/>
              <a:t>się do użytkowania nieprawidłowego, </a:t>
            </a:r>
            <a:r>
              <a:rPr lang="pl-PL" dirty="0" smtClean="0">
                <a:sym typeface="Wingdings" pitchFamily="2" charset="2"/>
              </a:rPr>
              <a:t> </a:t>
            </a:r>
            <a:r>
              <a:rPr lang="pl-PL" dirty="0" smtClean="0"/>
              <a:t>gdy </a:t>
            </a:r>
            <a:r>
              <a:rPr lang="pl-PL" dirty="0" smtClean="0"/>
              <a:t>przedmiotem użytkowania są </a:t>
            </a:r>
            <a:r>
              <a:rPr lang="pl-PL" b="1" dirty="0" smtClean="0"/>
              <a:t>pieniądze</a:t>
            </a:r>
            <a:r>
              <a:rPr lang="pl-PL" dirty="0" smtClean="0"/>
              <a:t> lub inne </a:t>
            </a:r>
            <a:r>
              <a:rPr lang="pl-PL" b="1" dirty="0" smtClean="0"/>
              <a:t>rzeczy oznaczone </a:t>
            </a:r>
            <a:r>
              <a:rPr lang="pl-PL" dirty="0" smtClean="0"/>
              <a:t>tylko </a:t>
            </a:r>
            <a:r>
              <a:rPr lang="pl-PL" b="1" dirty="0" smtClean="0"/>
              <a:t>co do gatunku</a:t>
            </a:r>
            <a:endParaRPr lang="pl-PL"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rolnicze spółdzielnie </a:t>
            </a:r>
            <a:r>
              <a:rPr lang="pl-PL" dirty="0" smtClean="0"/>
              <a:t>produkcyjne </a:t>
            </a:r>
            <a:endParaRPr lang="pl-PL" dirty="0"/>
          </a:p>
        </p:txBody>
      </p:sp>
      <p:sp>
        <p:nvSpPr>
          <p:cNvPr id="3" name="Symbol zastępczy zawartości 2"/>
          <p:cNvSpPr>
            <a:spLocks noGrp="1"/>
          </p:cNvSpPr>
          <p:nvPr>
            <p:ph idx="1"/>
          </p:nvPr>
        </p:nvSpPr>
        <p:spPr/>
        <p:txBody>
          <a:bodyPr/>
          <a:lstStyle/>
          <a:p>
            <a:pPr>
              <a:buNone/>
            </a:pPr>
            <a:r>
              <a:rPr lang="pl-PL" dirty="0" smtClean="0"/>
              <a:t>Art. 271 [Grunt Skarbu Państwa] </a:t>
            </a:r>
          </a:p>
          <a:p>
            <a:pPr>
              <a:buNone/>
            </a:pPr>
            <a:r>
              <a:rPr lang="pl-PL" dirty="0" smtClean="0"/>
              <a:t>Użytkowanie </a:t>
            </a:r>
            <a:r>
              <a:rPr lang="pl-PL" b="1" dirty="0" smtClean="0"/>
              <a:t>gruntu stanowiącego własność Skarbu Państwa </a:t>
            </a:r>
            <a:r>
              <a:rPr lang="pl-PL" dirty="0" smtClean="0"/>
              <a:t>może być ustanowione na rzecz </a:t>
            </a:r>
            <a:r>
              <a:rPr lang="pl-PL" b="1" dirty="0" smtClean="0"/>
              <a:t>rolniczej spółdzielni produkcyjnej </a:t>
            </a:r>
            <a:r>
              <a:rPr lang="pl-PL" dirty="0" smtClean="0"/>
              <a:t>jako prawo terminowe lub jako prawo bezterminowe. W każdym razie </a:t>
            </a:r>
            <a:r>
              <a:rPr lang="pl-PL" b="1" dirty="0" smtClean="0"/>
              <a:t>użytkowanie takie wygasa z chwilą likwidacji spółdzielni</a:t>
            </a:r>
            <a:r>
              <a:rPr lang="pl-PL" dirty="0" smtClean="0"/>
              <a:t>.</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Użytkowanie przez rolnicze spółdzielnie produkcyjne </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art</a:t>
            </a:r>
            <a:r>
              <a:rPr lang="pl-PL" dirty="0" smtClean="0"/>
              <a:t>. 271–275 straciły </a:t>
            </a:r>
            <a:r>
              <a:rPr lang="pl-PL" dirty="0" smtClean="0"/>
              <a:t>znaczenie normatywne </a:t>
            </a:r>
          </a:p>
          <a:p>
            <a:r>
              <a:rPr lang="pl-PL" dirty="0" smtClean="0"/>
              <a:t>obecnie </a:t>
            </a:r>
            <a:r>
              <a:rPr lang="pl-PL" dirty="0" smtClean="0"/>
              <a:t>nie istnieje możliwość ustanawiania przez Skarb Państwa użytkowania o szczególnej treści na rzecz rolniczych spółdzielni </a:t>
            </a:r>
            <a:r>
              <a:rPr lang="pl-PL" dirty="0" smtClean="0"/>
              <a:t>produkcyjnych</a:t>
            </a:r>
          </a:p>
          <a:p>
            <a:r>
              <a:rPr lang="pl-PL" dirty="0" smtClean="0"/>
              <a:t> </a:t>
            </a:r>
            <a:r>
              <a:rPr lang="pl-PL" dirty="0" smtClean="0"/>
              <a:t>Skarb Państwa może ustanowić na swym gruncie </a:t>
            </a:r>
            <a:r>
              <a:rPr lang="pl-PL" dirty="0" smtClean="0"/>
              <a:t>użytkowanie (</a:t>
            </a:r>
            <a:r>
              <a:rPr lang="pl-PL" dirty="0" err="1" smtClean="0">
                <a:sym typeface="Wingdings" pitchFamily="2" charset="2"/>
              </a:rPr>
              <a:t></a:t>
            </a:r>
            <a:r>
              <a:rPr lang="pl-PL" dirty="0" err="1" smtClean="0"/>
              <a:t>art</a:t>
            </a:r>
            <a:r>
              <a:rPr lang="pl-PL" dirty="0" smtClean="0"/>
              <a:t>. 13 ustawy o gospodarce nieruchomościami) , ale rolnicze spółdzielnie produkcyjne nie są w takim przypadku uprzywilejowane w żaden sposób</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Inne wypadki </a:t>
            </a:r>
            <a:r>
              <a:rPr lang="pl-PL" dirty="0" smtClean="0"/>
              <a:t>użytkowania</a:t>
            </a:r>
            <a:r>
              <a:rPr lang="pl-PL" b="1" dirty="0" smtClean="0"/>
              <a:t/>
            </a:r>
            <a:br>
              <a:rPr lang="pl-PL" b="1" dirty="0" smtClean="0"/>
            </a:br>
            <a:endParaRPr lang="pl-PL" dirty="0"/>
          </a:p>
        </p:txBody>
      </p:sp>
      <p:sp>
        <p:nvSpPr>
          <p:cNvPr id="3" name="Symbol zastępczy zawartości 2"/>
          <p:cNvSpPr>
            <a:spLocks noGrp="1"/>
          </p:cNvSpPr>
          <p:nvPr>
            <p:ph idx="1"/>
          </p:nvPr>
        </p:nvSpPr>
        <p:spPr/>
        <p:txBody>
          <a:bodyPr>
            <a:normAutofit fontScale="85000" lnSpcReduction="20000"/>
          </a:bodyPr>
          <a:lstStyle/>
          <a:p>
            <a:endParaRPr lang="pl-PL" dirty="0" smtClean="0"/>
          </a:p>
          <a:p>
            <a:pPr>
              <a:buNone/>
            </a:pPr>
            <a:r>
              <a:rPr lang="pl-PL" dirty="0" smtClean="0"/>
              <a:t>Art. 284 [Odesłanie</a:t>
            </a:r>
            <a:r>
              <a:rPr lang="pl-PL" dirty="0" smtClean="0"/>
              <a:t>]</a:t>
            </a:r>
          </a:p>
          <a:p>
            <a:pPr>
              <a:buNone/>
            </a:pPr>
            <a:r>
              <a:rPr lang="pl-PL" dirty="0" smtClean="0"/>
              <a:t> </a:t>
            </a:r>
            <a:r>
              <a:rPr lang="pl-PL" dirty="0" smtClean="0"/>
              <a:t>Do innych wypadków użytkowania przez osoby prawne stosuje się przepisy rozdziału I </a:t>
            </a:r>
            <a:r>
              <a:rPr lang="pl-PL" dirty="0" err="1" smtClean="0"/>
              <a:t>i</a:t>
            </a:r>
            <a:r>
              <a:rPr lang="pl-PL" dirty="0" smtClean="0"/>
              <a:t> odpowiednio rozdziału II niniejszego działu, o ile użytkowanie to nie jest inaczej uregulowane odrębnymi przepisami</a:t>
            </a:r>
            <a:r>
              <a:rPr lang="pl-PL" dirty="0" smtClean="0"/>
              <a:t>.</a:t>
            </a:r>
          </a:p>
          <a:p>
            <a:pPr>
              <a:buFont typeface="Wingdings"/>
              <a:buChar char="à"/>
            </a:pPr>
            <a:r>
              <a:rPr lang="pl-PL" dirty="0" smtClean="0"/>
              <a:t>wskazuje, jakie </a:t>
            </a:r>
            <a:r>
              <a:rPr lang="pl-PL" dirty="0" smtClean="0"/>
              <a:t>przepisy znajdą zastosowanie, </a:t>
            </a:r>
            <a:r>
              <a:rPr lang="pl-PL" b="1" dirty="0" smtClean="0"/>
              <a:t>gdy użytkowanie zostanie ustanowione na rzecz osoby prawnej innej niż rolnicza spółdzielnia </a:t>
            </a:r>
            <a:r>
              <a:rPr lang="pl-PL" b="1" dirty="0" smtClean="0"/>
              <a:t>produkcyjna</a:t>
            </a:r>
            <a:endParaRPr lang="pl-PL" b="1" dirty="0" smtClean="0"/>
          </a:p>
          <a:p>
            <a:pPr>
              <a:buNone/>
            </a:pPr>
            <a:r>
              <a:rPr lang="pl-PL" dirty="0" smtClean="0">
                <a:sym typeface="Wingdings" pitchFamily="2" charset="2"/>
              </a:rPr>
              <a:t> </a:t>
            </a:r>
            <a:r>
              <a:rPr lang="pl-PL" dirty="0" smtClean="0"/>
              <a:t>ogólne </a:t>
            </a:r>
            <a:r>
              <a:rPr lang="pl-PL" dirty="0" smtClean="0"/>
              <a:t>przepisy o użytkowaniu oraz odpowiednio zastosowane przepisy o użytkowaniu przez osoby </a:t>
            </a:r>
            <a:r>
              <a:rPr lang="pl-PL" dirty="0" smtClean="0"/>
              <a:t>fizyczne</a:t>
            </a:r>
            <a:endParaRPr lang="pl-PL" dirty="0" smtClean="0"/>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 w ramach </a:t>
            </a:r>
            <a:r>
              <a:rPr lang="pl-PL" i="1" dirty="0" err="1" smtClean="0"/>
              <a:t>timeshare</a:t>
            </a:r>
            <a:endParaRPr lang="pl-PL" i="1" dirty="0" smtClean="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ustawa </a:t>
            </a:r>
            <a:r>
              <a:rPr lang="pl-PL" dirty="0" smtClean="0"/>
              <a:t>o </a:t>
            </a:r>
            <a:r>
              <a:rPr lang="pl-PL" dirty="0" err="1" smtClean="0"/>
              <a:t>timeshare</a:t>
            </a:r>
            <a:endParaRPr lang="pl-PL" dirty="0" smtClean="0"/>
          </a:p>
          <a:p>
            <a:pPr algn="just"/>
            <a:r>
              <a:rPr lang="pl-PL" i="1" dirty="0" err="1" smtClean="0"/>
              <a:t>timeshare</a:t>
            </a:r>
            <a:r>
              <a:rPr lang="pl-PL" dirty="0" smtClean="0"/>
              <a:t> </a:t>
            </a:r>
            <a:r>
              <a:rPr lang="pl-PL" dirty="0" smtClean="0">
                <a:sym typeface="Wingdings" pitchFamily="2" charset="2"/>
              </a:rPr>
              <a:t> </a:t>
            </a:r>
            <a:r>
              <a:rPr lang="pl-PL" dirty="0" smtClean="0"/>
              <a:t>umowa, na podstawie której konsument, odpłatnie, nabywa prawo do korzystania, w okresach wskazanych w umowie, z co najmniej jednego miejsca zakwaterowania, zawartą na okres dłuższy niż rok</a:t>
            </a:r>
          </a:p>
          <a:p>
            <a:pPr algn="just"/>
            <a:r>
              <a:rPr lang="pl-PL" dirty="0" smtClean="0"/>
              <a:t>w umowie </a:t>
            </a:r>
            <a:r>
              <a:rPr lang="pl-PL" i="1" dirty="0" err="1" smtClean="0"/>
              <a:t>timeshare</a:t>
            </a:r>
            <a:r>
              <a:rPr lang="pl-PL" dirty="0" smtClean="0"/>
              <a:t> można ustanowić na rzecz konsumenta prawo użytkowania, do którego w sprawach nieuregulowanych w tej ustawie stosuje się przepisy kodeksu cywilnego poza art. 254, 255, 259, 260 i 266 KC</a:t>
            </a:r>
          </a:p>
          <a:p>
            <a:pPr algn="just"/>
            <a:r>
              <a:rPr lang="pl-PL" dirty="0" smtClean="0"/>
              <a:t>p</a:t>
            </a:r>
            <a:r>
              <a:rPr lang="pl-PL" dirty="0" smtClean="0"/>
              <a:t>rawo zbywalne</a:t>
            </a:r>
          </a:p>
          <a:p>
            <a:pPr algn="just"/>
            <a:r>
              <a:rPr lang="pl-PL" dirty="0" smtClean="0"/>
              <a:t>Nie wygasa w przypadku niewykonywania go przez 10 lat</a:t>
            </a:r>
            <a:endParaRPr lang="pl-PL"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lstStyle/>
          <a:p>
            <a:endParaRPr lang="pl-PL" dirty="0" smtClean="0"/>
          </a:p>
          <a:p>
            <a:pPr>
              <a:buNone/>
            </a:pPr>
            <a:r>
              <a:rPr lang="pl-PL" dirty="0" smtClean="0"/>
              <a:t>Art. 252 [Przedmiot i treść] </a:t>
            </a:r>
          </a:p>
          <a:p>
            <a:pPr>
              <a:buNone/>
            </a:pPr>
            <a:r>
              <a:rPr lang="pl-PL" dirty="0" smtClean="0"/>
              <a:t>Rzecz można obciążyć prawem do jej </a:t>
            </a:r>
            <a:r>
              <a:rPr lang="pl-PL" b="1" dirty="0" smtClean="0"/>
              <a:t>używania</a:t>
            </a:r>
            <a:r>
              <a:rPr lang="pl-PL" dirty="0" smtClean="0"/>
              <a:t> i do </a:t>
            </a:r>
            <a:r>
              <a:rPr lang="pl-PL" b="1" dirty="0" smtClean="0"/>
              <a:t>pobierania jej pożytków </a:t>
            </a:r>
            <a:r>
              <a:rPr lang="pl-PL" dirty="0" smtClean="0"/>
              <a:t>(użytkowanie).</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ograniczone prawo rzeczowo o </a:t>
            </a:r>
            <a:r>
              <a:rPr lang="pl-PL" b="1" dirty="0" smtClean="0"/>
              <a:t>najszerszej treści uprawnień </a:t>
            </a:r>
            <a:endParaRPr lang="pl-PL" b="1" dirty="0" smtClean="0"/>
          </a:p>
          <a:p>
            <a:pPr>
              <a:buNone/>
            </a:pPr>
            <a:r>
              <a:rPr lang="pl-PL" dirty="0" smtClean="0">
                <a:sym typeface="Wingdings" pitchFamily="2" charset="2"/>
              </a:rPr>
              <a:t> </a:t>
            </a:r>
            <a:r>
              <a:rPr lang="pl-PL" dirty="0" smtClean="0"/>
              <a:t>największe obciążenie prawa własności</a:t>
            </a:r>
          </a:p>
          <a:p>
            <a:r>
              <a:rPr lang="pl-PL" dirty="0" smtClean="0"/>
              <a:t> korzystania przez osobę trzecią </a:t>
            </a:r>
            <a:r>
              <a:rPr lang="pl-PL" b="1" dirty="0" smtClean="0"/>
              <a:t>z cudzej rzeczy </a:t>
            </a:r>
            <a:r>
              <a:rPr lang="pl-PL" dirty="0" smtClean="0"/>
              <a:t>w szerokim </a:t>
            </a:r>
            <a:r>
              <a:rPr lang="pl-PL" dirty="0" smtClean="0"/>
              <a:t>zakresie</a:t>
            </a:r>
          </a:p>
          <a:p>
            <a:endParaRPr lang="pl-PL" dirty="0" smtClean="0"/>
          </a:p>
          <a:p>
            <a:endParaRPr lang="pl-PL" dirty="0" smtClean="0"/>
          </a:p>
          <a:p>
            <a:r>
              <a:rPr lang="pl-PL" dirty="0" smtClean="0"/>
              <a:t>prawo zbliżone do dzierżawy </a:t>
            </a:r>
          </a:p>
          <a:p>
            <a:pPr>
              <a:buFont typeface="Wingdings" pitchFamily="2" charset="2"/>
              <a:buChar char="ü"/>
            </a:pPr>
            <a:r>
              <a:rPr lang="pl-PL" dirty="0" smtClean="0"/>
              <a:t>użytkowanie jest </a:t>
            </a:r>
            <a:r>
              <a:rPr lang="pl-PL" b="1" dirty="0" smtClean="0"/>
              <a:t>bezwzględnym prawem rzeczowym </a:t>
            </a:r>
            <a:r>
              <a:rPr lang="pl-PL" dirty="0" smtClean="0"/>
              <a:t>(skutecznym </a:t>
            </a:r>
            <a:r>
              <a:rPr lang="pl-PL" b="1" i="1" dirty="0" smtClean="0">
                <a:solidFill>
                  <a:srgbClr val="FF0000"/>
                </a:solidFill>
              </a:rPr>
              <a:t>erga </a:t>
            </a:r>
            <a:r>
              <a:rPr lang="pl-PL" b="1" i="1" dirty="0" err="1" smtClean="0">
                <a:solidFill>
                  <a:srgbClr val="FF0000"/>
                </a:solidFill>
              </a:rPr>
              <a:t>omnes</a:t>
            </a:r>
            <a:r>
              <a:rPr lang="pl-PL" i="1" dirty="0" smtClean="0"/>
              <a:t>)</a:t>
            </a:r>
          </a:p>
          <a:p>
            <a:pPr>
              <a:buFont typeface="Wingdings" pitchFamily="2" charset="2"/>
              <a:buChar char="ü"/>
            </a:pPr>
            <a:r>
              <a:rPr lang="pl-PL" dirty="0" smtClean="0"/>
              <a:t> dzierżawa jest </a:t>
            </a:r>
            <a:r>
              <a:rPr lang="pl-PL" b="1" dirty="0" smtClean="0"/>
              <a:t>prawem obligacyjnym </a:t>
            </a:r>
            <a:r>
              <a:rPr lang="pl-PL" dirty="0" smtClean="0"/>
              <a:t>(skutecznym jedynie względem wydzierżawiającego – </a:t>
            </a:r>
            <a:r>
              <a:rPr lang="pl-PL" b="1" dirty="0" smtClean="0"/>
              <a:t>konkretnego podmiotu</a:t>
            </a:r>
            <a:r>
              <a:rPr lang="pl-PL" dirty="0" smtClean="0"/>
              <a:t>)</a:t>
            </a:r>
            <a:endParaRPr lang="pl-PL" dirty="0"/>
          </a:p>
        </p:txBody>
      </p:sp>
      <p:sp>
        <p:nvSpPr>
          <p:cNvPr id="4" name="Strzałka w prawo 3"/>
          <p:cNvSpPr/>
          <p:nvPr/>
        </p:nvSpPr>
        <p:spPr>
          <a:xfrm>
            <a:off x="4786314" y="3357562"/>
            <a:ext cx="3214710"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5000628" y="3714752"/>
            <a:ext cx="2571768" cy="369332"/>
          </a:xfrm>
          <a:prstGeom prst="rect">
            <a:avLst/>
          </a:prstGeom>
        </p:spPr>
        <p:txBody>
          <a:bodyPr wrap="square">
            <a:spAutoFit/>
          </a:bodyPr>
          <a:lstStyle/>
          <a:p>
            <a:pPr algn="ctr"/>
            <a:r>
              <a:rPr lang="pl-PL" dirty="0" smtClean="0">
                <a:solidFill>
                  <a:schemeClr val="bg1"/>
                </a:solidFill>
              </a:rPr>
              <a:t>różnica </a:t>
            </a:r>
            <a:endParaRPr lang="pl-PL"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dirty="0" smtClean="0"/>
              <a:t>treść użytkowania</a:t>
            </a:r>
          </a:p>
          <a:p>
            <a:pPr algn="just">
              <a:buNone/>
            </a:pPr>
            <a:r>
              <a:rPr lang="pl-PL" dirty="0" smtClean="0"/>
              <a:t>Użytkownik może:</a:t>
            </a:r>
          </a:p>
          <a:p>
            <a:pPr algn="just">
              <a:buFont typeface="Wingdings" pitchFamily="2" charset="2"/>
              <a:buChar char="ü"/>
            </a:pPr>
            <a:r>
              <a:rPr lang="pl-PL" dirty="0" smtClean="0"/>
              <a:t>używać </a:t>
            </a:r>
            <a:r>
              <a:rPr lang="pl-PL" dirty="0" smtClean="0"/>
              <a:t>rzeczy -  </a:t>
            </a:r>
            <a:r>
              <a:rPr lang="pl-PL" b="1" dirty="0" smtClean="0"/>
              <a:t>posiadać</a:t>
            </a:r>
            <a:r>
              <a:rPr lang="pl-PL" dirty="0" smtClean="0"/>
              <a:t> </a:t>
            </a:r>
            <a:r>
              <a:rPr lang="pl-PL" dirty="0" smtClean="0"/>
              <a:t>ją i </a:t>
            </a:r>
            <a:r>
              <a:rPr lang="pl-PL" b="1" dirty="0" smtClean="0"/>
              <a:t>korzystać</a:t>
            </a:r>
            <a:r>
              <a:rPr lang="pl-PL" dirty="0" smtClean="0"/>
              <a:t> z niej zgodnie z jej społeczno-gospodarczym przeznaczeniem</a:t>
            </a:r>
          </a:p>
          <a:p>
            <a:pPr algn="just">
              <a:buFont typeface="Wingdings" pitchFamily="2" charset="2"/>
              <a:buChar char="ü"/>
            </a:pPr>
            <a:r>
              <a:rPr lang="pl-PL" dirty="0" smtClean="0"/>
              <a:t>pobierać pożytki (naturalne i cywilne)</a:t>
            </a:r>
          </a:p>
          <a:p>
            <a:pPr algn="just"/>
            <a:r>
              <a:rPr lang="pl-PL" dirty="0" smtClean="0"/>
              <a:t>użytkownik posiada użytkowaną rzecz jako </a:t>
            </a:r>
            <a:r>
              <a:rPr lang="pl-PL" b="1" dirty="0" smtClean="0"/>
              <a:t>posiadacz </a:t>
            </a:r>
            <a:r>
              <a:rPr lang="pl-PL" b="1" dirty="0" smtClean="0"/>
              <a:t>zależny</a:t>
            </a:r>
            <a:endParaRPr lang="pl-PL" dirty="0" smtClean="0"/>
          </a:p>
          <a:p>
            <a:endParaRPr lang="pl-PL" dirty="0" smtClean="0"/>
          </a:p>
          <a:p>
            <a:pPr>
              <a:buNone/>
            </a:pPr>
            <a:r>
              <a:rPr lang="pl-PL" dirty="0" smtClean="0">
                <a:solidFill>
                  <a:schemeClr val="bg1">
                    <a:lumMod val="50000"/>
                  </a:schemeClr>
                </a:solidFill>
              </a:rPr>
              <a:t>Art. 53 [Pożytki rzeczy] </a:t>
            </a:r>
          </a:p>
          <a:p>
            <a:pPr>
              <a:buNone/>
            </a:pPr>
            <a:r>
              <a:rPr lang="pl-PL" dirty="0" smtClean="0">
                <a:solidFill>
                  <a:schemeClr val="bg1">
                    <a:lumMod val="50000"/>
                  </a:schemeClr>
                </a:solidFill>
              </a:rPr>
              <a:t>§ 1. Pożytkami naturalnymi rzeczy są jej płody i inne odłączone od niej części składowe, o ile według zasad prawidłowej gospodarki stanowią normalny dochód z rzeczy.</a:t>
            </a:r>
          </a:p>
          <a:p>
            <a:pPr>
              <a:buNone/>
            </a:pPr>
            <a:r>
              <a:rPr lang="pl-PL" dirty="0" smtClean="0">
                <a:solidFill>
                  <a:schemeClr val="bg1">
                    <a:lumMod val="50000"/>
                  </a:schemeClr>
                </a:solidFill>
              </a:rPr>
              <a:t>§ 2. Pożytkami cywilnymi rzeczy są dochody, które rzecz przynosi na podstawie stosunku prawnego.</a:t>
            </a:r>
          </a:p>
          <a:p>
            <a:pPr algn="just">
              <a:buFont typeface="Wingdings" pitchFamily="2" charset="2"/>
              <a:buChar char="ü"/>
            </a:pPr>
            <a:endParaRPr lang="pl-PL"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lstStyle/>
          <a:p>
            <a:pPr algn="ctr">
              <a:buNone/>
            </a:pPr>
            <a:r>
              <a:rPr lang="pl-PL" dirty="0" smtClean="0"/>
              <a:t>treść użytkowania</a:t>
            </a:r>
          </a:p>
          <a:p>
            <a:pPr algn="just">
              <a:buNone/>
            </a:pPr>
            <a:r>
              <a:rPr lang="pl-PL" dirty="0" smtClean="0"/>
              <a:t>Właściciel rzeczy </a:t>
            </a:r>
            <a:r>
              <a:rPr lang="pl-PL" dirty="0" smtClean="0">
                <a:sym typeface="Wingdings" pitchFamily="2" charset="2"/>
              </a:rPr>
              <a:t></a:t>
            </a:r>
            <a:r>
              <a:rPr lang="pl-PL" dirty="0" smtClean="0"/>
              <a:t> może jedynie </a:t>
            </a:r>
            <a:r>
              <a:rPr lang="pl-PL" b="1" dirty="0" smtClean="0"/>
              <a:t>rozporządzać</a:t>
            </a:r>
            <a:r>
              <a:rPr lang="pl-PL" dirty="0" smtClean="0"/>
              <a:t> rzeczą, </a:t>
            </a:r>
            <a:r>
              <a:rPr lang="pl-PL" u="sng" dirty="0" smtClean="0"/>
              <a:t>przez czas trwania użytkowania </a:t>
            </a:r>
            <a:r>
              <a:rPr lang="pl-PL" b="1" dirty="0" smtClean="0"/>
              <a:t>pozbawiony jest możliwości </a:t>
            </a:r>
            <a:r>
              <a:rPr lang="pl-PL" b="1" dirty="0" smtClean="0">
                <a:solidFill>
                  <a:srgbClr val="FFC000"/>
                </a:solidFill>
              </a:rPr>
              <a:t>korzystania</a:t>
            </a:r>
            <a:r>
              <a:rPr lang="pl-PL" b="1" dirty="0" smtClean="0"/>
              <a:t> z niej i </a:t>
            </a:r>
            <a:r>
              <a:rPr lang="pl-PL" b="1" dirty="0" smtClean="0">
                <a:solidFill>
                  <a:srgbClr val="FFC000"/>
                </a:solidFill>
              </a:rPr>
              <a:t>pobierania pożytków </a:t>
            </a:r>
            <a:r>
              <a:rPr lang="pl-PL" b="1" dirty="0" smtClean="0">
                <a:solidFill>
                  <a:srgbClr val="FF0000"/>
                </a:solidFill>
              </a:rPr>
              <a:t>w zakresie, w jakim uprawnienie to przysługuje użytkownikowi</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a:xfrm>
            <a:off x="500034" y="1428736"/>
            <a:ext cx="8229600" cy="4525963"/>
          </a:xfrm>
        </p:spPr>
        <p:txBody>
          <a:bodyPr>
            <a:normAutofit lnSpcReduction="10000"/>
          </a:bodyPr>
          <a:lstStyle/>
          <a:p>
            <a:pPr algn="ctr">
              <a:buNone/>
            </a:pPr>
            <a:r>
              <a:rPr lang="pl-PL" dirty="0" smtClean="0"/>
              <a:t>treść użytkowania</a:t>
            </a:r>
          </a:p>
          <a:p>
            <a:pPr algn="just">
              <a:buNone/>
            </a:pPr>
            <a:r>
              <a:rPr lang="pl-PL" dirty="0" smtClean="0"/>
              <a:t>obligacyjne elementy stosunku użytkowania </a:t>
            </a:r>
            <a:r>
              <a:rPr lang="pl-PL" dirty="0" smtClean="0">
                <a:sym typeface="Wingdings" pitchFamily="2" charset="2"/>
              </a:rPr>
              <a:t></a:t>
            </a:r>
          </a:p>
          <a:p>
            <a:pPr algn="just"/>
            <a:r>
              <a:rPr lang="pl-PL" dirty="0" smtClean="0"/>
              <a:t>Użytkowanie, mimo że jest prawem bezwzględnym, zawiera w sobie pewne </a:t>
            </a:r>
            <a:r>
              <a:rPr lang="pl-PL" b="1" dirty="0" smtClean="0"/>
              <a:t>elementy obligacyjne</a:t>
            </a:r>
          </a:p>
          <a:p>
            <a:pPr algn="just"/>
            <a:r>
              <a:rPr lang="pl-PL" dirty="0" smtClean="0"/>
              <a:t>Podmioty użytkowania mogą modyfikować te elementy, ale </a:t>
            </a:r>
            <a:r>
              <a:rPr lang="pl-PL" b="1" dirty="0" smtClean="0"/>
              <a:t>tylko w granicach wyznaczonych przez istotę prawa użytkowania jako prawa rzeczowego </a:t>
            </a:r>
          </a:p>
          <a:p>
            <a:pPr algn="just"/>
            <a:endParaRPr lang="pl-PL"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92500"/>
          </a:bodyPr>
          <a:lstStyle/>
          <a:p>
            <a:r>
              <a:rPr lang="pl-PL" dirty="0" smtClean="0"/>
              <a:t>Strony </a:t>
            </a:r>
            <a:r>
              <a:rPr lang="pl-PL" b="1" dirty="0" smtClean="0">
                <a:solidFill>
                  <a:srgbClr val="FF0000"/>
                </a:solidFill>
              </a:rPr>
              <a:t>mogą</a:t>
            </a:r>
            <a:r>
              <a:rPr lang="pl-PL" dirty="0" smtClean="0"/>
              <a:t> postanowić, że użytkownik będzie zobowiązany do płacenia </a:t>
            </a:r>
            <a:r>
              <a:rPr lang="pl-PL" b="1" dirty="0" smtClean="0">
                <a:solidFill>
                  <a:srgbClr val="FF0000"/>
                </a:solidFill>
              </a:rPr>
              <a:t>wynagrodzenia</a:t>
            </a:r>
            <a:r>
              <a:rPr lang="pl-PL" dirty="0" smtClean="0"/>
              <a:t> za używanie rzeczy i pobieranie jej pożytków</a:t>
            </a:r>
          </a:p>
          <a:p>
            <a:r>
              <a:rPr lang="pl-PL" dirty="0" smtClean="0"/>
              <a:t>Użytkowanie może zostać ustanowione jako </a:t>
            </a:r>
            <a:r>
              <a:rPr lang="pl-PL" b="1" dirty="0" smtClean="0"/>
              <a:t>prawo terminowe</a:t>
            </a:r>
            <a:r>
              <a:rPr lang="pl-PL" dirty="0" smtClean="0"/>
              <a:t>, lub </a:t>
            </a:r>
            <a:r>
              <a:rPr lang="pl-PL" b="1" dirty="0" smtClean="0"/>
              <a:t>bezterminowe </a:t>
            </a:r>
            <a:r>
              <a:rPr lang="pl-PL" b="1" dirty="0" smtClean="0">
                <a:sym typeface="Wingdings" pitchFamily="2" charset="2"/>
              </a:rPr>
              <a:t></a:t>
            </a:r>
            <a:endParaRPr lang="pl-PL" b="1" dirty="0" smtClean="0">
              <a:sym typeface="Wingdings" pitchFamily="2" charset="2"/>
            </a:endParaRPr>
          </a:p>
          <a:p>
            <a:pPr>
              <a:buNone/>
            </a:pPr>
            <a:r>
              <a:rPr lang="pl-PL" b="1" dirty="0" smtClean="0"/>
              <a:t>    niezbywalność użytkowania </a:t>
            </a:r>
            <a:r>
              <a:rPr lang="pl-PL" b="1" dirty="0" smtClean="0">
                <a:sym typeface="Wingdings" pitchFamily="2" charset="2"/>
              </a:rPr>
              <a:t></a:t>
            </a:r>
            <a:r>
              <a:rPr lang="pl-PL" b="1" dirty="0" smtClean="0"/>
              <a:t> nie może być ustanowione na czas dłuższy</a:t>
            </a:r>
            <a:r>
              <a:rPr lang="pl-PL" dirty="0" smtClean="0"/>
              <a:t>, niż do chwili </a:t>
            </a:r>
            <a:r>
              <a:rPr lang="pl-PL" b="1" dirty="0" smtClean="0"/>
              <a:t>śmierci</a:t>
            </a:r>
            <a:r>
              <a:rPr lang="pl-PL" dirty="0" smtClean="0"/>
              <a:t> użytkownika (osoby fizycznej) lub </a:t>
            </a:r>
            <a:r>
              <a:rPr lang="pl-PL" b="1" dirty="0" smtClean="0"/>
              <a:t>ustania</a:t>
            </a:r>
            <a:r>
              <a:rPr lang="pl-PL" dirty="0" smtClean="0"/>
              <a:t> użytkownika (osoby prawnej</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użytkowanie</a:t>
            </a:r>
            <a:endParaRPr lang="pl-PL" dirty="0"/>
          </a:p>
        </p:txBody>
      </p:sp>
      <p:sp>
        <p:nvSpPr>
          <p:cNvPr id="3" name="Symbol zastępczy zawartości 2"/>
          <p:cNvSpPr>
            <a:spLocks noGrp="1"/>
          </p:cNvSpPr>
          <p:nvPr>
            <p:ph idx="1"/>
          </p:nvPr>
        </p:nvSpPr>
        <p:spPr/>
        <p:txBody>
          <a:bodyPr>
            <a:normAutofit fontScale="92500" lnSpcReduction="20000"/>
          </a:bodyPr>
          <a:lstStyle/>
          <a:p>
            <a:pPr algn="ctr">
              <a:buNone/>
            </a:pPr>
            <a:r>
              <a:rPr lang="pl-PL" dirty="0" smtClean="0"/>
              <a:t>Przedmiot</a:t>
            </a:r>
          </a:p>
          <a:p>
            <a:pPr algn="just"/>
            <a:r>
              <a:rPr lang="pl-PL" b="1" dirty="0" smtClean="0"/>
              <a:t>rzeczy </a:t>
            </a:r>
            <a:r>
              <a:rPr lang="pl-PL" dirty="0" smtClean="0"/>
              <a:t>(zarówno nieruchome, jak i ruchome) </a:t>
            </a:r>
          </a:p>
          <a:p>
            <a:pPr algn="just">
              <a:buFont typeface="Wingdings" pitchFamily="2" charset="2"/>
              <a:buChar char="ü"/>
            </a:pPr>
            <a:r>
              <a:rPr lang="pl-PL" dirty="0" smtClean="0"/>
              <a:t>     </a:t>
            </a:r>
            <a:r>
              <a:rPr lang="pl-PL" b="1" dirty="0" smtClean="0"/>
              <a:t>co do zasady </a:t>
            </a:r>
            <a:r>
              <a:rPr lang="pl-PL" dirty="0" smtClean="0"/>
              <a:t>przedmiotem użytkowania są </a:t>
            </a:r>
            <a:r>
              <a:rPr lang="pl-PL" b="1" dirty="0" err="1" smtClean="0"/>
              <a:t>niezużywalne</a:t>
            </a:r>
            <a:r>
              <a:rPr lang="pl-PL" b="1" dirty="0" smtClean="0"/>
              <a:t> rzeczy oznaczone co do tożsamości</a:t>
            </a:r>
            <a:r>
              <a:rPr lang="pl-PL" dirty="0" smtClean="0"/>
              <a:t> </a:t>
            </a:r>
          </a:p>
          <a:p>
            <a:pPr algn="just">
              <a:buFont typeface="Wingdings" pitchFamily="2" charset="2"/>
              <a:buChar char="ü"/>
            </a:pPr>
            <a:r>
              <a:rPr lang="pl-PL" dirty="0" smtClean="0"/>
              <a:t>przedmiotem użytkowania mogą być </a:t>
            </a:r>
            <a:r>
              <a:rPr lang="pl-PL" b="1" dirty="0" smtClean="0"/>
              <a:t>także pieniądze </a:t>
            </a:r>
            <a:r>
              <a:rPr lang="pl-PL" dirty="0" smtClean="0"/>
              <a:t>lub </a:t>
            </a:r>
            <a:r>
              <a:rPr lang="pl-PL" b="1" dirty="0" smtClean="0"/>
              <a:t>rzeczy oznaczone co do </a:t>
            </a:r>
            <a:r>
              <a:rPr lang="pl-PL" b="1" dirty="0" err="1" smtClean="0"/>
              <a:t>gatunku</a:t>
            </a:r>
            <a:r>
              <a:rPr lang="pl-PL" b="1" dirty="0" err="1" smtClean="0">
                <a:sym typeface="Wingdings" pitchFamily="2" charset="2"/>
              </a:rPr>
              <a:t></a:t>
            </a:r>
            <a:r>
              <a:rPr lang="pl-PL" b="1" dirty="0" smtClean="0">
                <a:sym typeface="Wingdings" pitchFamily="2" charset="2"/>
              </a:rPr>
              <a:t> </a:t>
            </a:r>
            <a:r>
              <a:rPr lang="pl-PL" b="1" dirty="0" smtClean="0"/>
              <a:t>użytkowanie nieprawidłowe</a:t>
            </a:r>
            <a:r>
              <a:rPr lang="pl-PL" dirty="0" smtClean="0"/>
              <a:t> (z chwilą wydania przedmiotu użytkowania, użytkownik staje się jego właścicielem - art. 264 KC).</a:t>
            </a:r>
          </a:p>
          <a:p>
            <a:pPr algn="just"/>
            <a:r>
              <a:rPr lang="pl-PL" dirty="0" smtClean="0"/>
              <a:t> </a:t>
            </a:r>
            <a:r>
              <a:rPr lang="pl-PL" b="1" dirty="0" smtClean="0"/>
              <a:t>prawa</a:t>
            </a:r>
            <a:r>
              <a:rPr lang="pl-PL" dirty="0" smtClean="0"/>
              <a:t> (art. 265 § 1 KC) </a:t>
            </a:r>
          </a:p>
          <a:p>
            <a:pPr algn="just"/>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2021</Words>
  <PresentationFormat>Pokaz na ekranie (4:3)</PresentationFormat>
  <Paragraphs>174</Paragraphs>
  <Slides>29</Slides>
  <Notes>1</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ograniczone prawa rzeczowe</vt:lpstr>
      <vt:lpstr>ograniczone prawa rzeczowe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vt:lpstr>
      <vt:lpstr>Użytkowanie przez osoby fizyczne  </vt:lpstr>
      <vt:lpstr>Użytkowanie przez osoby fizyczne  </vt:lpstr>
      <vt:lpstr>Użytkowanie przez osoby fizyczne  </vt:lpstr>
      <vt:lpstr>Użytkowanie przez osoby fizyczne  </vt:lpstr>
      <vt:lpstr>Użytkowanie przez osoby fizyczne  </vt:lpstr>
      <vt:lpstr>Użytkowanie przez rolnicze spółdzielnie produkcyjne </vt:lpstr>
      <vt:lpstr>Użytkowanie przez rolnicze spółdzielnie produkcyjne </vt:lpstr>
      <vt:lpstr>Inne wypadki użytkowania </vt:lpstr>
      <vt:lpstr>Użytkowanie w ramach timeshare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ograniczone prawa rzeczowe</dc:title>
  <dc:creator>Agata</dc:creator>
  <cp:lastModifiedBy>Agata</cp:lastModifiedBy>
  <cp:revision>23</cp:revision>
  <dcterms:created xsi:type="dcterms:W3CDTF">2018-10-23T17:43:26Z</dcterms:created>
  <dcterms:modified xsi:type="dcterms:W3CDTF">2018-10-24T16:18:00Z</dcterms:modified>
</cp:coreProperties>
</file>