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7" r:id="rId2"/>
    <p:sldId id="344" r:id="rId3"/>
    <p:sldId id="345" r:id="rId4"/>
    <p:sldId id="346" r:id="rId5"/>
    <p:sldId id="347" r:id="rId6"/>
    <p:sldId id="352" r:id="rId7"/>
    <p:sldId id="353" r:id="rId8"/>
    <p:sldId id="354" r:id="rId9"/>
    <p:sldId id="355" r:id="rId10"/>
    <p:sldId id="362" r:id="rId11"/>
    <p:sldId id="363" r:id="rId12"/>
    <p:sldId id="356" r:id="rId13"/>
    <p:sldId id="357" r:id="rId14"/>
    <p:sldId id="358" r:id="rId15"/>
    <p:sldId id="359" r:id="rId16"/>
    <p:sldId id="360" r:id="rId17"/>
    <p:sldId id="361" r:id="rId18"/>
    <p:sldId id="348" r:id="rId19"/>
    <p:sldId id="335" r:id="rId20"/>
    <p:sldId id="318" r:id="rId21"/>
    <p:sldId id="349" r:id="rId22"/>
    <p:sldId id="350" r:id="rId23"/>
    <p:sldId id="351" r:id="rId24"/>
    <p:sldId id="364" r:id="rId25"/>
    <p:sldId id="365" r:id="rId26"/>
    <p:sldId id="366" r:id="rId27"/>
    <p:sldId id="367" r:id="rId2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B7A4C7-7724-4B85-BB67-EBB0827CB4D7}" type="presOf" srcId="{1E8B4FCA-85B1-4D60-962A-9059F60EF995}" destId="{B8E3C0C9-8E2B-4BAE-B4EF-4EDC40EF5396}" srcOrd="1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D53EDE39-C0D4-4AD6-BB31-C2D88D92AD72}" type="presOf" srcId="{D0124451-C29C-412E-BD3A-7063D72D78EF}" destId="{D7560F59-831E-4813-ACF6-3C445CD0E3B8}" srcOrd="0" destOrd="0" presId="urn:microsoft.com/office/officeart/2005/8/layout/hProcess7#1"/>
    <dgm:cxn modelId="{C8F5BA09-27A6-4A25-9105-FD8624F7B837}" type="presOf" srcId="{35EFA2FF-B38D-403D-B00D-B4EC4D63A9C6}" destId="{CD82C20B-0699-486C-BCCD-0F3D2D11DACF}" srcOrd="0" destOrd="0" presId="urn:microsoft.com/office/officeart/2005/8/layout/hProcess7#1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2C61357C-B98E-477C-A244-65F29F4BE8C6}" type="presOf" srcId="{1C32CC81-9276-4359-B597-68822D299668}" destId="{B40125AD-358D-4A8E-9CD0-787EB57C4361}" srcOrd="0" destOrd="0" presId="urn:microsoft.com/office/officeart/2005/8/layout/hProcess7#1"/>
    <dgm:cxn modelId="{97C1DA72-6E6B-40C3-A6F8-2A0A906E071F}" type="presOf" srcId="{D0124451-C29C-412E-BD3A-7063D72D78EF}" destId="{E5186078-A2D1-4653-8C2F-4EEE3E12586C}" srcOrd="1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F6AB6F24-C3E1-44C6-9F7D-F96AAF952766}" type="presOf" srcId="{1E8B4FCA-85B1-4D60-962A-9059F60EF995}" destId="{6ED385FE-C40F-4FF2-ACA3-4D37676F028B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4377C596-EFD2-480F-87E1-3436FA183DEE}" type="presOf" srcId="{431E9F8E-E20A-4459-B49B-16B10D4242D5}" destId="{D7265A89-99CC-4591-9FFB-89ACA85F8E4F}" srcOrd="0" destOrd="0" presId="urn:microsoft.com/office/officeart/2005/8/layout/hProcess7#1"/>
    <dgm:cxn modelId="{766DE9C6-FD25-47EC-8C08-75B19A5F8A0B}" type="presOf" srcId="{BB7291EA-8F07-402F-BF3B-37B41D74E265}" destId="{FF66188E-45C8-457A-A663-823443936297}" srcOrd="0" destOrd="0" presId="urn:microsoft.com/office/officeart/2005/8/layout/hProcess7#1"/>
    <dgm:cxn modelId="{06E9E354-BFE0-4534-A65C-172034AE50CB}" type="presOf" srcId="{0C065D53-AA19-4C08-B4EB-378B8AF61D4E}" destId="{C839620D-7076-47DF-97E2-786BF289A9EC}" srcOrd="0" destOrd="0" presId="urn:microsoft.com/office/officeart/2005/8/layout/hProcess7#1"/>
    <dgm:cxn modelId="{26CA0367-2008-4BC7-A8B8-420EFDACE121}" type="presOf" srcId="{1C32CC81-9276-4359-B597-68822D299668}" destId="{6611116E-2909-4965-A1C5-C63EC179D699}" srcOrd="1" destOrd="0" presId="urn:microsoft.com/office/officeart/2005/8/layout/hProcess7#1"/>
    <dgm:cxn modelId="{D5E39D89-C826-42DD-BCBF-9900FF4AEFB3}" type="presParOf" srcId="{C839620D-7076-47DF-97E2-786BF289A9EC}" destId="{E0DF1525-90F2-42F3-8675-6AFE48B5BE8F}" srcOrd="0" destOrd="0" presId="urn:microsoft.com/office/officeart/2005/8/layout/hProcess7#1"/>
    <dgm:cxn modelId="{EB34F93F-6AC2-4388-B689-231CC7656C32}" type="presParOf" srcId="{E0DF1525-90F2-42F3-8675-6AFE48B5BE8F}" destId="{6ED385FE-C40F-4FF2-ACA3-4D37676F028B}" srcOrd="0" destOrd="0" presId="urn:microsoft.com/office/officeart/2005/8/layout/hProcess7#1"/>
    <dgm:cxn modelId="{A600B2EE-14F3-4CE0-BCDD-5014481DADAB}" type="presParOf" srcId="{E0DF1525-90F2-42F3-8675-6AFE48B5BE8F}" destId="{B8E3C0C9-8E2B-4BAE-B4EF-4EDC40EF5396}" srcOrd="1" destOrd="0" presId="urn:microsoft.com/office/officeart/2005/8/layout/hProcess7#1"/>
    <dgm:cxn modelId="{AAFFE93A-0059-4442-848B-4317C8AEE198}" type="presParOf" srcId="{E0DF1525-90F2-42F3-8675-6AFE48B5BE8F}" destId="{CD82C20B-0699-486C-BCCD-0F3D2D11DACF}" srcOrd="2" destOrd="0" presId="urn:microsoft.com/office/officeart/2005/8/layout/hProcess7#1"/>
    <dgm:cxn modelId="{8422C978-B399-43AE-9A12-1A6F7CF97EA2}" type="presParOf" srcId="{C839620D-7076-47DF-97E2-786BF289A9EC}" destId="{0110ECC0-C27E-4035-BD04-CACE26A28260}" srcOrd="1" destOrd="0" presId="urn:microsoft.com/office/officeart/2005/8/layout/hProcess7#1"/>
    <dgm:cxn modelId="{7033C697-87C9-4914-B666-0828CF52328D}" type="presParOf" srcId="{C839620D-7076-47DF-97E2-786BF289A9EC}" destId="{5AF97C2C-3412-4A22-BD06-1001FD63E23D}" srcOrd="2" destOrd="0" presId="urn:microsoft.com/office/officeart/2005/8/layout/hProcess7#1"/>
    <dgm:cxn modelId="{B723C9BB-64E1-41CE-BFA5-98B1D5C213AA}" type="presParOf" srcId="{5AF97C2C-3412-4A22-BD06-1001FD63E23D}" destId="{7E56E5C4-EE75-45ED-AE0F-0F7AC6F3D01C}" srcOrd="0" destOrd="0" presId="urn:microsoft.com/office/officeart/2005/8/layout/hProcess7#1"/>
    <dgm:cxn modelId="{DEA2F584-3409-441B-A345-076888458854}" type="presParOf" srcId="{5AF97C2C-3412-4A22-BD06-1001FD63E23D}" destId="{FB543BA9-3D92-4623-B9A2-340BEE8D8FEC}" srcOrd="1" destOrd="0" presId="urn:microsoft.com/office/officeart/2005/8/layout/hProcess7#1"/>
    <dgm:cxn modelId="{CE00EE79-CDE1-40A5-B8FF-8BB34ECFE0D6}" type="presParOf" srcId="{5AF97C2C-3412-4A22-BD06-1001FD63E23D}" destId="{D38D59DC-7F3C-4A35-B64C-D7FE826E4309}" srcOrd="2" destOrd="0" presId="urn:microsoft.com/office/officeart/2005/8/layout/hProcess7#1"/>
    <dgm:cxn modelId="{3BD09EA4-D857-400F-8C22-1CA8BBDD4B43}" type="presParOf" srcId="{C839620D-7076-47DF-97E2-786BF289A9EC}" destId="{85F197EB-E62A-4AE5-927A-712FDCA2F679}" srcOrd="3" destOrd="0" presId="urn:microsoft.com/office/officeart/2005/8/layout/hProcess7#1"/>
    <dgm:cxn modelId="{95356745-C881-4F88-8E07-80D3BF4A74BB}" type="presParOf" srcId="{C839620D-7076-47DF-97E2-786BF289A9EC}" destId="{107473D1-26CF-4567-8AB3-E69DC9921963}" srcOrd="4" destOrd="0" presId="urn:microsoft.com/office/officeart/2005/8/layout/hProcess7#1"/>
    <dgm:cxn modelId="{23AA894A-C1E3-4B25-8FD0-3CF80F0162A9}" type="presParOf" srcId="{107473D1-26CF-4567-8AB3-E69DC9921963}" destId="{D7560F59-831E-4813-ACF6-3C445CD0E3B8}" srcOrd="0" destOrd="0" presId="urn:microsoft.com/office/officeart/2005/8/layout/hProcess7#1"/>
    <dgm:cxn modelId="{5FCAF310-3ED3-4172-8732-1F3F1EAD0FEF}" type="presParOf" srcId="{107473D1-26CF-4567-8AB3-E69DC9921963}" destId="{E5186078-A2D1-4653-8C2F-4EEE3E12586C}" srcOrd="1" destOrd="0" presId="urn:microsoft.com/office/officeart/2005/8/layout/hProcess7#1"/>
    <dgm:cxn modelId="{C96D6557-15B9-4F4B-B027-2E4DC2EEE5DA}" type="presParOf" srcId="{107473D1-26CF-4567-8AB3-E69DC9921963}" destId="{FF66188E-45C8-457A-A663-823443936297}" srcOrd="2" destOrd="0" presId="urn:microsoft.com/office/officeart/2005/8/layout/hProcess7#1"/>
    <dgm:cxn modelId="{9D1CA62F-5189-4489-995F-7FFE4D634359}" type="presParOf" srcId="{C839620D-7076-47DF-97E2-786BF289A9EC}" destId="{23FAEEAC-197A-4D7D-9AC8-7E8D1A9B6977}" srcOrd="5" destOrd="0" presId="urn:microsoft.com/office/officeart/2005/8/layout/hProcess7#1"/>
    <dgm:cxn modelId="{6820FA63-7E09-4720-B061-DC283FD7556D}" type="presParOf" srcId="{C839620D-7076-47DF-97E2-786BF289A9EC}" destId="{9399E747-CCC6-4377-BD99-AF36FF7CAF41}" srcOrd="6" destOrd="0" presId="urn:microsoft.com/office/officeart/2005/8/layout/hProcess7#1"/>
    <dgm:cxn modelId="{59587936-C43A-4223-827A-25D325EDB674}" type="presParOf" srcId="{9399E747-CCC6-4377-BD99-AF36FF7CAF41}" destId="{8A302A8E-2CB2-456C-851D-107769AD4DCF}" srcOrd="0" destOrd="0" presId="urn:microsoft.com/office/officeart/2005/8/layout/hProcess7#1"/>
    <dgm:cxn modelId="{D4A3430E-1CDA-449B-8869-66D8A470D3A5}" type="presParOf" srcId="{9399E747-CCC6-4377-BD99-AF36FF7CAF41}" destId="{C3826D2C-32CE-4E69-AB15-69AC4FDF7A89}" srcOrd="1" destOrd="0" presId="urn:microsoft.com/office/officeart/2005/8/layout/hProcess7#1"/>
    <dgm:cxn modelId="{3CB3DC7F-983F-4D0D-AE28-B4E8F3223F94}" type="presParOf" srcId="{9399E747-CCC6-4377-BD99-AF36FF7CAF41}" destId="{B087DCF4-D290-452A-89A5-C3BBCD587AA2}" srcOrd="2" destOrd="0" presId="urn:microsoft.com/office/officeart/2005/8/layout/hProcess7#1"/>
    <dgm:cxn modelId="{8D77BE39-F451-4557-A15E-80478F3E1BB0}" type="presParOf" srcId="{C839620D-7076-47DF-97E2-786BF289A9EC}" destId="{82DB04C1-0560-4AE3-BF0C-59D0B4244702}" srcOrd="7" destOrd="0" presId="urn:microsoft.com/office/officeart/2005/8/layout/hProcess7#1"/>
    <dgm:cxn modelId="{B1F56DF5-BBAA-4E87-822A-515F33F64DDB}" type="presParOf" srcId="{C839620D-7076-47DF-97E2-786BF289A9EC}" destId="{A55FA8E7-3692-46B0-B7AB-D10297020B53}" srcOrd="8" destOrd="0" presId="urn:microsoft.com/office/officeart/2005/8/layout/hProcess7#1"/>
    <dgm:cxn modelId="{4466C40D-7D09-4CBB-B2F9-786F61ED3305}" type="presParOf" srcId="{A55FA8E7-3692-46B0-B7AB-D10297020B53}" destId="{B40125AD-358D-4A8E-9CD0-787EB57C4361}" srcOrd="0" destOrd="0" presId="urn:microsoft.com/office/officeart/2005/8/layout/hProcess7#1"/>
    <dgm:cxn modelId="{208497E3-5BEE-4979-935E-1C493B6977CF}" type="presParOf" srcId="{A55FA8E7-3692-46B0-B7AB-D10297020B53}" destId="{6611116E-2909-4965-A1C5-C63EC179D699}" srcOrd="1" destOrd="0" presId="urn:microsoft.com/office/officeart/2005/8/layout/hProcess7#1"/>
    <dgm:cxn modelId="{C0AF4416-50E7-4625-B384-569152204C9F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79AF1C-F8C6-4EEF-ADED-6AF9A883DFEC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19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2016-01-04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UBEZPIECZENIE EMERYTALNE</a:t>
            </a:r>
            <a:endParaRPr lang="pl-PL" sz="2800" b="1" i="0" cap="all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043608" y="1166843"/>
            <a:ext cx="81003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Kwota bazowa </a:t>
            </a:r>
            <a:r>
              <a:rPr lang="pl-PL" dirty="0" smtClean="0"/>
              <a:t>wynosi 100 % przeciętnego wynagrodzenia pomniejszonego o potrącone od ubezpieczonych składki na ubezpieczenia społeczne, określone w przepisach o systemie ubezpieczeń społecznych, w poprzednim roku kalendarzowym. Jest ustalana corocznie i obowiązuje od dnia 1 marca każdego roku kalendarzowego do końca lutego następnego roku kalendarzowego.</a:t>
            </a:r>
          </a:p>
          <a:p>
            <a:r>
              <a:rPr lang="pl-PL" dirty="0" smtClean="0"/>
              <a:t>Wysokość kwoty bazowej ogłasza Prezes Głównego Urzędu Statystycznego, w formie komunikatu, w Dzienniku Urzędowym Rzeczypospolitej Polskiej "Monitor Polski" w terminie do 7 roboczego dnia lutego każdego roku.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115616" y="386104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 1 marca 2015 r: </a:t>
            </a:r>
            <a:r>
              <a:rPr lang="pl-PL" b="1" dirty="0" smtClean="0"/>
              <a:t>3.308,33 zł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43608" y="1340768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Definicja podstawy wymiaru emerytury</a:t>
            </a:r>
          </a:p>
          <a:p>
            <a:endParaRPr lang="pl-PL" dirty="0" smtClean="0"/>
          </a:p>
          <a:p>
            <a:r>
              <a:rPr lang="pl-PL" dirty="0" smtClean="0"/>
              <a:t>Podstawę wymiaru emerytury stanowi - ustalona w sposób, który przedstawiamy poniżej - przeciętna podstawa wymiaru składki na ubezpieczenia emerytalne i rentowe (począwszy od 1 stycznia 1999 r.) lub na ubezpieczenie społeczne (do 31 grudnia 1998 r.) na podstawie przepisów prawa polskiego, w okresie:</a:t>
            </a:r>
          </a:p>
          <a:p>
            <a:endParaRPr lang="pl-PL" dirty="0" smtClean="0"/>
          </a:p>
          <a:p>
            <a:r>
              <a:rPr lang="pl-PL" dirty="0" smtClean="0"/>
              <a:t>10 kolejnych lat kalendarzowych wybranych przez zainteresowanego z ostatnich 20 lat kalendarzowych poprzedzających bezpośrednio rok, w którym zgłoszono wniosek o emeryturę lub rentę, </a:t>
            </a:r>
            <a:r>
              <a:rPr lang="pl-PL" b="1" dirty="0" smtClean="0"/>
              <a:t>lub</a:t>
            </a:r>
          </a:p>
          <a:p>
            <a:endParaRPr lang="pl-PL" dirty="0" smtClean="0"/>
          </a:p>
          <a:p>
            <a:r>
              <a:rPr lang="pl-PL" dirty="0" smtClean="0"/>
              <a:t>20 lat kalendarzowych, przypadających przed rokiem zgłoszenia wniosku, wybranych z całego okresu podlegania ubezpieczeniu (ubezpieczeniom).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196752"/>
            <a:ext cx="8100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Ubezpieczeni urodzeni przed dniem 1 stycznia 1949 r. nabywają prawo do emerytury jeżeli osiągnęli wiek emerytalny i mają okres składkowy i nieskładkowy wynoszący co najmniej 20 lat dla kobiet i 25 lat dla mężczyzn.</a:t>
            </a:r>
          </a:p>
          <a:p>
            <a:endParaRPr lang="pl-PL" dirty="0" smtClean="0"/>
          </a:p>
          <a:p>
            <a:r>
              <a:rPr lang="pl-PL" dirty="0" smtClean="0"/>
              <a:t>Jeżeli </a:t>
            </a:r>
            <a:r>
              <a:rPr lang="pl-PL" dirty="0" smtClean="0"/>
              <a:t>obliczona - w powyższy sposób - emerytura dla tych osób jest niższa od kwoty najniższej emerytury wówczas emeryturę podwyższa się do tej kwoty.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Emerytura przysługuje również ubezpieczonym, którzy osiągnęli wiek emerytalny i mają okres składkowy i nieskładkowy wynoszący co najmniej 15 lat dla kobiet i co najmniej 20 lat dla mężczyzn. </a:t>
            </a:r>
          </a:p>
          <a:p>
            <a:endParaRPr lang="pl-PL" dirty="0"/>
          </a:p>
          <a:p>
            <a:r>
              <a:rPr lang="pl-PL" dirty="0" smtClean="0"/>
              <a:t>Emerytura dla tych osób nie jest podwyższana do wysokości najniższej emerytury, jeżeli okaże się, że jej wartość jest niższa.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484784"/>
            <a:ext cx="78843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Emerytury dla ubezpieczonych urodzonych po 31 grudnia 1948 r.</a:t>
            </a:r>
          </a:p>
          <a:p>
            <a:endParaRPr lang="pl-PL" dirty="0" smtClean="0"/>
          </a:p>
          <a:p>
            <a:r>
              <a:rPr lang="pl-PL" dirty="0" smtClean="0"/>
              <a:t>Osoby urodzone po dniu 31 grudnia 1948 r.</a:t>
            </a:r>
          </a:p>
          <a:p>
            <a:endParaRPr lang="pl-PL" dirty="0"/>
          </a:p>
          <a:p>
            <a:r>
              <a:rPr lang="pl-PL" dirty="0" smtClean="0"/>
              <a:t>- co do zasady objęte nowym systemem emerytalnym</a:t>
            </a:r>
          </a:p>
          <a:p>
            <a:endParaRPr lang="pl-PL" dirty="0" smtClean="0"/>
          </a:p>
          <a:p>
            <a:r>
              <a:rPr lang="pl-PL" dirty="0" smtClean="0"/>
              <a:t>Wysokość świadczeń emerytalnych tych osób uzależniona jest od wielkości kapitału zewidencjonowanego na indywidualnym koncie emerytalnym w ZUS. </a:t>
            </a:r>
          </a:p>
          <a:p>
            <a:r>
              <a:rPr lang="pl-PL" dirty="0" smtClean="0"/>
              <a:t>Okresy składkowe i nieskładkowe są uwzględniane przy wyliczeniu </a:t>
            </a:r>
            <a:r>
              <a:rPr lang="pl-PL" b="1" dirty="0" smtClean="0"/>
              <a:t>kapitału początkowego</a:t>
            </a:r>
            <a:r>
              <a:rPr lang="pl-PL" dirty="0" smtClean="0"/>
              <a:t>, który określa, ile dany ubezpieczony zaoszczędził w starym systemie emerytalnym </a:t>
            </a:r>
            <a:r>
              <a:rPr lang="pl-PL" dirty="0"/>
              <a:t>(</a:t>
            </a:r>
            <a:r>
              <a:rPr lang="pl-PL" dirty="0" smtClean="0"/>
              <a:t>przed 1 stycznia 1999 r.)</a:t>
            </a:r>
          </a:p>
          <a:p>
            <a:endParaRPr lang="pl-PL" dirty="0" smtClean="0"/>
          </a:p>
          <a:p>
            <a:r>
              <a:rPr lang="pl-PL" dirty="0" smtClean="0"/>
              <a:t>Kapitał początkowy jest zapisany na indywidualnym koncie ubezpieczonego w Zakładzie Ubezpieczeń Społecznych i wraz z wartością składek wpłaconych na ubezpieczenie emerytalne po dniu 1 stycznia 1999 r. stanowi podstawę do wyliczenia wysokości emerytury. </a:t>
            </a:r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443841"/>
            <a:ext cx="8100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 </a:t>
            </a:r>
          </a:p>
          <a:p>
            <a:r>
              <a:rPr lang="pl-PL" dirty="0" smtClean="0"/>
              <a:t>Emerytura z nowego systemu emerytalnego przysługuje niezależnie od długości okresu składkowego i nieskładkowego. </a:t>
            </a:r>
          </a:p>
          <a:p>
            <a:endParaRPr lang="pl-PL" dirty="0" smtClean="0"/>
          </a:p>
          <a:p>
            <a:r>
              <a:rPr lang="pl-PL" dirty="0" smtClean="0"/>
              <a:t>Wymiar stażu ubezpieczeniowego ma </a:t>
            </a:r>
            <a:r>
              <a:rPr lang="pl-PL" dirty="0" smtClean="0"/>
              <a:t>wpływ </a:t>
            </a:r>
            <a:r>
              <a:rPr lang="pl-PL" dirty="0" smtClean="0"/>
              <a:t>na wysokość tego świadczenia. </a:t>
            </a:r>
          </a:p>
          <a:p>
            <a:endParaRPr lang="pl-PL" dirty="0"/>
          </a:p>
          <a:p>
            <a:r>
              <a:rPr lang="pl-PL" dirty="0" smtClean="0"/>
              <a:t>Wysokość nowej emerytury nie może być niższa od kwoty emerytury najniższej, pod warunkiem, że ubezpieczony udowodnił okresy składkowe i nieskładkowe w wymiarze wynoszącym docelowo 25 lat - w przypadku kobiety i mężczyzny.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772816"/>
            <a:ext cx="8100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Wiek emerytalny kobiet i mężczyzn urodzonych po dniu 31 grudnia 1948 r. docelowo będzie wynosił 67 </a:t>
            </a:r>
            <a:r>
              <a:rPr lang="pl-PL" dirty="0" smtClean="0"/>
              <a:t>lat.</a:t>
            </a:r>
          </a:p>
          <a:p>
            <a:endParaRPr lang="pl-PL" dirty="0"/>
          </a:p>
          <a:p>
            <a:r>
              <a:rPr lang="pl-PL" dirty="0" smtClean="0"/>
              <a:t>(W przypadku </a:t>
            </a:r>
            <a:r>
              <a:rPr lang="pl-PL" dirty="0" smtClean="0"/>
              <a:t>kobiet wiek ten zostanie osiągnięty w 2040 r., a w przypadku mężczyzn w 2020 r</a:t>
            </a:r>
            <a:r>
              <a:rPr lang="pl-PL" dirty="0" smtClean="0"/>
              <a:t>.)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Im dłużej ubezpieczeni będą pozostawać aktywni zawodowo tym więcej będą mieli zewidencjonowanego na koncie w ZUS kapitału i tym wyższe będą ich emerytury. </a:t>
            </a:r>
          </a:p>
          <a:p>
            <a:endParaRPr lang="pl-PL" dirty="0"/>
          </a:p>
          <a:p>
            <a:r>
              <a:rPr lang="pl-PL" dirty="0" smtClean="0"/>
              <a:t>Obok wartości zewidencjonowanego kapitału emerytalnego, na wysokość emerytury ma również wpływ średnie dalsze trwanie życia.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124744"/>
            <a:ext cx="8100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Sposób wyliczenia emerytury osób urodzonych po dniu </a:t>
            </a:r>
          </a:p>
          <a:p>
            <a:r>
              <a:rPr lang="pl-PL" b="1" dirty="0" smtClean="0"/>
              <a:t>31 grudnia 1948 r., które nie przystąpiły do otwartego funduszu emerytalnego (nie są członkami OFE).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971600" y="2348880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Emerytura =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971600" y="3356992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Kapitał emerytalny</a:t>
            </a:r>
            <a:endParaRPr lang="pl-PL" dirty="0" smtClean="0"/>
          </a:p>
          <a:p>
            <a:r>
              <a:rPr lang="pl-PL" dirty="0" smtClean="0"/>
              <a:t>(zwaloryzowany kapitał początkowy + zwaloryzowane składki na koncie w ZUS)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5148064" y="3356992"/>
            <a:ext cx="3419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Średnie dalsze trwanie życia </a:t>
            </a:r>
            <a:r>
              <a:rPr lang="pl-PL" dirty="0" smtClean="0"/>
              <a:t>dla osób w wieku równym wiekowi przejścia na emeryturę (wyrażone w miesiącach)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4427984" y="3573016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124744"/>
            <a:ext cx="8100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Sposób wyliczenia emerytury osób urodzonych </a:t>
            </a:r>
          </a:p>
          <a:p>
            <a:r>
              <a:rPr lang="pl-PL" b="1" dirty="0" smtClean="0"/>
              <a:t>po dniu 31 grudnia 1948 r., które przystąpiły do otwartego funduszu emerytalnego (są członkami OFE).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5616" y="2276872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Emerytura =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043608" y="2852936"/>
            <a:ext cx="32221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Kapitał emerytalny</a:t>
            </a:r>
            <a:r>
              <a:rPr lang="pl-PL" dirty="0" smtClean="0"/>
              <a:t>=</a:t>
            </a:r>
          </a:p>
          <a:p>
            <a:r>
              <a:rPr lang="pl-PL" dirty="0" smtClean="0"/>
              <a:t>zwaloryzowany kapitał początkowy + zwaloryzowane składki zewidencjonowane na koncie w ZUS + zwaloryzowane składki zewidencjonowane na subkoncie w ZUS (powiększone o środki przekazane z rachunku w OFE)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4716016" y="3717032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: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5796136" y="3429000"/>
            <a:ext cx="3059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Średnie dalsze trwanie życia </a:t>
            </a:r>
            <a:r>
              <a:rPr lang="pl-PL" dirty="0" smtClean="0"/>
              <a:t>dla osób w wieku równym wiekowi przejścia na emeryturę (wyrażone w miesiącach)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930788"/>
            <a:ext cx="79208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400" b="1" dirty="0" smtClean="0"/>
              <a:t>Składka na ubezpieczenie emerytalne:</a:t>
            </a:r>
          </a:p>
          <a:p>
            <a:endParaRPr lang="pl-PL" sz="2400" b="1" dirty="0" smtClean="0"/>
          </a:p>
          <a:p>
            <a:pPr algn="just"/>
            <a:r>
              <a:rPr lang="pl-PL" sz="2400" dirty="0" smtClean="0"/>
              <a:t>Na ubezpieczenie emerytalne odprowadzana jest składka w wysokości </a:t>
            </a:r>
            <a:r>
              <a:rPr lang="pl-PL" sz="2400" b="1" dirty="0" smtClean="0"/>
              <a:t>19,52 %</a:t>
            </a:r>
            <a:r>
              <a:rPr lang="pl-PL" sz="2400" dirty="0" smtClean="0"/>
              <a:t> podstawy wymiaru składki.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Składka naliczana jest od podstawy nieprzekraczającej w roku kalendarzowym </a:t>
            </a:r>
            <a:r>
              <a:rPr lang="pl-PL" sz="2400" b="1" dirty="0" smtClean="0"/>
              <a:t>trzydziestokrotności przeciętnego wynagrodzenia. </a:t>
            </a:r>
          </a:p>
          <a:p>
            <a:pPr algn="just"/>
            <a:endParaRPr lang="pl-PL" sz="2400" b="1" dirty="0" smtClean="0"/>
          </a:p>
          <a:p>
            <a:pPr algn="just"/>
            <a:r>
              <a:rPr lang="pl-PL" sz="2400" dirty="0" smtClean="0"/>
              <a:t>W momencie, gdy podstawa wymiaru składki osoby ubezpieczonej przekroczy w danym roku kalendarzowym wysokość trzydziestokrotności przeciętnego wynagrodzenia, w kolejnych miesiącach tego roku </a:t>
            </a:r>
            <a:r>
              <a:rPr lang="pl-PL" sz="2400" b="1" dirty="0" smtClean="0"/>
              <a:t>nie pobiera się składki z tytułu ubezpieczenia emerytalnego.</a:t>
            </a:r>
            <a:r>
              <a:rPr lang="pl-PL" sz="2400" dirty="0">
                <a:solidFill>
                  <a:srgbClr val="333333"/>
                </a:solidFill>
                <a:latin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98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971600" y="1268760"/>
            <a:ext cx="79924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Jeżeli ubezpieczony </a:t>
            </a:r>
            <a:r>
              <a:rPr lang="pl-PL" b="1" dirty="0" smtClean="0"/>
              <a:t>nie przystąpił do funduszu emerytalnego </a:t>
            </a:r>
            <a:r>
              <a:rPr lang="pl-PL" dirty="0" smtClean="0"/>
              <a:t>to wówczas cała składka na ubezpieczenie emerytalne przekazywana jest na Fundusz Ubezpieczeń Społecznych, czyli składka w wysokości </a:t>
            </a:r>
            <a:r>
              <a:rPr lang="pl-PL" b="1" dirty="0" smtClean="0"/>
              <a:t>19,52%</a:t>
            </a:r>
            <a:r>
              <a:rPr lang="pl-PL" dirty="0" smtClean="0"/>
              <a:t> ewidencjonowana jest na koncie danej osoby w Zakładzie Ubezpieczeń Społecznych.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43608" y="2780928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Jeśli dana osoba </a:t>
            </a:r>
            <a:r>
              <a:rPr lang="pl-PL" b="1" dirty="0" smtClean="0"/>
              <a:t>przystąpiła do otwartego funduszu emerytalnego</a:t>
            </a:r>
            <a:r>
              <a:rPr lang="pl-PL" dirty="0" smtClean="0"/>
              <a:t>, to pierwotnie 12,22% podstawy wymiaru było ewidencjonowane na koncie w ZUS a 7,3% odprowadzane na rachunek w OFE.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043608" y="3718679"/>
            <a:ext cx="8100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Od 1 </a:t>
            </a:r>
            <a:r>
              <a:rPr lang="pl-PL" dirty="0" smtClean="0"/>
              <a:t>maja 2011 r. </a:t>
            </a:r>
            <a:r>
              <a:rPr lang="pl-PL" dirty="0" smtClean="0"/>
              <a:t>część </a:t>
            </a:r>
            <a:r>
              <a:rPr lang="pl-PL" dirty="0" smtClean="0"/>
              <a:t>składki przekazywanej do OFE </a:t>
            </a:r>
            <a:r>
              <a:rPr lang="pl-PL" dirty="0" smtClean="0"/>
              <a:t>to 2,3 </a:t>
            </a:r>
            <a:r>
              <a:rPr lang="pl-PL" dirty="0" smtClean="0"/>
              <a:t>%. </a:t>
            </a:r>
          </a:p>
          <a:p>
            <a:endParaRPr lang="pl-PL" dirty="0" smtClean="0"/>
          </a:p>
          <a:p>
            <a:r>
              <a:rPr lang="pl-PL" dirty="0" smtClean="0"/>
              <a:t>W ZUS powstały </a:t>
            </a:r>
            <a:r>
              <a:rPr lang="pl-PL" b="1" dirty="0" smtClean="0"/>
              <a:t>subkonta</a:t>
            </a:r>
            <a:r>
              <a:rPr lang="pl-PL" dirty="0" smtClean="0"/>
              <a:t>, na które trafia pozostała część składki dotychczas przekazywanej do OFE. </a:t>
            </a:r>
          </a:p>
          <a:p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 smtClean="0"/>
              <a:t>2013 </a:t>
            </a:r>
            <a:r>
              <a:rPr lang="pl-PL" dirty="0" smtClean="0"/>
              <a:t>r. składka przekazywana do OFE wynosiła </a:t>
            </a:r>
            <a:r>
              <a:rPr lang="pl-PL" dirty="0" smtClean="0"/>
              <a:t>2,8%, na </a:t>
            </a:r>
            <a:r>
              <a:rPr lang="pl-PL" dirty="0" smtClean="0"/>
              <a:t>subkonto w ZUS </a:t>
            </a:r>
            <a:r>
              <a:rPr lang="pl-PL" dirty="0" smtClean="0"/>
              <a:t>4,5%.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Od 1 lutego 2014 r. składka przekazywana do OFE wynosi 2,92% a na subkonto 4,38%.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358173"/>
            <a:ext cx="74168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b="1" dirty="0"/>
              <a:t>Podstawa prawna:</a:t>
            </a: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Ustawa z dnia 17 grudnia 1998 r. o emeryturach i rentach z Funduszu Ubezpieczeń Społecznych.</a:t>
            </a:r>
            <a:r>
              <a:rPr lang="pl-PL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l-PL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Dz.U. 1998 nr 162 poz. 1118</a:t>
            </a:r>
            <a:r>
              <a:rPr lang="pl-PL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1712516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Środki zewidencjonowane na subkoncie podlegają dziedziczeniu na zasadach analogicznych jak gromadzone w OFE.</a:t>
            </a:r>
          </a:p>
          <a:p>
            <a:pPr algn="just"/>
            <a:endParaRPr lang="pl-PL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pl-PL" dirty="0" smtClean="0"/>
              <a:t>W okresie od 1 kwietnia do 31 lipca 2014 r. członkowie OFE podejmowali decyzję, czy składka w wysokości 2,92% podstawy wymiaru nadal ma być przekazywana do OFE.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Decyzja </a:t>
            </a:r>
            <a:r>
              <a:rPr lang="pl-PL" dirty="0" smtClean="0"/>
              <a:t>dotyczyła czy ta część składki nadal ma być przekazywana do OFE, czy </a:t>
            </a:r>
            <a:r>
              <a:rPr lang="pl-PL" dirty="0" smtClean="0"/>
              <a:t>ma </a:t>
            </a:r>
            <a:r>
              <a:rPr lang="pl-PL" dirty="0" smtClean="0"/>
              <a:t>zostać  zewidencjonowana na subkoncie w ZUS, wraz z przekazywaną już na to subkonto, składką</a:t>
            </a:r>
            <a:br>
              <a:rPr lang="pl-PL" dirty="0" smtClean="0"/>
            </a:br>
            <a:r>
              <a:rPr lang="pl-PL" dirty="0" smtClean="0"/>
              <a:t>w wysokości 4,38%.</a:t>
            </a:r>
          </a:p>
          <a:p>
            <a:pPr algn="just"/>
            <a:endParaRPr lang="pl-PL" dirty="0" smtClean="0">
              <a:solidFill>
                <a:srgbClr val="333333"/>
              </a:solidFill>
              <a:latin typeface="tahoma"/>
            </a:endParaRPr>
          </a:p>
          <a:p>
            <a:pPr algn="just"/>
            <a:endParaRPr lang="pl-PL" dirty="0" smtClean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043608" y="1196752"/>
            <a:ext cx="77768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333333"/>
                </a:solidFill>
                <a:latin typeface="Tahoma"/>
              </a:rPr>
              <a:t>„OKIENKA TRANSFEROWE”</a:t>
            </a:r>
            <a:endParaRPr lang="pl-PL" sz="2000" b="1" dirty="0">
              <a:solidFill>
                <a:srgbClr val="333333"/>
              </a:solidFill>
              <a:latin typeface="Tahoma"/>
            </a:endParaRPr>
          </a:p>
          <a:p>
            <a:pPr algn="just">
              <a:buFont typeface="Arial"/>
              <a:buChar char="•"/>
            </a:pPr>
            <a:endParaRPr lang="pl-PL" b="0" i="0" dirty="0">
              <a:solidFill>
                <a:srgbClr val="333333"/>
              </a:solidFill>
              <a:effectLst/>
              <a:latin typeface="Tahoma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971600" y="1844824"/>
            <a:ext cx="81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Decyzję o dalszym przekazywaniu składek do OFE można podjąć </a:t>
            </a:r>
            <a:r>
              <a:rPr lang="pl-PL" dirty="0" smtClean="0"/>
              <a:t>tylko </a:t>
            </a:r>
            <a:r>
              <a:rPr lang="pl-PL" dirty="0" smtClean="0"/>
              <a:t>w okresie tzw. „okienek transferowych”. </a:t>
            </a:r>
          </a:p>
          <a:p>
            <a:endParaRPr lang="pl-PL" dirty="0" smtClean="0"/>
          </a:p>
          <a:p>
            <a:r>
              <a:rPr lang="pl-PL" dirty="0" smtClean="0"/>
              <a:t>Pierwsze z </a:t>
            </a:r>
            <a:r>
              <a:rPr lang="pl-PL" dirty="0" smtClean="0"/>
              <a:t>okienek transferowych trwało od 1 </a:t>
            </a:r>
            <a:r>
              <a:rPr lang="pl-PL" dirty="0" smtClean="0"/>
              <a:t>kwietnia 2014 r. </a:t>
            </a:r>
            <a:r>
              <a:rPr lang="pl-PL" dirty="0" smtClean="0"/>
              <a:t>do </a:t>
            </a:r>
            <a:r>
              <a:rPr lang="pl-PL" dirty="0" smtClean="0"/>
              <a:t>31 lipca 2014 r. </a:t>
            </a:r>
            <a:endParaRPr lang="pl-PL" dirty="0" smtClean="0"/>
          </a:p>
          <a:p>
            <a:r>
              <a:rPr lang="pl-PL" dirty="0" smtClean="0"/>
              <a:t>Decyzja </a:t>
            </a:r>
            <a:r>
              <a:rPr lang="pl-PL" dirty="0" smtClean="0"/>
              <a:t>jaka została wówczas podjęta przez członka OFE </a:t>
            </a:r>
            <a:r>
              <a:rPr lang="pl-PL" dirty="0" smtClean="0"/>
              <a:t>będzie mogła być zmieniona </a:t>
            </a:r>
            <a:r>
              <a:rPr lang="pl-PL" dirty="0" smtClean="0"/>
              <a:t>w okresie od kwietnia do lipca w 2016 r.,</a:t>
            </a:r>
            <a:br>
              <a:rPr lang="pl-PL" dirty="0" smtClean="0"/>
            </a:br>
            <a:r>
              <a:rPr lang="pl-PL" dirty="0" smtClean="0"/>
              <a:t>a następnie co 4 lata. 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43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171251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Podział składki emerytalnej </a:t>
            </a:r>
            <a:r>
              <a:rPr lang="pl-PL" dirty="0" smtClean="0"/>
              <a:t>w przypadku podjęcia decyzji o przekazywaniu składki wyłącznie na subkonto w ZUS:</a:t>
            </a:r>
            <a:endParaRPr lang="pl-PL" dirty="0">
              <a:solidFill>
                <a:srgbClr val="333333"/>
              </a:solidFill>
              <a:latin typeface="Tahoma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1403648" y="3212976"/>
            <a:ext cx="316835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Konto w ZUS</a:t>
            </a:r>
            <a:endParaRPr lang="pl-PL" dirty="0" smtClean="0"/>
          </a:p>
          <a:p>
            <a:pPr algn="ctr"/>
            <a:r>
              <a:rPr lang="pl-PL" b="1" dirty="0" smtClean="0"/>
              <a:t>12,22%</a:t>
            </a:r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4932040" y="3212976"/>
            <a:ext cx="316835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Subkonto w ZUS</a:t>
            </a:r>
            <a:endParaRPr lang="pl-PL" dirty="0" smtClean="0"/>
          </a:p>
          <a:p>
            <a:pPr algn="ctr"/>
            <a:r>
              <a:rPr lang="pl-PL" b="1" dirty="0" smtClean="0"/>
              <a:t>7,3%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171251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Podział składki emerytalnej </a:t>
            </a:r>
            <a:r>
              <a:rPr lang="pl-PL" dirty="0" smtClean="0"/>
              <a:t>w przypadku podjęcia decyzji o dalszym przekazywaniu składki na rachunek w OFE:</a:t>
            </a:r>
            <a:endParaRPr lang="pl-PL" dirty="0">
              <a:solidFill>
                <a:srgbClr val="333333"/>
              </a:solidFill>
              <a:latin typeface="Tahoma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1403648" y="3212976"/>
            <a:ext cx="23042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Konto w ZUS</a:t>
            </a:r>
            <a:endParaRPr lang="pl-PL" dirty="0" smtClean="0"/>
          </a:p>
          <a:p>
            <a:pPr algn="ctr"/>
            <a:r>
              <a:rPr lang="pl-PL" b="1" dirty="0" smtClean="0"/>
              <a:t>12,22%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851920" y="3212976"/>
            <a:ext cx="23042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Subkonto  w ZUS</a:t>
            </a:r>
            <a:endParaRPr lang="pl-PL" dirty="0" smtClean="0"/>
          </a:p>
          <a:p>
            <a:pPr algn="ctr"/>
            <a:r>
              <a:rPr lang="pl-PL" b="1" dirty="0" smtClean="0"/>
              <a:t>4,38%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6516216" y="3212976"/>
            <a:ext cx="23042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Rachunek w OFE 2,92%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1043608" y="1124744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ZASADY USTALANIA ŚWIADCZEŃ</a:t>
            </a:r>
            <a:endParaRPr lang="pl-PL" dirty="0" smtClean="0"/>
          </a:p>
          <a:p>
            <a:pPr algn="ctr"/>
            <a:r>
              <a:rPr lang="pl-PL" b="1" dirty="0" smtClean="0"/>
              <a:t>Powstanie prawa do świadczeń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1043608" y="2060848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Art. 100.</a:t>
            </a:r>
            <a:r>
              <a:rPr lang="pl-PL" dirty="0" smtClean="0"/>
              <a:t> 1. Prawo do świadczeń określonych w ustawie powstaje z dniem </a:t>
            </a:r>
            <a:r>
              <a:rPr lang="pl-PL" b="1" dirty="0" smtClean="0"/>
              <a:t>spełnienia wszystkich warunków </a:t>
            </a:r>
            <a:r>
              <a:rPr lang="pl-PL" dirty="0" smtClean="0"/>
              <a:t>wymaganych do nabycia tego prawa, z zastrzeżeniem ust. 2.</a:t>
            </a:r>
          </a:p>
          <a:p>
            <a:endParaRPr lang="pl-PL" dirty="0" smtClean="0"/>
          </a:p>
          <a:p>
            <a:r>
              <a:rPr lang="pl-PL" dirty="0" smtClean="0"/>
              <a:t>2. Jeżeli ubezpieczony pobiera zasiłek chorobowy, świadczenie rehabilitacyjne lub wynagrodzenie za czas niezdolności do pracy wypłacane na podstawie przepisów Kodeksu pracy, prawo do emerytury, renty z tytułu niezdolności do pracy lub renty szkoleniowej powstaje </a:t>
            </a:r>
            <a:r>
              <a:rPr lang="pl-PL" b="1" dirty="0" smtClean="0"/>
              <a:t>z dniem zaprzestania </a:t>
            </a:r>
            <a:r>
              <a:rPr lang="pl-PL" dirty="0" smtClean="0"/>
              <a:t>pobierania tego zasiłku, świadczenia lub wynagrodzenia.</a:t>
            </a:r>
          </a:p>
          <a:p>
            <a:endParaRPr lang="pl-PL" dirty="0" smtClean="0"/>
          </a:p>
          <a:p>
            <a:r>
              <a:rPr lang="pl-PL" dirty="0" smtClean="0"/>
              <a:t>3. Przepis ust. 2 nie ma zastosowania do emerytury, o której mowa w dziale II rozdział 1 (tj. </a:t>
            </a:r>
            <a:r>
              <a:rPr lang="pl-PL" b="1" dirty="0" smtClean="0"/>
              <a:t>Emerytura dla ubezpieczonych urodzonych po dniu 31grudnia 1948 r.)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Prostokąt 5"/>
          <p:cNvSpPr/>
          <p:nvPr/>
        </p:nvSpPr>
        <p:spPr>
          <a:xfrm>
            <a:off x="2627784" y="1340768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Ustanie prawa do świadczeń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043608" y="198884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Art. 101.</a:t>
            </a:r>
            <a:r>
              <a:rPr lang="pl-PL" dirty="0" smtClean="0"/>
              <a:t> Prawo do świadczeń ustaje:</a:t>
            </a:r>
          </a:p>
          <a:p>
            <a:endParaRPr lang="pl-PL" dirty="0" smtClean="0"/>
          </a:p>
          <a:p>
            <a:r>
              <a:rPr lang="pl-PL" dirty="0" smtClean="0"/>
              <a:t>1)   gdy ustanie którykolwiek z warunków wymaganych do uzyskania tego prawa;</a:t>
            </a:r>
          </a:p>
          <a:p>
            <a:endParaRPr lang="pl-PL" dirty="0" smtClean="0"/>
          </a:p>
          <a:p>
            <a:r>
              <a:rPr lang="pl-PL" dirty="0" smtClean="0"/>
              <a:t>2)   ze śmiercią osoby uprawnionej.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Prostokąt 7"/>
          <p:cNvSpPr/>
          <p:nvPr/>
        </p:nvSpPr>
        <p:spPr>
          <a:xfrm>
            <a:off x="1043608" y="126876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POSTĘPOWANIE W SPRAWACH ŚWIADCZEŃ I WYPŁATA ŚWIADCZEŃ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971600" y="198884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Art. 115.</a:t>
            </a:r>
            <a:r>
              <a:rPr lang="pl-PL" dirty="0" smtClean="0"/>
              <a:t> 1. Decyzje w sprawach świadczeń wydają i świadczenia te wypłacają, z uwzględnieniem ust. 2-4, </a:t>
            </a:r>
            <a:r>
              <a:rPr lang="pl-PL" b="1" dirty="0" smtClean="0"/>
              <a:t>organy rentowe właściwe ze względu na miejsce zamieszkania osoby zainteresowanej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1043608" y="458112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Przepis art. 116 ust. 1 wprowadza generalną zasadę postępowania emerytalno-rentowego, tj. zasadę wnioskowości (fakultatywności).</a:t>
            </a:r>
            <a:r>
              <a:rPr lang="pl-PL" dirty="0" smtClean="0"/>
              <a:t> 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1223120" y="32849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Art. 116.</a:t>
            </a:r>
            <a:r>
              <a:rPr lang="pl-PL" dirty="0" smtClean="0"/>
              <a:t> 1. Postępowanie w sprawach świadczeń wszczyna się na podstawie </a:t>
            </a:r>
            <a:r>
              <a:rPr lang="pl-PL" b="1" dirty="0" smtClean="0"/>
              <a:t>wniosku zainteresowanego</a:t>
            </a:r>
            <a:r>
              <a:rPr lang="pl-PL" dirty="0" smtClean="0"/>
              <a:t>, chyba że ustawa stanowi inaczej.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6" name="Prostokąt 5"/>
          <p:cNvSpPr/>
          <p:nvPr/>
        </p:nvSpPr>
        <p:spPr>
          <a:xfrm>
            <a:off x="1043608" y="1772816"/>
            <a:ext cx="810039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Działanie z urzędu w sprawach świadczeń określonych w art. 3 ma charakter </a:t>
            </a:r>
            <a:r>
              <a:rPr lang="pl-PL" b="1" dirty="0" smtClean="0"/>
              <a:t>wyjątkowy i musi wynikać wprost z ustawy. </a:t>
            </a:r>
          </a:p>
          <a:p>
            <a:pPr>
              <a:lnSpc>
                <a:spcPct val="150000"/>
              </a:lnSpc>
            </a:pPr>
            <a:endParaRPr lang="pl-PL" b="1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Przykłady obligatoryjnego działania organów rentowych z urzędu: p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/>
              <a:t>przyznanie emerytury zamiast renty z tytułu niezdolności do pracy (art. 24a, art. 27a),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/>
              <a:t>podział renty rodzinnej w razie ujawnienia okoliczności powodujących konieczność dokonania podziału po raz pierwszy lub zmiany warunków dotychczasowego podziału ze względu na zmianę liczby osób uprawnionych (art. 74 ust. 3),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dirty="0" smtClean="0"/>
              <a:t>zmiana wysokości emerytur i rent w ramach waloryzacji (</a:t>
            </a:r>
            <a:r>
              <a:rPr lang="pl-PL" u="sng" dirty="0" smtClean="0"/>
              <a:t>art. 93</a:t>
            </a:r>
            <a:r>
              <a:rPr lang="pl-PL" dirty="0" smtClean="0"/>
              <a:t>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15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286164"/>
            <a:ext cx="79208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pl-PL" sz="2400" dirty="0">
              <a:solidFill>
                <a:prstClr val="black"/>
              </a:solidFill>
            </a:endParaRPr>
          </a:p>
          <a:p>
            <a:pPr algn="just"/>
            <a:r>
              <a:rPr lang="pl-PL" sz="2400" dirty="0" smtClean="0"/>
              <a:t>Ubezpieczenie emerytalne jest to ubezpieczenie na wypadek niezdolności do pracy z powodu starości.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Ubezpieczenie emerytalne zapewnia dochód w momencie zaprzestania pracy zawodowej po osiągnięciu wieku emerytalnego.</a:t>
            </a:r>
            <a:r>
              <a:rPr lang="pl-PL" sz="2400" dirty="0">
                <a:solidFill>
                  <a:srgbClr val="333333"/>
                </a:solidFill>
                <a:latin typeface="Tahoma"/>
              </a:rPr>
              <a:t> </a:t>
            </a:r>
            <a:endParaRPr lang="pl-PL" sz="2400" b="0" i="0" dirty="0">
              <a:solidFill>
                <a:srgbClr val="333333"/>
              </a:solidFill>
              <a:effectLst/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847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856357"/>
            <a:ext cx="79208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b="1" dirty="0" smtClean="0"/>
              <a:t>Obowiązkowo ubezpieczeniom emerytalnemu podlegają</a:t>
            </a:r>
            <a:r>
              <a:rPr lang="pl-PL" sz="2400" dirty="0" smtClean="0"/>
              <a:t>, osoby fizyczne, które na obszarze Rzeczypospolitej Polskiej są:</a:t>
            </a:r>
          </a:p>
          <a:p>
            <a:pPr algn="just"/>
            <a:r>
              <a:rPr lang="pl-PL" sz="2400" dirty="0" smtClean="0">
                <a:solidFill>
                  <a:srgbClr val="333333"/>
                </a:solidFill>
                <a:latin typeface="Tahoma"/>
              </a:rPr>
              <a:t>m.in.:</a:t>
            </a:r>
            <a:endParaRPr lang="pl-PL" sz="2400" dirty="0">
              <a:solidFill>
                <a:srgbClr val="333333"/>
              </a:solidFill>
              <a:latin typeface="Tahoma"/>
            </a:endParaRPr>
          </a:p>
          <a:p>
            <a:r>
              <a:rPr lang="pl-PL" sz="2400" dirty="0" smtClean="0"/>
              <a:t>- </a:t>
            </a:r>
            <a:r>
              <a:rPr lang="pl-PL" sz="2400" b="1" dirty="0" smtClean="0"/>
              <a:t>pracownikami</a:t>
            </a:r>
            <a:r>
              <a:rPr lang="pl-PL" sz="2400" dirty="0" smtClean="0"/>
              <a:t> z wyłączeniem prokuratorów,</a:t>
            </a:r>
          </a:p>
          <a:p>
            <a:r>
              <a:rPr lang="pl-PL" sz="2400" dirty="0" smtClean="0"/>
              <a:t>- osobami wykonującymi pracę nakładczą,</a:t>
            </a:r>
          </a:p>
          <a:p>
            <a:r>
              <a:rPr lang="pl-PL" sz="2400" dirty="0" smtClean="0"/>
              <a:t>- członkami rolniczych spółdzielni produkcyjnych i spółdzielni kółek rolniczych,</a:t>
            </a:r>
          </a:p>
          <a:p>
            <a:r>
              <a:rPr lang="pl-PL" sz="2400" dirty="0" smtClean="0"/>
              <a:t>- osobami wykonującymi pracę na podstawie umowy agencyjnej lub umowy zlecenia albo innej umowy o świadczenie usług, do której zgodnie z Kodeksem cywilnym stosuje się przepisy dotyczące zlecenia, oraz osobami z nimi współpracującymi,</a:t>
            </a:r>
          </a:p>
          <a:p>
            <a:r>
              <a:rPr lang="pl-PL" sz="2400" dirty="0" smtClean="0"/>
              <a:t>- osobami prowadzącymi pozarolniczą działalność oraz osobami z nimi współpracującymi …</a:t>
            </a:r>
          </a:p>
          <a:p>
            <a:r>
              <a:rPr lang="pl-PL" sz="2400" dirty="0">
                <a:solidFill>
                  <a:srgbClr val="333333"/>
                </a:solidFill>
                <a:latin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789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3024828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dirty="0" smtClean="0"/>
              <a:t>Dobrowolnym ubezpieczeniem emerytalnym mogą być objęte osoby, które nie spełniają warunków do objęcia tym ubezpieczeniem obowiązkowo.</a:t>
            </a:r>
            <a:endParaRPr lang="pl-PL" sz="2400" dirty="0">
              <a:solidFill>
                <a:srgbClr val="333333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771800" y="1196752"/>
            <a:ext cx="3449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System emerytalny</a:t>
            </a:r>
            <a:endParaRPr lang="pl-PL" sz="2400" b="1" dirty="0"/>
          </a:p>
        </p:txBody>
      </p:sp>
      <p:sp>
        <p:nvSpPr>
          <p:cNvPr id="9" name="Prostokąt 8"/>
          <p:cNvSpPr/>
          <p:nvPr/>
        </p:nvSpPr>
        <p:spPr>
          <a:xfrm>
            <a:off x="1043608" y="1988840"/>
            <a:ext cx="8100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Od 1 stycznia 1999 r. obowiązuje w Polsce nowy system emerytalny, oparty na zreformowanym Zakładzie Ubezpieczeń Społecznych  i otwartych funduszach emerytalnych.</a:t>
            </a:r>
          </a:p>
          <a:p>
            <a:endParaRPr lang="pl-PL" dirty="0" smtClean="0"/>
          </a:p>
          <a:p>
            <a:r>
              <a:rPr lang="pl-PL" dirty="0" smtClean="0"/>
              <a:t>Wprowadzone zmiany nie objęły wszystkich ubezpieczonych jednakowo. </a:t>
            </a:r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196752"/>
            <a:ext cx="81003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Ustawodawca podzielił ubezpieczonych na grupy, w zależności od daty urodzenia: </a:t>
            </a:r>
          </a:p>
          <a:p>
            <a:pPr marL="342900" indent="-342900">
              <a:buAutoNum type="arabicParenR"/>
            </a:pPr>
            <a:r>
              <a:rPr lang="pl-PL" dirty="0" smtClean="0"/>
              <a:t>przed 1 styczniem 1949 r.</a:t>
            </a:r>
          </a:p>
          <a:p>
            <a:pPr marL="342900" indent="-342900">
              <a:buAutoNum type="arabicParenR"/>
            </a:pPr>
            <a:r>
              <a:rPr lang="pl-PL" dirty="0" smtClean="0"/>
              <a:t>po 31 grudnia 1948 r.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Ubezpieczeni, urodzeni przed dniem 1 stycznia 1949 r., mają przyznawaną emeryturę w oparciu o zasady dotyczące systemu emerytalnego obowiązujące przed 1 stycznia 1999.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Ubezpieczeni urodzeni po dniu 31 grudnia 1948 r.:</a:t>
            </a:r>
          </a:p>
          <a:p>
            <a:r>
              <a:rPr lang="pl-PL" dirty="0" smtClean="0"/>
              <a:t>-        ubezpieczeni urodzeni przed dniem 1 stycznia 1969 r. zostali  (z pewnymi wyjątkami) objęci zasadami nowego systemu emerytalnego</a:t>
            </a:r>
          </a:p>
          <a:p>
            <a:endParaRPr lang="pl-PL" dirty="0" smtClean="0"/>
          </a:p>
          <a:p>
            <a:r>
              <a:rPr lang="pl-PL" dirty="0" smtClean="0"/>
              <a:t>-        ubezpieczeni urodzeni po dniu 31 grudnia 1968 r. zostali objęci w całości zasadami nowego systemu emerytalnego.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268760"/>
            <a:ext cx="8100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Nowy system emerytalny jest oparty </a:t>
            </a:r>
            <a:r>
              <a:rPr lang="pl-PL" dirty="0" smtClean="0"/>
              <a:t>na zasadzie </a:t>
            </a:r>
            <a:r>
              <a:rPr lang="pl-PL" b="1" dirty="0" smtClean="0"/>
              <a:t>zdefiniowanej składki. </a:t>
            </a:r>
          </a:p>
          <a:p>
            <a:endParaRPr lang="pl-PL" dirty="0" smtClean="0"/>
          </a:p>
          <a:p>
            <a:r>
              <a:rPr lang="pl-PL" dirty="0" smtClean="0"/>
              <a:t>Wysokość emerytury zależy od kwoty składek wpłaconych przez ubezpieczonego.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4294967295"/>
          </p:nvPr>
        </p:nvGraphicFramePr>
        <p:xfrm>
          <a:off x="2233612" y="2855436"/>
          <a:ext cx="4676775" cy="2015490"/>
        </p:xfrm>
        <a:graphic>
          <a:graphicData uri="http://schemas.openxmlformats.org/drawingml/2006/table">
            <a:tbl>
              <a:tblPr/>
              <a:tblGrid>
                <a:gridCol w="1981200"/>
                <a:gridCol w="2695575"/>
              </a:tblGrid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solidFill>
                            <a:srgbClr val="606060"/>
                          </a:solidFill>
                          <a:latin typeface="Arial"/>
                        </a:rPr>
                        <a:t>EMERYTURA</a:t>
                      </a:r>
                    </a:p>
                    <a:p>
                      <a:pPr algn="ctr"/>
                      <a:r>
                        <a:rPr lang="pl-PL">
                          <a:solidFill>
                            <a:srgbClr val="606060"/>
                          </a:solidFill>
                          <a:latin typeface="Arial"/>
                        </a:rPr>
                        <a:t>według starych zasad =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 w="9525" cap="flat" cmpd="sng" algn="ctr">
                      <a:solidFill>
                        <a:srgbClr val="E9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606060"/>
                          </a:solidFill>
                          <a:latin typeface="Arial"/>
                        </a:rPr>
                        <a:t>24% × KWOTA BAZOWA</a:t>
                      </a:r>
                    </a:p>
                    <a:p>
                      <a:r>
                        <a:rPr lang="pl-PL" dirty="0">
                          <a:solidFill>
                            <a:srgbClr val="606060"/>
                          </a:solidFill>
                          <a:latin typeface="Arial"/>
                        </a:rPr>
                        <a:t>+</a:t>
                      </a:r>
                    </a:p>
                    <a:p>
                      <a:r>
                        <a:rPr lang="pl-PL" dirty="0">
                          <a:solidFill>
                            <a:srgbClr val="606060"/>
                          </a:solidFill>
                          <a:latin typeface="Arial"/>
                        </a:rPr>
                        <a:t>1,3% × PW × LATA SKŁADKOWE</a:t>
                      </a:r>
                    </a:p>
                    <a:p>
                      <a:r>
                        <a:rPr lang="pl-PL" dirty="0">
                          <a:solidFill>
                            <a:srgbClr val="606060"/>
                          </a:solidFill>
                          <a:latin typeface="Arial"/>
                        </a:rPr>
                        <a:t>+</a:t>
                      </a:r>
                    </a:p>
                    <a:p>
                      <a:r>
                        <a:rPr lang="pl-PL" dirty="0">
                          <a:solidFill>
                            <a:srgbClr val="606060"/>
                          </a:solidFill>
                          <a:latin typeface="Arial"/>
                        </a:rPr>
                        <a:t>0,7% × PW × LATA NIESKŁADKOWE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9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9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403648" y="1124744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1124744"/>
            <a:ext cx="8100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Emerytury dla ubezpieczonych urodzonych przed 1 stycznia 1949 r.</a:t>
            </a:r>
          </a:p>
          <a:p>
            <a:endParaRPr lang="pl-PL" dirty="0" smtClean="0"/>
          </a:p>
          <a:p>
            <a:pPr marL="285750" indent="-285750">
              <a:buFontTx/>
              <a:buChar char="-"/>
            </a:pPr>
            <a:r>
              <a:rPr lang="pl-PL" dirty="0" smtClean="0"/>
              <a:t>według starych zasad</a:t>
            </a:r>
          </a:p>
          <a:p>
            <a:endParaRPr lang="pl-PL" dirty="0" smtClean="0"/>
          </a:p>
          <a:p>
            <a:r>
              <a:rPr lang="pl-PL" dirty="0" smtClean="0"/>
              <a:t>Przy wyliczeniu emerytury brane są pod uwagę długości okresów składkowych, nieskładkowych oraz podstawa wymiaru (PW).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043608" y="2852936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EMERYTURA</a:t>
            </a:r>
          </a:p>
          <a:p>
            <a:r>
              <a:rPr lang="pl-PL" dirty="0" smtClean="0"/>
              <a:t>według starych zasad =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1043608" y="3573016"/>
            <a:ext cx="57241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24% × KWOTA BAZOWA</a:t>
            </a:r>
          </a:p>
          <a:p>
            <a:r>
              <a:rPr lang="pl-PL" dirty="0" smtClean="0"/>
              <a:t>+</a:t>
            </a:r>
          </a:p>
          <a:p>
            <a:r>
              <a:rPr lang="pl-PL" dirty="0" smtClean="0"/>
              <a:t>1,3% × PW × LATA SKŁADKOWE</a:t>
            </a:r>
          </a:p>
          <a:p>
            <a:r>
              <a:rPr lang="pl-PL" dirty="0" smtClean="0"/>
              <a:t>+</a:t>
            </a:r>
          </a:p>
          <a:p>
            <a:r>
              <a:rPr lang="pl-PL" dirty="0" smtClean="0"/>
              <a:t>0,7% × PW × LATA NIESKŁADKOWE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3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1380</Words>
  <Application>Microsoft Office PowerPoint</Application>
  <PresentationFormat>Pokaz na ekranie (4:3)</PresentationFormat>
  <Paragraphs>203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Arial</vt:lpstr>
      <vt:lpstr>Calibri</vt:lpstr>
      <vt:lpstr>Open Sans</vt:lpstr>
      <vt:lpstr>Tahoma</vt:lpstr>
      <vt:lpstr>Tahoma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Magorzata Grzek˘w</cp:lastModifiedBy>
  <cp:revision>211</cp:revision>
  <dcterms:created xsi:type="dcterms:W3CDTF">2014-01-18T14:20:26Z</dcterms:created>
  <dcterms:modified xsi:type="dcterms:W3CDTF">2016-01-04T16:30:15Z</dcterms:modified>
</cp:coreProperties>
</file>