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7" r:id="rId2"/>
    <p:sldId id="317" r:id="rId3"/>
    <p:sldId id="363" r:id="rId4"/>
    <p:sldId id="364" r:id="rId5"/>
    <p:sldId id="365" r:id="rId6"/>
    <p:sldId id="321" r:id="rId7"/>
    <p:sldId id="322" r:id="rId8"/>
    <p:sldId id="336" r:id="rId9"/>
    <p:sldId id="337" r:id="rId10"/>
    <p:sldId id="343" r:id="rId11"/>
    <p:sldId id="339" r:id="rId12"/>
    <p:sldId id="340" r:id="rId13"/>
    <p:sldId id="341" r:id="rId14"/>
    <p:sldId id="342" r:id="rId15"/>
    <p:sldId id="344" r:id="rId16"/>
    <p:sldId id="366" r:id="rId17"/>
    <p:sldId id="345" r:id="rId18"/>
    <p:sldId id="346" r:id="rId19"/>
    <p:sldId id="347" r:id="rId20"/>
    <p:sldId id="348" r:id="rId2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9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EA30B1-0794-483A-B000-19BE6F80DB30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0"/>
      <dgm:spPr/>
    </dgm:pt>
    <dgm:pt modelId="{AC4D929E-789D-4375-A9D6-120852409193}">
      <dgm:prSet phldrT="[Tekst]" phldr="1"/>
      <dgm:spPr/>
      <dgm:t>
        <a:bodyPr/>
        <a:lstStyle/>
        <a:p>
          <a:endParaRPr lang="pl-PL"/>
        </a:p>
      </dgm:t>
    </dgm:pt>
    <dgm:pt modelId="{D7E0BF6F-E3BC-431B-A84E-2FF5DAD47234}" type="parTrans" cxnId="{097A4DC8-41D6-4B38-8BF4-826015C20B72}">
      <dgm:prSet/>
      <dgm:spPr/>
    </dgm:pt>
    <dgm:pt modelId="{ED4739C6-E821-4265-9E79-3D3561EAD585}" type="sibTrans" cxnId="{097A4DC8-41D6-4B38-8BF4-826015C20B72}">
      <dgm:prSet/>
      <dgm:spPr/>
    </dgm:pt>
    <dgm:pt modelId="{1E1BA58F-9669-4C7B-B670-49DBA9C9755F}">
      <dgm:prSet phldrT="[Tekst]" phldr="1"/>
      <dgm:spPr/>
      <dgm:t>
        <a:bodyPr/>
        <a:lstStyle/>
        <a:p>
          <a:endParaRPr lang="pl-PL"/>
        </a:p>
      </dgm:t>
    </dgm:pt>
    <dgm:pt modelId="{64A56467-8AAE-4C1A-A86E-196F8B2CC2DA}" type="parTrans" cxnId="{02658127-C56F-46CC-980E-225A358380FF}">
      <dgm:prSet/>
      <dgm:spPr/>
    </dgm:pt>
    <dgm:pt modelId="{C7C89BF2-4B4C-43CF-9EEC-F318C6588578}" type="sibTrans" cxnId="{02658127-C56F-46CC-980E-225A358380FF}">
      <dgm:prSet/>
      <dgm:spPr/>
    </dgm:pt>
    <dgm:pt modelId="{84FAFB2D-415B-4AF0-9F69-06251290D386}">
      <dgm:prSet phldrT="[Tekst]" phldr="1"/>
      <dgm:spPr/>
      <dgm:t>
        <a:bodyPr/>
        <a:lstStyle/>
        <a:p>
          <a:endParaRPr lang="pl-PL"/>
        </a:p>
      </dgm:t>
    </dgm:pt>
    <dgm:pt modelId="{67459D3E-B05D-4E5E-A7D1-0FA2A07F31E2}" type="parTrans" cxnId="{8E53A3CC-D733-4246-B821-BF0850124E6C}">
      <dgm:prSet/>
      <dgm:spPr/>
    </dgm:pt>
    <dgm:pt modelId="{AD631D05-98A1-4E54-BA9D-F89C93842A40}" type="sibTrans" cxnId="{8E53A3CC-D733-4246-B821-BF0850124E6C}">
      <dgm:prSet/>
      <dgm:spPr/>
    </dgm:pt>
    <dgm:pt modelId="{4E076237-D72D-4EF6-9FE8-2A27B6F18BAE}" type="pres">
      <dgm:prSet presAssocID="{D7EA30B1-0794-483A-B000-19BE6F80DB3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BBBD6E2-46C4-4B5C-A7A2-6B6C87351526}" type="pres">
      <dgm:prSet presAssocID="{AC4D929E-789D-4375-A9D6-12085240919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D8F8305-BBA5-407F-83F7-7B3298D60A0C}" type="pres">
      <dgm:prSet presAssocID="{AC4D929E-789D-4375-A9D6-120852409193}" presName="gear1srcNode" presStyleLbl="node1" presStyleIdx="0" presStyleCnt="3"/>
      <dgm:spPr/>
      <dgm:t>
        <a:bodyPr/>
        <a:lstStyle/>
        <a:p>
          <a:endParaRPr lang="pl-PL"/>
        </a:p>
      </dgm:t>
    </dgm:pt>
    <dgm:pt modelId="{7CBF581D-79CA-4BA3-AD26-94F0F20742CB}" type="pres">
      <dgm:prSet presAssocID="{AC4D929E-789D-4375-A9D6-120852409193}" presName="gear1dstNode" presStyleLbl="node1" presStyleIdx="0" presStyleCnt="3"/>
      <dgm:spPr/>
      <dgm:t>
        <a:bodyPr/>
        <a:lstStyle/>
        <a:p>
          <a:endParaRPr lang="pl-PL"/>
        </a:p>
      </dgm:t>
    </dgm:pt>
    <dgm:pt modelId="{23B1E970-DA46-4513-8F1C-649740E83821}" type="pres">
      <dgm:prSet presAssocID="{1E1BA58F-9669-4C7B-B670-49DBA9C9755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C32C10-F88A-4A24-A803-55F457F29AD2}" type="pres">
      <dgm:prSet presAssocID="{1E1BA58F-9669-4C7B-B670-49DBA9C9755F}" presName="gear2srcNode" presStyleLbl="node1" presStyleIdx="1" presStyleCnt="3"/>
      <dgm:spPr/>
      <dgm:t>
        <a:bodyPr/>
        <a:lstStyle/>
        <a:p>
          <a:endParaRPr lang="pl-PL"/>
        </a:p>
      </dgm:t>
    </dgm:pt>
    <dgm:pt modelId="{5FFA877A-7A05-471C-9274-ACBC03985D79}" type="pres">
      <dgm:prSet presAssocID="{1E1BA58F-9669-4C7B-B670-49DBA9C9755F}" presName="gear2dstNode" presStyleLbl="node1" presStyleIdx="1" presStyleCnt="3"/>
      <dgm:spPr/>
      <dgm:t>
        <a:bodyPr/>
        <a:lstStyle/>
        <a:p>
          <a:endParaRPr lang="pl-PL"/>
        </a:p>
      </dgm:t>
    </dgm:pt>
    <dgm:pt modelId="{89CEE680-96DD-46E5-A2FF-F91920161640}" type="pres">
      <dgm:prSet presAssocID="{84FAFB2D-415B-4AF0-9F69-06251290D386}" presName="gear3" presStyleLbl="node1" presStyleIdx="2" presStyleCnt="3"/>
      <dgm:spPr/>
      <dgm:t>
        <a:bodyPr/>
        <a:lstStyle/>
        <a:p>
          <a:endParaRPr lang="pl-PL"/>
        </a:p>
      </dgm:t>
    </dgm:pt>
    <dgm:pt modelId="{61F0FBE4-56CE-4324-8BA1-02CDF6118332}" type="pres">
      <dgm:prSet presAssocID="{84FAFB2D-415B-4AF0-9F69-06251290D386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9C71A8-F969-49CD-B240-F2E3864B548E}" type="pres">
      <dgm:prSet presAssocID="{84FAFB2D-415B-4AF0-9F69-06251290D386}" presName="gear3srcNode" presStyleLbl="node1" presStyleIdx="2" presStyleCnt="3"/>
      <dgm:spPr/>
      <dgm:t>
        <a:bodyPr/>
        <a:lstStyle/>
        <a:p>
          <a:endParaRPr lang="pl-PL"/>
        </a:p>
      </dgm:t>
    </dgm:pt>
    <dgm:pt modelId="{3C77CA28-939F-42B0-8C5A-4FF41EB35996}" type="pres">
      <dgm:prSet presAssocID="{84FAFB2D-415B-4AF0-9F69-06251290D386}" presName="gear3dstNode" presStyleLbl="node1" presStyleIdx="2" presStyleCnt="3"/>
      <dgm:spPr/>
      <dgm:t>
        <a:bodyPr/>
        <a:lstStyle/>
        <a:p>
          <a:endParaRPr lang="pl-PL"/>
        </a:p>
      </dgm:t>
    </dgm:pt>
    <dgm:pt modelId="{EB82D9EF-A1FA-4B88-A8F0-FC5A3AEBCF3C}" type="pres">
      <dgm:prSet presAssocID="{ED4739C6-E821-4265-9E79-3D3561EAD585}" presName="connector1" presStyleLbl="sibTrans2D1" presStyleIdx="0" presStyleCnt="3"/>
      <dgm:spPr/>
    </dgm:pt>
    <dgm:pt modelId="{DC378B5C-CFC2-42B0-B523-BD01AEEA7EE8}" type="pres">
      <dgm:prSet presAssocID="{C7C89BF2-4B4C-43CF-9EEC-F318C6588578}" presName="connector2" presStyleLbl="sibTrans2D1" presStyleIdx="1" presStyleCnt="3"/>
      <dgm:spPr/>
    </dgm:pt>
    <dgm:pt modelId="{29C9C9B7-809E-48D4-9E4E-350E1A015080}" type="pres">
      <dgm:prSet presAssocID="{AD631D05-98A1-4E54-BA9D-F89C93842A40}" presName="connector3" presStyleLbl="sibTrans2D1" presStyleIdx="2" presStyleCnt="3"/>
      <dgm:spPr/>
    </dgm:pt>
  </dgm:ptLst>
  <dgm:cxnLst>
    <dgm:cxn modelId="{25A8326F-F3B3-4AD0-82AF-A6F6D403CF40}" type="presOf" srcId="{1E1BA58F-9669-4C7B-B670-49DBA9C9755F}" destId="{BAC32C10-F88A-4A24-A803-55F457F29AD2}" srcOrd="1" destOrd="0" presId="urn:microsoft.com/office/officeart/2005/8/layout/gear1"/>
    <dgm:cxn modelId="{2388FBC5-D68C-4909-BEDB-925622FDD883}" type="presOf" srcId="{84FAFB2D-415B-4AF0-9F69-06251290D386}" destId="{61F0FBE4-56CE-4324-8BA1-02CDF6118332}" srcOrd="1" destOrd="0" presId="urn:microsoft.com/office/officeart/2005/8/layout/gear1"/>
    <dgm:cxn modelId="{8965D631-E5A0-4CF1-A879-9B1A2CE40230}" type="presOf" srcId="{AD631D05-98A1-4E54-BA9D-F89C93842A40}" destId="{29C9C9B7-809E-48D4-9E4E-350E1A015080}" srcOrd="0" destOrd="0" presId="urn:microsoft.com/office/officeart/2005/8/layout/gear1"/>
    <dgm:cxn modelId="{CB490D2A-7095-45EC-A2C4-E8874194716C}" type="presOf" srcId="{D7EA30B1-0794-483A-B000-19BE6F80DB30}" destId="{4E076237-D72D-4EF6-9FE8-2A27B6F18BAE}" srcOrd="0" destOrd="0" presId="urn:microsoft.com/office/officeart/2005/8/layout/gear1"/>
    <dgm:cxn modelId="{EB18B941-B40F-4F8A-9327-77E7293195B4}" type="presOf" srcId="{C7C89BF2-4B4C-43CF-9EEC-F318C6588578}" destId="{DC378B5C-CFC2-42B0-B523-BD01AEEA7EE8}" srcOrd="0" destOrd="0" presId="urn:microsoft.com/office/officeart/2005/8/layout/gear1"/>
    <dgm:cxn modelId="{8E53A3CC-D733-4246-B821-BF0850124E6C}" srcId="{D7EA30B1-0794-483A-B000-19BE6F80DB30}" destId="{84FAFB2D-415B-4AF0-9F69-06251290D386}" srcOrd="2" destOrd="0" parTransId="{67459D3E-B05D-4E5E-A7D1-0FA2A07F31E2}" sibTransId="{AD631D05-98A1-4E54-BA9D-F89C93842A40}"/>
    <dgm:cxn modelId="{D2CF3D31-75C7-4315-A6EB-6FC4FB45479A}" type="presOf" srcId="{AC4D929E-789D-4375-A9D6-120852409193}" destId="{7D8F8305-BBA5-407F-83F7-7B3298D60A0C}" srcOrd="1" destOrd="0" presId="urn:microsoft.com/office/officeart/2005/8/layout/gear1"/>
    <dgm:cxn modelId="{A42A4A44-AA2A-4B65-8BBD-E47938A453A7}" type="presOf" srcId="{ED4739C6-E821-4265-9E79-3D3561EAD585}" destId="{EB82D9EF-A1FA-4B88-A8F0-FC5A3AEBCF3C}" srcOrd="0" destOrd="0" presId="urn:microsoft.com/office/officeart/2005/8/layout/gear1"/>
    <dgm:cxn modelId="{F506414A-F3C0-42C0-90D3-78AC194B3DCB}" type="presOf" srcId="{84FAFB2D-415B-4AF0-9F69-06251290D386}" destId="{3C77CA28-939F-42B0-8C5A-4FF41EB35996}" srcOrd="3" destOrd="0" presId="urn:microsoft.com/office/officeart/2005/8/layout/gear1"/>
    <dgm:cxn modelId="{738417D2-A41F-4D97-A948-F416FB22D1CB}" type="presOf" srcId="{1E1BA58F-9669-4C7B-B670-49DBA9C9755F}" destId="{23B1E970-DA46-4513-8F1C-649740E83821}" srcOrd="0" destOrd="0" presId="urn:microsoft.com/office/officeart/2005/8/layout/gear1"/>
    <dgm:cxn modelId="{3303C98C-CA18-4E05-B0E9-E669F43292F9}" type="presOf" srcId="{84FAFB2D-415B-4AF0-9F69-06251290D386}" destId="{89CEE680-96DD-46E5-A2FF-F91920161640}" srcOrd="0" destOrd="0" presId="urn:microsoft.com/office/officeart/2005/8/layout/gear1"/>
    <dgm:cxn modelId="{097A4DC8-41D6-4B38-8BF4-826015C20B72}" srcId="{D7EA30B1-0794-483A-B000-19BE6F80DB30}" destId="{AC4D929E-789D-4375-A9D6-120852409193}" srcOrd="0" destOrd="0" parTransId="{D7E0BF6F-E3BC-431B-A84E-2FF5DAD47234}" sibTransId="{ED4739C6-E821-4265-9E79-3D3561EAD585}"/>
    <dgm:cxn modelId="{51983CC0-0FC6-4040-9E74-2AEA206F30E8}" type="presOf" srcId="{AC4D929E-789D-4375-A9D6-120852409193}" destId="{0BBBD6E2-46C4-4B5C-A7A2-6B6C87351526}" srcOrd="0" destOrd="0" presId="urn:microsoft.com/office/officeart/2005/8/layout/gear1"/>
    <dgm:cxn modelId="{5F30A723-0FA0-497D-9219-AAE637633134}" type="presOf" srcId="{1E1BA58F-9669-4C7B-B670-49DBA9C9755F}" destId="{5FFA877A-7A05-471C-9274-ACBC03985D79}" srcOrd="2" destOrd="0" presId="urn:microsoft.com/office/officeart/2005/8/layout/gear1"/>
    <dgm:cxn modelId="{02658127-C56F-46CC-980E-225A358380FF}" srcId="{D7EA30B1-0794-483A-B000-19BE6F80DB30}" destId="{1E1BA58F-9669-4C7B-B670-49DBA9C9755F}" srcOrd="1" destOrd="0" parTransId="{64A56467-8AAE-4C1A-A86E-196F8B2CC2DA}" sibTransId="{C7C89BF2-4B4C-43CF-9EEC-F318C6588578}"/>
    <dgm:cxn modelId="{1C8EA545-C5D8-484F-98F2-57735DE296E8}" type="presOf" srcId="{AC4D929E-789D-4375-A9D6-120852409193}" destId="{7CBF581D-79CA-4BA3-AD26-94F0F20742CB}" srcOrd="2" destOrd="0" presId="urn:microsoft.com/office/officeart/2005/8/layout/gear1"/>
    <dgm:cxn modelId="{057D21CE-1702-4F66-89D7-84FB61DF4DAC}" type="presOf" srcId="{84FAFB2D-415B-4AF0-9F69-06251290D386}" destId="{E89C71A8-F969-49CD-B240-F2E3864B548E}" srcOrd="2" destOrd="0" presId="urn:microsoft.com/office/officeart/2005/8/layout/gear1"/>
    <dgm:cxn modelId="{CE22C5E7-9CD2-4335-A7E7-28FEEC3F64C1}" type="presParOf" srcId="{4E076237-D72D-4EF6-9FE8-2A27B6F18BAE}" destId="{0BBBD6E2-46C4-4B5C-A7A2-6B6C87351526}" srcOrd="0" destOrd="0" presId="urn:microsoft.com/office/officeart/2005/8/layout/gear1"/>
    <dgm:cxn modelId="{DB7A5617-3342-4EC4-B5F6-A378938984D1}" type="presParOf" srcId="{4E076237-D72D-4EF6-9FE8-2A27B6F18BAE}" destId="{7D8F8305-BBA5-407F-83F7-7B3298D60A0C}" srcOrd="1" destOrd="0" presId="urn:microsoft.com/office/officeart/2005/8/layout/gear1"/>
    <dgm:cxn modelId="{07172F9B-D564-4C65-83A1-B9B69981F362}" type="presParOf" srcId="{4E076237-D72D-4EF6-9FE8-2A27B6F18BAE}" destId="{7CBF581D-79CA-4BA3-AD26-94F0F20742CB}" srcOrd="2" destOrd="0" presId="urn:microsoft.com/office/officeart/2005/8/layout/gear1"/>
    <dgm:cxn modelId="{B1BC6C46-81D5-4920-937B-87DD998EA0B9}" type="presParOf" srcId="{4E076237-D72D-4EF6-9FE8-2A27B6F18BAE}" destId="{23B1E970-DA46-4513-8F1C-649740E83821}" srcOrd="3" destOrd="0" presId="urn:microsoft.com/office/officeart/2005/8/layout/gear1"/>
    <dgm:cxn modelId="{1D8358B5-1185-47F3-885F-4C863EE3DB1E}" type="presParOf" srcId="{4E076237-D72D-4EF6-9FE8-2A27B6F18BAE}" destId="{BAC32C10-F88A-4A24-A803-55F457F29AD2}" srcOrd="4" destOrd="0" presId="urn:microsoft.com/office/officeart/2005/8/layout/gear1"/>
    <dgm:cxn modelId="{2F715B8E-1CF4-4940-920E-EE3C7CBC24E4}" type="presParOf" srcId="{4E076237-D72D-4EF6-9FE8-2A27B6F18BAE}" destId="{5FFA877A-7A05-471C-9274-ACBC03985D79}" srcOrd="5" destOrd="0" presId="urn:microsoft.com/office/officeart/2005/8/layout/gear1"/>
    <dgm:cxn modelId="{2D97EDB1-FC12-4959-822C-6C5217F3585B}" type="presParOf" srcId="{4E076237-D72D-4EF6-9FE8-2A27B6F18BAE}" destId="{89CEE680-96DD-46E5-A2FF-F91920161640}" srcOrd="6" destOrd="0" presId="urn:microsoft.com/office/officeart/2005/8/layout/gear1"/>
    <dgm:cxn modelId="{0F873C78-A140-43C0-A8F3-E23B969FD842}" type="presParOf" srcId="{4E076237-D72D-4EF6-9FE8-2A27B6F18BAE}" destId="{61F0FBE4-56CE-4324-8BA1-02CDF6118332}" srcOrd="7" destOrd="0" presId="urn:microsoft.com/office/officeart/2005/8/layout/gear1"/>
    <dgm:cxn modelId="{B46FE49B-C77B-4C7E-A781-0B08C2E48140}" type="presParOf" srcId="{4E076237-D72D-4EF6-9FE8-2A27B6F18BAE}" destId="{E89C71A8-F969-49CD-B240-F2E3864B548E}" srcOrd="8" destOrd="0" presId="urn:microsoft.com/office/officeart/2005/8/layout/gear1"/>
    <dgm:cxn modelId="{ADFBB5BB-3858-497C-A1FE-25DE95E644AC}" type="presParOf" srcId="{4E076237-D72D-4EF6-9FE8-2A27B6F18BAE}" destId="{3C77CA28-939F-42B0-8C5A-4FF41EB35996}" srcOrd="9" destOrd="0" presId="urn:microsoft.com/office/officeart/2005/8/layout/gear1"/>
    <dgm:cxn modelId="{C4B3DD6C-7D25-4517-BE69-AD9DE031BDA7}" type="presParOf" srcId="{4E076237-D72D-4EF6-9FE8-2A27B6F18BAE}" destId="{EB82D9EF-A1FA-4B88-A8F0-FC5A3AEBCF3C}" srcOrd="10" destOrd="0" presId="urn:microsoft.com/office/officeart/2005/8/layout/gear1"/>
    <dgm:cxn modelId="{888E0BBD-1E31-4B3A-8FC2-EB21844E769D}" type="presParOf" srcId="{4E076237-D72D-4EF6-9FE8-2A27B6F18BAE}" destId="{DC378B5C-CFC2-42B0-B523-BD01AEEA7EE8}" srcOrd="11" destOrd="0" presId="urn:microsoft.com/office/officeart/2005/8/layout/gear1"/>
    <dgm:cxn modelId="{426573DF-1073-4AE7-B679-78FFFD23C0A5}" type="presParOf" srcId="{4E076237-D72D-4EF6-9FE8-2A27B6F18BAE}" destId="{29C9C9B7-809E-48D4-9E4E-350E1A01508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2B4D8-4A66-4618-84DC-336A6C78DFA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7D5713D-4C86-4826-859E-9DC0FA837FCF}">
      <dgm:prSet phldrT="[Tekst]" custT="1"/>
      <dgm:spPr/>
      <dgm:t>
        <a:bodyPr/>
        <a:lstStyle/>
        <a:p>
          <a:pPr algn="just"/>
          <a:r>
            <a:rPr lang="pl-PL" sz="2800" dirty="0" smtClean="0">
              <a:solidFill>
                <a:schemeClr val="tx1">
                  <a:lumMod val="95000"/>
                  <a:lumOff val="5000"/>
                </a:schemeClr>
              </a:solidFill>
            </a:rPr>
            <a:t>ŚWIADCZENIA</a:t>
          </a:r>
          <a:endParaRPr lang="pl-PL" sz="2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D401D45-4222-4E42-B2DC-D1EB84DE438D}" type="sibTrans" cxnId="{E4D420A0-2A29-4D47-AE72-60FA10E1125F}">
      <dgm:prSet/>
      <dgm:spPr/>
      <dgm:t>
        <a:bodyPr/>
        <a:lstStyle/>
        <a:p>
          <a:endParaRPr lang="pl-PL"/>
        </a:p>
      </dgm:t>
    </dgm:pt>
    <dgm:pt modelId="{8C705BE8-D289-42D1-9DF2-9EF035789820}" type="parTrans" cxnId="{E4D420A0-2A29-4D47-AE72-60FA10E1125F}">
      <dgm:prSet/>
      <dgm:spPr/>
      <dgm:t>
        <a:bodyPr/>
        <a:lstStyle/>
        <a:p>
          <a:endParaRPr lang="pl-PL"/>
        </a:p>
      </dgm:t>
    </dgm:pt>
    <dgm:pt modelId="{171F0FB2-7206-41CB-9E18-F896D65D15CA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czasowa niezdolność do pracy</a:t>
          </a:r>
          <a:endParaRPr lang="pl-PL" sz="1800" b="1" dirty="0" smtClean="0">
            <a:solidFill>
              <a:schemeClr val="tx1">
                <a:lumMod val="95000"/>
                <a:lumOff val="5000"/>
              </a:schemeClr>
            </a:solidFill>
            <a:effectLst/>
            <a:latin typeface="Times New Roman"/>
            <a:ea typeface="Lucida Sans Unicode"/>
            <a:cs typeface="Mangal"/>
          </a:endParaRPr>
        </a:p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bardziej trwała niezdolność do pracy</a:t>
          </a:r>
        </a:p>
        <a:p>
          <a:pPr algn="just"/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niezdolność do samodzielnej egzystencji</a:t>
          </a:r>
        </a:p>
        <a:p>
          <a:pPr algn="just"/>
          <a:r>
            <a:rPr lang="pl-PL" sz="18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- </a:t>
          </a:r>
          <a:r>
            <a:rPr lang="pl-PL" sz="1800" b="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utrata żywiciela rodziny</a:t>
          </a:r>
          <a:endParaRPr lang="pl-PL" sz="1800" b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AF1A8A2-AC6C-413A-B4F4-D6334AE8C698}" type="sibTrans" cxnId="{6293DDED-BA71-4CC0-9607-D9A296CA80BF}">
      <dgm:prSet/>
      <dgm:spPr/>
      <dgm:t>
        <a:bodyPr/>
        <a:lstStyle/>
        <a:p>
          <a:endParaRPr lang="pl-PL"/>
        </a:p>
      </dgm:t>
    </dgm:pt>
    <dgm:pt modelId="{AA322500-5FF4-41B5-9C2E-DF71C0825841}" type="parTrans" cxnId="{6293DDED-BA71-4CC0-9607-D9A296CA80BF}">
      <dgm:prSet/>
      <dgm:spPr/>
      <dgm:t>
        <a:bodyPr/>
        <a:lstStyle/>
        <a:p>
          <a:endParaRPr lang="pl-PL"/>
        </a:p>
      </dgm:t>
    </dgm:pt>
    <dgm:pt modelId="{5FC26E50-C059-4841-A9C8-9A79FF9A2270}" type="pres">
      <dgm:prSet presAssocID="{7D22B4D8-4A66-4618-84DC-336A6C78DFA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1FB3078-A3E6-46C6-9532-C0E0EB5D650A}" type="pres">
      <dgm:prSet presAssocID="{171F0FB2-7206-41CB-9E18-F896D65D15CA}" presName="arrow" presStyleLbl="node1" presStyleIdx="0" presStyleCnt="2" custScaleX="181661" custScaleY="132157" custRadScaleRad="120974" custRadScaleInc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D379F8-3C3A-4ECD-9465-9743620AAF63}" type="pres">
      <dgm:prSet presAssocID="{A7D5713D-4C86-4826-859E-9DC0FA837FCF}" presName="arrow" presStyleLbl="node1" presStyleIdx="1" presStyleCnt="2" custRadScaleRad="73726" custRadScaleInc="-58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293DDED-BA71-4CC0-9607-D9A296CA80BF}" srcId="{7D22B4D8-4A66-4618-84DC-336A6C78DFA8}" destId="{171F0FB2-7206-41CB-9E18-F896D65D15CA}" srcOrd="0" destOrd="0" parTransId="{AA322500-5FF4-41B5-9C2E-DF71C0825841}" sibTransId="{AAF1A8A2-AC6C-413A-B4F4-D6334AE8C698}"/>
    <dgm:cxn modelId="{E4D420A0-2A29-4D47-AE72-60FA10E1125F}" srcId="{7D22B4D8-4A66-4618-84DC-336A6C78DFA8}" destId="{A7D5713D-4C86-4826-859E-9DC0FA837FCF}" srcOrd="1" destOrd="0" parTransId="{8C705BE8-D289-42D1-9DF2-9EF035789820}" sibTransId="{6D401D45-4222-4E42-B2DC-D1EB84DE438D}"/>
    <dgm:cxn modelId="{70061DA9-75FD-41AB-A8DF-447114862E8A}" type="presOf" srcId="{171F0FB2-7206-41CB-9E18-F896D65D15CA}" destId="{21FB3078-A3E6-46C6-9532-C0E0EB5D650A}" srcOrd="0" destOrd="0" presId="urn:microsoft.com/office/officeart/2005/8/layout/arrow5"/>
    <dgm:cxn modelId="{4606A115-C3A6-4CD4-BA7D-5F16DD937162}" type="presOf" srcId="{7D22B4D8-4A66-4618-84DC-336A6C78DFA8}" destId="{5FC26E50-C059-4841-A9C8-9A79FF9A2270}" srcOrd="0" destOrd="0" presId="urn:microsoft.com/office/officeart/2005/8/layout/arrow5"/>
    <dgm:cxn modelId="{82B28978-9AD0-4ECA-B151-785D6AEAB78E}" type="presOf" srcId="{A7D5713D-4C86-4826-859E-9DC0FA837FCF}" destId="{A7D379F8-3C3A-4ECD-9465-9743620AAF63}" srcOrd="0" destOrd="0" presId="urn:microsoft.com/office/officeart/2005/8/layout/arrow5"/>
    <dgm:cxn modelId="{77FAA14A-9BBD-4E29-AA86-27864BE48F27}" type="presParOf" srcId="{5FC26E50-C059-4841-A9C8-9A79FF9A2270}" destId="{21FB3078-A3E6-46C6-9532-C0E0EB5D650A}" srcOrd="0" destOrd="0" presId="urn:microsoft.com/office/officeart/2005/8/layout/arrow5"/>
    <dgm:cxn modelId="{E4D9A269-9F4E-4751-AD76-A844CFF372E6}" type="presParOf" srcId="{5FC26E50-C059-4841-A9C8-9A79FF9A2270}" destId="{A7D379F8-3C3A-4ECD-9465-9743620AAF6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BD6E2-46C4-4B5C-A7A2-6B6C87351526}">
      <dsp:nvSpPr>
        <dsp:cNvPr id="0" name=""/>
        <dsp:cNvSpPr/>
      </dsp:nvSpPr>
      <dsp:spPr>
        <a:xfrm>
          <a:off x="3888501" y="2036683"/>
          <a:ext cx="2489279" cy="248927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4000" kern="1200"/>
        </a:p>
      </dsp:txBody>
      <dsp:txXfrm>
        <a:off x="4388957" y="2619785"/>
        <a:ext cx="1488367" cy="1279541"/>
      </dsp:txXfrm>
    </dsp:sp>
    <dsp:sp modelId="{23B1E970-DA46-4513-8F1C-649740E83821}">
      <dsp:nvSpPr>
        <dsp:cNvPr id="0" name=""/>
        <dsp:cNvSpPr/>
      </dsp:nvSpPr>
      <dsp:spPr>
        <a:xfrm>
          <a:off x="2440193" y="1448308"/>
          <a:ext cx="1810385" cy="18103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/>
        </a:p>
      </dsp:txBody>
      <dsp:txXfrm>
        <a:off x="2895963" y="1906833"/>
        <a:ext cx="898845" cy="893335"/>
      </dsp:txXfrm>
    </dsp:sp>
    <dsp:sp modelId="{89CEE680-96DD-46E5-A2FF-F91920161640}">
      <dsp:nvSpPr>
        <dsp:cNvPr id="0" name=""/>
        <dsp:cNvSpPr/>
      </dsp:nvSpPr>
      <dsp:spPr>
        <a:xfrm rot="20700000">
          <a:off x="3454194" y="199327"/>
          <a:ext cx="1773807" cy="17738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700" kern="1200"/>
        </a:p>
      </dsp:txBody>
      <dsp:txXfrm rot="-20700000">
        <a:off x="3843242" y="588375"/>
        <a:ext cx="995711" cy="995711"/>
      </dsp:txXfrm>
    </dsp:sp>
    <dsp:sp modelId="{EB82D9EF-A1FA-4B88-A8F0-FC5A3AEBCF3C}">
      <dsp:nvSpPr>
        <dsp:cNvPr id="0" name=""/>
        <dsp:cNvSpPr/>
      </dsp:nvSpPr>
      <dsp:spPr>
        <a:xfrm>
          <a:off x="3700746" y="1658974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78B5C-CFC2-42B0-B523-BD01AEEA7EE8}">
      <dsp:nvSpPr>
        <dsp:cNvPr id="0" name=""/>
        <dsp:cNvSpPr/>
      </dsp:nvSpPr>
      <dsp:spPr>
        <a:xfrm>
          <a:off x="2119577" y="104631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9C9B7-809E-48D4-9E4E-350E1A015080}">
      <dsp:nvSpPr>
        <dsp:cNvPr id="0" name=""/>
        <dsp:cNvSpPr/>
      </dsp:nvSpPr>
      <dsp:spPr>
        <a:xfrm>
          <a:off x="3043894" y="-19062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B3078-A3E6-46C6-9532-C0E0EB5D650A}">
      <dsp:nvSpPr>
        <dsp:cNvPr id="0" name=""/>
        <dsp:cNvSpPr/>
      </dsp:nvSpPr>
      <dsp:spPr>
        <a:xfrm rot="16200000">
          <a:off x="-899115" y="0"/>
          <a:ext cx="6598831" cy="4800599"/>
        </a:xfrm>
        <a:prstGeom prst="downArrow">
          <a:avLst>
            <a:gd name="adj1" fmla="val 50000"/>
            <a:gd name="adj2" fmla="val 35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czasowa niezdolność do pracy</a:t>
          </a:r>
          <a:endParaRPr lang="pl-PL" sz="1800" b="1" kern="1200" dirty="0" smtClean="0">
            <a:solidFill>
              <a:schemeClr val="tx1">
                <a:lumMod val="95000"/>
                <a:lumOff val="5000"/>
              </a:schemeClr>
            </a:solidFill>
            <a:effectLst/>
            <a:latin typeface="Times New Roman"/>
            <a:ea typeface="Lucida Sans Unicode"/>
            <a:cs typeface="Mangal"/>
          </a:endParaRP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bardziej trwała niezdolność do pracy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  <a:ea typeface="Lucida Sans Unicode"/>
              <a:cs typeface="Mangal"/>
            </a:rPr>
            <a:t>- </a:t>
          </a:r>
          <a:r>
            <a:rPr lang="pl-PL" sz="180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niezdolność do samodzielnej egzystencji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- </a:t>
          </a:r>
          <a:r>
            <a:rPr lang="pl-PL" sz="1800" b="0" kern="1200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/>
            </a:rPr>
            <a:t>utrata żywiciela rodziny</a:t>
          </a:r>
          <a:endParaRPr lang="pl-PL" sz="1800" b="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5400000">
        <a:off x="2" y="750591"/>
        <a:ext cx="3960494" cy="3299415"/>
      </dsp:txXfrm>
    </dsp:sp>
    <dsp:sp modelId="{A7D379F8-3C3A-4ECD-9465-9743620AAF63}">
      <dsp:nvSpPr>
        <dsp:cNvPr id="0" name=""/>
        <dsp:cNvSpPr/>
      </dsp:nvSpPr>
      <dsp:spPr>
        <a:xfrm rot="5400000">
          <a:off x="4076403" y="325016"/>
          <a:ext cx="3632497" cy="363249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ŚWIADCZENIA</a:t>
          </a:r>
          <a:endParaRPr lang="pl-PL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-5400000">
        <a:off x="4712091" y="1233140"/>
        <a:ext cx="2996810" cy="1816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00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2017-04-18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slege.pl/pojecie-pracownika/k34/a8344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9632" y="1124744"/>
            <a:ext cx="749808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Ubezpieczenie wypadkowe</a:t>
            </a:r>
            <a:endParaRPr kumimoji="0" lang="pl-PL" sz="44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645920" y="20574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Polski system ubezpieczeń społecznych obejmuje: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emerytalne,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rentowe,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</a:t>
            </a:r>
            <a:r>
              <a:rPr kumimoji="0" lang="pl-PL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chorobowe,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ubezpieczenie </a:t>
            </a: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wypadkowe.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32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884784" y="1268760"/>
            <a:ext cx="8280920" cy="58772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ELEMENTY DEFINICJI WYPADKU PRZY PRACY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z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darzenie nagłe,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przyczyna zewnętrzna,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Powodujące uraz </a:t>
            </a:r>
            <a:r>
              <a:rPr lang="pl-PL" sz="2700" dirty="0">
                <a:solidFill>
                  <a:prstClr val="black"/>
                </a:solidFill>
                <a:latin typeface="Georgia"/>
              </a:rPr>
              <a:t>lub śmierć,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związek z pracą</a:t>
            </a:r>
            <a:endParaRPr kumimoji="0" lang="pl-P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>
            <a:off x="457200" y="1052736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3200" b="1" dirty="0" smtClean="0">
                <a:latin typeface="+mj-lt"/>
                <a:ea typeface="+mj-ea"/>
                <a:cs typeface="+mj-cs"/>
              </a:rPr>
              <a:t>NORMATYWNY CHARAKTER ZWIĄZKU Z PRACĄ</a:t>
            </a:r>
            <a:endParaRPr kumimoji="0" lang="pl-PL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403920" y="1628800"/>
            <a:ext cx="8740080" cy="52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tooltip="Pojęcie pracownika"/>
              </a:rPr>
              <a:t>    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768027" y="1918816"/>
            <a:ext cx="8065145" cy="278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Georgia"/>
              </a:rPr>
              <a:t>ustawodawca wskazuje jakie zdarzenia mają związek z pracą, o jego istnieniu </a:t>
            </a:r>
            <a:r>
              <a:rPr lang="pl-PL" sz="2400" b="1" dirty="0">
                <a:solidFill>
                  <a:prstClr val="black"/>
                </a:solidFill>
                <a:latin typeface="Georgia"/>
              </a:rPr>
              <a:t>decydują przepisy</a:t>
            </a:r>
            <a:r>
              <a:rPr lang="pl-PL" sz="2400" dirty="0">
                <a:solidFill>
                  <a:prstClr val="black"/>
                </a:solidFill>
                <a:latin typeface="Georgia"/>
              </a:rPr>
              <a:t>, a nie prawidłowości w świecie naturalnym</a:t>
            </a:r>
            <a:r>
              <a:rPr lang="pl-PL" sz="2400" dirty="0" smtClean="0">
                <a:solidFill>
                  <a:prstClr val="black"/>
                </a:solidFill>
                <a:latin typeface="Georgia"/>
              </a:rPr>
              <a:t>;</a:t>
            </a: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endParaRPr lang="pl-PL" sz="2400" dirty="0">
              <a:solidFill>
                <a:prstClr val="black"/>
              </a:solidFill>
              <a:latin typeface="Georgia"/>
            </a:endParaRPr>
          </a:p>
          <a:p>
            <a:pPr marL="452628" lvl="0" indent="-3429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Georgia"/>
              </a:rPr>
              <a:t>normatywny związek wypadku z pracą oznacza, że wypadek nie musi być adekwatnym skutkiem świadczenia </a:t>
            </a:r>
            <a:r>
              <a:rPr lang="pl-PL" sz="2400" dirty="0" smtClean="0">
                <a:solidFill>
                  <a:prstClr val="black"/>
                </a:solidFill>
                <a:latin typeface="Georgia"/>
              </a:rPr>
              <a:t>pracy</a:t>
            </a:r>
            <a:endParaRPr lang="pl-PL" sz="2400" dirty="0">
              <a:solidFill>
                <a:prstClr val="black"/>
              </a:solidFill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259632" y="1124744"/>
            <a:ext cx="749808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KIEDY DOCHODZI DO WYPADKU PRZY PRACY</a:t>
            </a: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187624" y="20574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podczas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 w związku z wykonywaniem przez pracownika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zwykłych czynności lub poleceń </a:t>
            </a:r>
            <a:r>
              <a:rPr lang="pl-PL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przełożonych</a:t>
            </a: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podczas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lub w związku z wykonywaniem przez pracownika czynności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rzecz pracodawcy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nawet bez </a:t>
            </a:r>
            <a:r>
              <a:rPr lang="pl-PL" sz="2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polecenia</a:t>
            </a: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66928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czasie </a:t>
            </a: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pozostawania pracownika w dyspozycji pracodawcy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drodze między siedzibą pracodawcy a miejscem wykonywania obowiązku wynikającego ze stosunku pracy.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187624" y="1556792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RODZAJE WYPADKÓW PRZY PRACY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1196752"/>
            <a:ext cx="9144000" cy="29089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33400" marR="0" lvl="0" indent="-5334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art</a:t>
            </a:r>
            <a:r>
              <a:rPr lang="pl-PL" sz="3200" b="1" dirty="0">
                <a:solidFill>
                  <a:prstClr val="black"/>
                </a:solidFill>
                <a:latin typeface="Calibri"/>
              </a:rPr>
              <a:t>. 3 ust. </a:t>
            </a:r>
            <a:r>
              <a:rPr lang="pl-PL" sz="3200" b="1" dirty="0" smtClean="0">
                <a:solidFill>
                  <a:prstClr val="black"/>
                </a:solidFill>
                <a:latin typeface="Calibri"/>
              </a:rPr>
              <a:t>4-6</a:t>
            </a:r>
            <a:endParaRPr lang="pl-PL" sz="32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ctr" eaLnBrk="0" hangingPunct="0">
              <a:spcBef>
                <a:spcPct val="20000"/>
              </a:spcBef>
              <a:defRPr/>
            </a:pPr>
            <a:endParaRPr lang="pl-PL" sz="3200" dirty="0">
              <a:solidFill>
                <a:prstClr val="black"/>
              </a:solidFill>
              <a:latin typeface="Calibri"/>
            </a:endParaRPr>
          </a:p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§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śmiertelny wypadek przy pracy;</a:t>
            </a:r>
          </a:p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§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ciężki wypadek przy pracy;</a:t>
            </a:r>
          </a:p>
          <a:p>
            <a:pPr marL="365760" lvl="0" indent="-256032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itchFamily="2" charset="2"/>
              <a:buChar char="§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zbiorowy wypadek przy pracy.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3568" y="1052736"/>
            <a:ext cx="7956376" cy="54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600" dirty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kumimoji="0" lang="pl-PL" sz="3600" b="0" i="0" u="none" strike="noStrike" kern="1200" cap="none" spc="0" normalizeH="0" baseline="0" noProof="0" dirty="0" smtClean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kumimoji="0" lang="pl-PL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Wypadek zrównany z wypadkiem przy pracy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marR="0" lvl="0" indent="-5334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4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533400" marR="0" lvl="0" indent="-5334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endParaRPr kumimoji="0" lang="pl-PL" sz="4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71600" y="1052736"/>
            <a:ext cx="7956376" cy="5400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3600" dirty="0" smtClean="0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ART. 3 UST. 2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600" dirty="0" smtClean="0">
              <a:solidFill>
                <a:srgbClr val="FF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 w czasie </a:t>
            </a: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podróży służbowej 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okolicznościach innych niż określone w art. 3 ust. 1, chyba że wypadek spowodowany został postępowaniem pracownika, które nie pozostaje w związku z wykonywaniem powierzonych mu zadań</a:t>
            </a:r>
            <a:r>
              <a:rPr lang="pl-PL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  podczas </a:t>
            </a: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szkolenia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zakresie powszechnej samoobrony</a:t>
            </a:r>
            <a:r>
              <a:rPr lang="pl-PL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 przy wykonywaniu zadań zleconych przez działające u pracodawcy organizacje związkowe.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pl-PL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indent="-533400" algn="just">
              <a:lnSpc>
                <a:spcPct val="80000"/>
              </a:lnSpc>
              <a:spcBef>
                <a:spcPct val="20000"/>
              </a:spcBef>
              <a:defRPr/>
            </a:pPr>
            <a:endParaRPr lang="pl-PL" sz="4500" b="1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marL="533400" indent="-53340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pl-PL" sz="4500" dirty="0" smtClean="0">
                <a:solidFill>
                  <a:prstClr val="black"/>
                </a:solidFill>
                <a:latin typeface="Calibri"/>
              </a:rPr>
              <a:t>      </a:t>
            </a:r>
            <a:endParaRPr lang="pl-PL" sz="4500" dirty="0" smtClean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87624" y="1340768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l-PL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Choroba zawodowa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27584" y="1086272"/>
            <a:ext cx="8106104" cy="577172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chorobę zawodową uważa się chorobę określoną w 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235¹ Kodeksu pracy.</a:t>
            </a: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(art. 4 ustawy wypadkowej)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55576" y="980728"/>
            <a:ext cx="7858120" cy="602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pl-PL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ART.  235 (1) K.P.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9728" lvl="0" algn="just" fontAlgn="auto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chorobę zawodową uważa się chorobę, wymienioną w wykazie chorób zawodowych, jeżeli w wyniku oceny warunków pracy można stwierdzić bezspornie lub z wysokim prawdopodobieństwem, że została ona spowodowana działaniem czynników szkodliwych dla zdrowia występujących w środowisku pracy albo w związku ze sposobem wykonywania pracy, zwanych „narażeniem zawodowym”.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3" name="Obraz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5365" name="Prostokąt 10"/>
          <p:cNvSpPr>
            <a:spLocks noChangeArrowheads="1"/>
          </p:cNvSpPr>
          <p:nvPr/>
        </p:nvSpPr>
        <p:spPr bwMode="auto">
          <a:xfrm>
            <a:off x="2484438" y="1268413"/>
            <a:ext cx="5553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sz="2800" dirty="0">
              <a:latin typeface="Calibri" pitchFamily="34" charset="0"/>
            </a:endParaRPr>
          </a:p>
        </p:txBody>
      </p:sp>
      <p:sp>
        <p:nvSpPr>
          <p:cNvPr id="15366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5367" name="Prostokąt 12"/>
          <p:cNvSpPr>
            <a:spLocks noChangeArrowheads="1"/>
          </p:cNvSpPr>
          <p:nvPr/>
        </p:nvSpPr>
        <p:spPr bwMode="auto">
          <a:xfrm>
            <a:off x="1835696" y="3933056"/>
            <a:ext cx="7056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3850">
              <a:spcAft>
                <a:spcPts val="600"/>
              </a:spcAft>
            </a:pPr>
            <a:endParaRPr lang="pl-PL" sz="2000" b="1" dirty="0">
              <a:cs typeface="Arial" charset="0"/>
            </a:endParaRPr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1331640" y="1124744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PODSTAWA PRAWNA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Symbol zastępczy zawartości 2"/>
          <p:cNvSpPr txBox="1">
            <a:spLocks/>
          </p:cNvSpPr>
          <p:nvPr/>
        </p:nvSpPr>
        <p:spPr>
          <a:xfrm>
            <a:off x="1037896" y="2132856"/>
            <a:ext cx="8106104" cy="2989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itchFamily="18" charset="0"/>
              </a:rPr>
              <a:t>1. ustawa z dnia 13 października 1998 r. o systemie    ubezpieczeń społecznych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kumimoji="0" lang="pl-PL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itchFamily="18" charset="0"/>
              </a:rPr>
              <a:t> 2. </a:t>
            </a:r>
            <a:r>
              <a:rPr lang="pl-PL" sz="3200" noProof="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stawa  </a:t>
            </a:r>
            <a:r>
              <a:rPr lang="pl-PL" sz="3200" dirty="0">
                <a:latin typeface="Times New Roman" pitchFamily="18" charset="0"/>
                <a:cs typeface="Times New Roman" pitchFamily="18" charset="0"/>
              </a:rPr>
              <a:t>z dnia 30 października 2002 r. o ubezpieczeniu społecznym z tytułu wypadków przy pracy i chorób zawodowych tzw. ustawa wypadkowa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7" name="Rectangle 2"/>
          <p:cNvSpPr txBox="1">
            <a:spLocks noRot="1" noChangeArrowheads="1"/>
          </p:cNvSpPr>
          <p:nvPr/>
        </p:nvSpPr>
        <p:spPr>
          <a:xfrm>
            <a:off x="504305" y="2774950"/>
            <a:ext cx="8244408" cy="1019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109728" lvl="0" algn="ctr" fontAlgn="auto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8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Wykaz chorób zawodowych</a:t>
            </a:r>
          </a:p>
          <a:p>
            <a:pPr marL="109728" lvl="0" algn="just" fontAlgn="auto">
              <a:lnSpc>
                <a:spcPct val="17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zawarty jest w załączniku do rozporządzenia Rady Ministrów z dnia 30 czerwca 2009 r. w sprawie chorób zawodowych (Tekst jedn.: Dz. U. z 2013 r. poz. 1367)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j-ea"/>
                <a:cs typeface="+mj-cs"/>
              </a:rPr>
              <a:t/>
            </a:r>
            <a:b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j-ea"/>
                <a:cs typeface="+mj-cs"/>
              </a:rPr>
            </a:br>
            <a:r>
              <a:rPr kumimoji="0" lang="pl-PL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j-ea"/>
                <a:cs typeface="+mj-cs"/>
              </a:rPr>
              <a:t>								</a:t>
            </a:r>
            <a:r>
              <a:rPr kumimoji="0" lang="pl-PL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187624" y="1124744"/>
            <a:ext cx="74980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eaLnBrk="0" hangingPunct="0">
              <a:defRPr/>
            </a:pPr>
            <a:r>
              <a:rPr lang="pl-PL" sz="3600" dirty="0" smtClean="0">
                <a:solidFill>
                  <a:prstClr val="black"/>
                </a:solidFill>
                <a:latin typeface="Calibri"/>
              </a:rPr>
              <a:t>ZAKRES PODMIOTOWY UBEZPIECZENIA </a:t>
            </a:r>
            <a:r>
              <a:rPr lang="pl-PL" sz="3600" dirty="0" smtClean="0">
                <a:solidFill>
                  <a:prstClr val="black"/>
                </a:solidFill>
                <a:latin typeface="Calibri"/>
              </a:rPr>
              <a:t>WYPADKOWEGO</a:t>
            </a:r>
            <a:endParaRPr lang="pl-PL" sz="3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2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0633" y="1844824"/>
            <a:ext cx="74980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A</a:t>
            </a:r>
            <a:r>
              <a:rPr lang="pl-PL" sz="2700" b="1" dirty="0" smtClean="0">
                <a:solidFill>
                  <a:prstClr val="black"/>
                </a:solidFill>
                <a:latin typeface="Georgia"/>
              </a:rPr>
              <a:t>rt</a:t>
            </a:r>
            <a:r>
              <a:rPr lang="pl-PL" sz="2700" b="1" dirty="0">
                <a:solidFill>
                  <a:prstClr val="black"/>
                </a:solidFill>
                <a:latin typeface="Georgia"/>
              </a:rPr>
              <a:t>. 12 ustawy </a:t>
            </a:r>
            <a:r>
              <a:rPr lang="pl-PL" sz="2700" b="1" dirty="0" smtClean="0">
                <a:solidFill>
                  <a:prstClr val="black"/>
                </a:solidFill>
                <a:latin typeface="Georgia"/>
              </a:rPr>
              <a:t>systemowej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lvl="0"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 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Ubezpieczenie wypadkowe:</a:t>
            </a:r>
          </a:p>
          <a:p>
            <a:pPr marL="457200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obowiązkowe, </a:t>
            </a:r>
          </a:p>
          <a:p>
            <a:pPr marL="457200" lvl="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n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iepodleganie</a:t>
            </a: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700" dirty="0" smtClean="0">
              <a:solidFill>
                <a:prstClr val="black"/>
              </a:solidFill>
              <a:latin typeface="Georgia"/>
            </a:endParaRPr>
          </a:p>
          <a:p>
            <a:pPr lvl="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(brak </a:t>
            </a:r>
            <a:r>
              <a:rPr lang="pl-PL" sz="2700" dirty="0">
                <a:solidFill>
                  <a:prstClr val="black"/>
                </a:solidFill>
                <a:latin typeface="Georgia"/>
              </a:rPr>
              <a:t>dobrowolnego ubezpieczenia 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wypadkowego)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824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250633" y="1844824"/>
            <a:ext cx="749808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 smtClean="0">
                <a:solidFill>
                  <a:prstClr val="black"/>
                </a:solidFill>
                <a:latin typeface="Georgia"/>
              </a:rPr>
              <a:t>ZAKRES PRZEDMIOTOWY USTAWY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algn="ctr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r>
              <a:rPr lang="pl-PL" sz="2700" b="1" dirty="0">
                <a:solidFill>
                  <a:prstClr val="black"/>
                </a:solidFill>
                <a:latin typeface="Georgia"/>
              </a:rPr>
              <a:t> </a:t>
            </a:r>
            <a:endParaRPr lang="pl-PL" sz="2700" dirty="0">
              <a:solidFill>
                <a:prstClr val="black"/>
              </a:solidFill>
              <a:latin typeface="Georgia"/>
            </a:endParaRP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endParaRPr lang="pl-PL" sz="2700" dirty="0" smtClean="0">
              <a:solidFill>
                <a:prstClr val="black"/>
              </a:solidFill>
              <a:latin typeface="Georgia"/>
            </a:endParaRP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w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ypadek przy pracy</a:t>
            </a: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c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horoba zawodowa</a:t>
            </a:r>
          </a:p>
          <a:p>
            <a:pPr marL="457200" indent="-457200"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Arial" panose="020B0604020202020204" pitchFamily="34" charset="0"/>
              <a:buChar char="•"/>
            </a:pPr>
            <a:r>
              <a:rPr lang="pl-PL" sz="2700" dirty="0">
                <a:solidFill>
                  <a:prstClr val="black"/>
                </a:solidFill>
                <a:latin typeface="Georgia"/>
              </a:rPr>
              <a:t>w</a:t>
            </a:r>
            <a:r>
              <a:rPr lang="pl-PL" sz="2700" dirty="0" smtClean="0">
                <a:solidFill>
                  <a:prstClr val="black"/>
                </a:solidFill>
                <a:latin typeface="Georgia"/>
              </a:rPr>
              <a:t>ypadek zrównany z wypadkiem przy pracy</a:t>
            </a:r>
          </a:p>
          <a:p>
            <a:pPr algn="just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</a:pPr>
            <a:endParaRPr lang="pl-PL" sz="2700" dirty="0" smtClean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7430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945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945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946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9463" name="Prostokąt 12"/>
          <p:cNvSpPr>
            <a:spLocks noChangeArrowheads="1"/>
          </p:cNvSpPr>
          <p:nvPr/>
        </p:nvSpPr>
        <p:spPr bwMode="auto">
          <a:xfrm>
            <a:off x="1619250" y="1628775"/>
            <a:ext cx="7056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</a:pPr>
            <a:endParaRPr lang="pl-PL" sz="2000" b="1">
              <a:cs typeface="Arial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683568" y="1052736"/>
            <a:ext cx="8280920" cy="93610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Cel ubezpieczenia i narzędzia ochrony</a:t>
            </a:r>
            <a:endParaRPr kumimoji="0" lang="pl-P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4459741"/>
              </p:ext>
            </p:extLst>
          </p:nvPr>
        </p:nvGraphicFramePr>
        <p:xfrm>
          <a:off x="1043608" y="1772816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39552" y="1285875"/>
            <a:ext cx="8229600" cy="55721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Świadczenia</a:t>
            </a:r>
            <a:r>
              <a:rPr kumimoji="0" lang="pl-PL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 ubezpieczenia wypadkowego: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36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latin typeface="+mj-lt"/>
                <a:ea typeface="+mj-ea"/>
                <a:cs typeface="+mj-cs"/>
              </a:rPr>
              <a:t>z</a:t>
            </a:r>
            <a:r>
              <a:rPr lang="pl-PL" sz="2800" baseline="0" dirty="0" smtClean="0">
                <a:latin typeface="+mj-lt"/>
                <a:ea typeface="+mj-ea"/>
                <a:cs typeface="+mj-cs"/>
              </a:rPr>
              <a:t>asiłek</a:t>
            </a:r>
            <a:r>
              <a:rPr lang="pl-PL" sz="2800" dirty="0" smtClean="0">
                <a:latin typeface="+mj-lt"/>
                <a:ea typeface="+mj-ea"/>
                <a:cs typeface="+mj-cs"/>
              </a:rPr>
              <a:t> chorobowy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latin typeface="+mj-lt"/>
                <a:ea typeface="+mj-ea"/>
                <a:cs typeface="+mj-cs"/>
              </a:rPr>
              <a:t>ś</a:t>
            </a:r>
            <a:r>
              <a:rPr kumimoji="0" lang="pl-PL" sz="28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wiadczenie</a:t>
            </a:r>
            <a:r>
              <a:rPr kumimoji="0" lang="pl-PL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rehabilitacyjne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latin typeface="+mj-lt"/>
                <a:ea typeface="+mj-ea"/>
                <a:cs typeface="+mj-cs"/>
              </a:rPr>
              <a:t>z</a:t>
            </a:r>
            <a:r>
              <a:rPr lang="pl-PL" sz="2800" dirty="0" smtClean="0">
                <a:latin typeface="+mj-lt"/>
                <a:ea typeface="+mj-ea"/>
                <a:cs typeface="+mj-cs"/>
              </a:rPr>
              <a:t>asiłek wyrównawczy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latin typeface="+mj-lt"/>
                <a:ea typeface="+mj-ea"/>
                <a:cs typeface="+mj-cs"/>
              </a:rPr>
              <a:t>r</a:t>
            </a: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enta z tytułu niezdolności do pracy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latin typeface="+mj-lt"/>
                <a:ea typeface="+mj-ea"/>
                <a:cs typeface="+mj-cs"/>
              </a:rPr>
              <a:t>r</a:t>
            </a:r>
            <a:r>
              <a:rPr lang="pl-PL" sz="2400" dirty="0" smtClean="0">
                <a:latin typeface="+mj-lt"/>
                <a:ea typeface="+mj-ea"/>
                <a:cs typeface="+mj-cs"/>
              </a:rPr>
              <a:t>enta szkoleniowa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400" dirty="0">
                <a:latin typeface="+mj-lt"/>
                <a:ea typeface="+mj-ea"/>
                <a:cs typeface="+mj-cs"/>
              </a:rPr>
              <a:t>r</a:t>
            </a: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enta rodzinna</a:t>
            </a:r>
          </a:p>
          <a:p>
            <a:pPr marL="571500" marR="0" lvl="0" indent="-571500" algn="just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986408" y="1556792"/>
            <a:ext cx="8157592" cy="4176464"/>
          </a:xfrm>
          <a:prstGeom prst="rect">
            <a:avLst/>
          </a:prstGeom>
        </p:spPr>
        <p:txBody>
          <a:bodyPr rtlCol="0">
            <a:normAutofit fontScale="97500" lnSpcReduction="10000"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Świadczenia o charakterze odszkodowawczym:</a:t>
            </a: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4283968" y="2790825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1187624" y="436510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dirty="0"/>
              <a:t>j</a:t>
            </a:r>
            <a:r>
              <a:rPr lang="pl-PL" sz="2400" dirty="0" smtClean="0"/>
              <a:t>ednorazowe odszkodowanie dla ubezpieczonego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dirty="0"/>
              <a:t>j</a:t>
            </a:r>
            <a:r>
              <a:rPr lang="pl-PL" sz="2400" dirty="0" smtClean="0"/>
              <a:t>ednorazowe odszkodowanie dla członków rodziny ubezpieczonego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3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4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7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403648" y="1412776"/>
            <a:ext cx="7458032" cy="652616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latin typeface="+mj-lt"/>
                <a:ea typeface="+mj-ea"/>
                <a:cs typeface="+mj-cs"/>
              </a:rPr>
              <a:t>WYPADEK PRZY PRACY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1259632" y="2060848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Art. 3 ust. 1 = pracowniczy</a:t>
            </a:r>
          </a:p>
          <a:p>
            <a:pPr>
              <a:lnSpc>
                <a:spcPct val="150000"/>
              </a:lnSpc>
            </a:pPr>
            <a:endParaRPr lang="pl-PL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pl-PL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Art. 3 ust. 3 = niepracowniczy</a:t>
            </a:r>
            <a:endParaRPr lang="pl-PL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562</Words>
  <Application>Microsoft Office PowerPoint</Application>
  <PresentationFormat>Pokaz na ekranie (4:3)</PresentationFormat>
  <Paragraphs>119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 Grześków</cp:lastModifiedBy>
  <cp:revision>193</cp:revision>
  <dcterms:created xsi:type="dcterms:W3CDTF">2014-01-18T14:20:26Z</dcterms:created>
  <dcterms:modified xsi:type="dcterms:W3CDTF">2017-04-18T13:42:25Z</dcterms:modified>
</cp:coreProperties>
</file>