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AEDB-7A6B-4196-96C9-F26EA53B236E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26E7D-9CE9-4DF9-A391-D9428A1FF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79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26E7D-9CE9-4DF9-A391-D9428A1FFB7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85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pl-PL" dirty="0" smtClean="0"/>
              <a:t>ubezpieczenie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544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Ubezpieczenia: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Społeczne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tx1"/>
                </a:solidFill>
              </a:rPr>
              <a:t>Nie</a:t>
            </a:r>
            <a:r>
              <a:rPr lang="pl-PL" dirty="0" smtClean="0">
                <a:solidFill>
                  <a:schemeClr val="tx1"/>
                </a:solidFill>
              </a:rPr>
              <a:t> należą do zakresu prawa cywilnego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Mają na celu zapewnienie bezpieczeństwa socjalnego (polityka socjalna państwa – np. chorobowe, wypadkowe, rentowe, emerytalne)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Gospodarcze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Ich podstawą jest czynność prawna – umowa ubezpieczenia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Kodeksowe uregulowanie problematyki ubezpieczenia nie obejmuje całości zakresu działalności ubezpieczeniowej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l-PL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9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809. Obowiązek wydania dokumentu ubezpieczenia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Ubezpieczyciel zobowiązany jest potwierdzić zawarcie umowy dokumentem ubezpieczenia.</a:t>
            </a:r>
            <a:br>
              <a:rPr lang="pl-PL" dirty="0"/>
            </a:br>
            <a:r>
              <a:rPr lang="pl-PL" dirty="0"/>
              <a:t>§ 2. Z zastrzeżeniem wyjątku przewidzianego w </a:t>
            </a:r>
            <a:r>
              <a:rPr lang="pl-PL" b="1" dirty="0"/>
              <a:t>art. 811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i="1" dirty="0" smtClean="0"/>
              <a:t>ochrona </a:t>
            </a:r>
            <a:r>
              <a:rPr lang="pl-PL" i="1" dirty="0"/>
              <a:t>ubezpieczającego przed niekorzystnymi postanowieniami </a:t>
            </a:r>
            <a:r>
              <a:rPr lang="pl-PL" i="1" dirty="0" smtClean="0"/>
              <a:t>umowy)</a:t>
            </a:r>
            <a:r>
              <a:rPr lang="pl-PL" dirty="0" smtClean="0"/>
              <a:t>, </a:t>
            </a:r>
            <a:r>
              <a:rPr lang="pl-PL" b="1" dirty="0"/>
              <a:t>w razie wątpliwości umowę uważa się za zawartą z chwilą doręczenia ubezpieczającemu dokumentu ubezpieczenia. </a:t>
            </a:r>
            <a:endParaRPr lang="pl-PL" b="1" dirty="0" smtClean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u="sng" dirty="0"/>
              <a:t>Art. 811. Ochrona ubezpieczającego przed niekorzystnymi postanowieniami umowy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Jeżeli w odpowiedzi na złożoną ofertę ubezpieczyciel doręcza ubezpieczającemu </a:t>
            </a:r>
            <a:r>
              <a:rPr lang="pl-PL" b="1" dirty="0"/>
              <a:t>dokument ubezpieczenia zawierający postanowienia, które odbiegają na niekorzyść ubezpieczającego od treści złożonej przez niego oferty</a:t>
            </a:r>
            <a:r>
              <a:rPr lang="pl-PL" dirty="0"/>
              <a:t>, </a:t>
            </a:r>
            <a:r>
              <a:rPr lang="pl-PL" b="1" dirty="0"/>
              <a:t>ubezpieczyciel obowiązany jest zwrócić ubezpieczającemu na to uwagę na piśmie przy doręczeniu tego dokumentu, wyznaczając mu co najmniej 7-dniowy termin do zgłoszenia sprzeciwu</a:t>
            </a:r>
            <a:r>
              <a:rPr lang="pl-PL" dirty="0"/>
              <a:t>. </a:t>
            </a:r>
            <a:r>
              <a:rPr lang="pl-PL" dirty="0">
                <a:solidFill>
                  <a:srgbClr val="FF0000"/>
                </a:solidFill>
              </a:rPr>
              <a:t>W razie niewykonania tego obowiązku zmiany dokonane na niekorzyść ubezpieczającego nie są skuteczne, a umowa jest zawarta zgodnie z warunkami oferty.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/>
              <a:t>§ 2. W braku sprzeciwu umowa dochodzi do skutku zgodnie z treścią dokumentu ubezpieczenia następnego dnia po upływie terminu wyznaczonego do złożenia sprzeciwu.</a:t>
            </a:r>
          </a:p>
          <a:p>
            <a:pPr marL="0" indent="0">
              <a:buNone/>
            </a:pP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74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Potwierdzenie zawarcia umowy dokumentem ubezpieczenia – zwykle jest to polisa ubezpieczeniowa, legitymacje ubezpieczeniowe 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pl-PL" b="1" dirty="0" smtClean="0">
                <a:sym typeface="Wingdings" pitchFamily="2" charset="2"/>
              </a:rPr>
              <a:t>nie stanowi to wymogu specjalnej formy do zwarcia umowy ubezpieczenia</a:t>
            </a:r>
          </a:p>
          <a:p>
            <a:pPr marL="0" indent="0">
              <a:buNone/>
            </a:pPr>
            <a:r>
              <a:rPr lang="pl-PL" dirty="0" smtClean="0">
                <a:sym typeface="Wingdings" pitchFamily="2" charset="2"/>
              </a:rPr>
              <a:t>Art. 812 </a:t>
            </a:r>
            <a:r>
              <a:rPr lang="pl-PL" dirty="0" smtClean="0"/>
              <a:t>§ </a:t>
            </a:r>
            <a:r>
              <a:rPr lang="pl-PL" dirty="0"/>
              <a:t>8. </a:t>
            </a:r>
            <a:r>
              <a:rPr lang="pl-PL" b="1" dirty="0"/>
              <a:t>Różnicę</a:t>
            </a:r>
            <a:r>
              <a:rPr lang="pl-PL" dirty="0"/>
              <a:t> między treścią umowy a ogólnymi warunkami </a:t>
            </a:r>
            <a:r>
              <a:rPr lang="pl-PL" b="1" dirty="0"/>
              <a:t>ubezpieczenia ubezpieczyciel zobowiązany jest przedstawić ubezpieczającemu w formie pisemnej przed zawarciem umowy. </a:t>
            </a:r>
            <a:r>
              <a:rPr lang="pl-PL" dirty="0"/>
              <a:t>W razie niedopełnienia tego obowiązku ubezpieczyciel nie może powoływać się na różnicę niekorzystną dla ubezpieczającego. Przepisu nie stosuje się do umów ubezpieczenia zawieranych w drodze negocjacji.</a:t>
            </a:r>
            <a:endParaRPr lang="pl-PL" b="1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066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Terminy </a:t>
            </a:r>
            <a:r>
              <a:rPr lang="pl-PL" b="1" dirty="0"/>
              <a:t>odstąpienia od umowy ubezpieczenia </a:t>
            </a:r>
            <a:endParaRPr lang="pl-PL" dirty="0"/>
          </a:p>
          <a:p>
            <a:r>
              <a:rPr lang="pl-PL" dirty="0" smtClean="0"/>
              <a:t>Jeżeli </a:t>
            </a:r>
            <a:r>
              <a:rPr lang="pl-PL" dirty="0"/>
              <a:t>umowa ubezpieczenia jest </a:t>
            </a:r>
            <a:r>
              <a:rPr lang="pl-PL" dirty="0">
                <a:solidFill>
                  <a:srgbClr val="FF0000"/>
                </a:solidFill>
              </a:rPr>
              <a:t>zawarta na okres dłuższy niż 6 miesięcy</a:t>
            </a:r>
            <a:r>
              <a:rPr lang="pl-PL" dirty="0"/>
              <a:t>, ubezpieczający </a:t>
            </a:r>
            <a:r>
              <a:rPr lang="pl-PL" b="1" dirty="0"/>
              <a:t>ma prawo odstąpienia od umowy ubezpieczenia w terminie 30 dni, a w przypadku gdy ubezpieczający jest przedsiębiorcą – w terminie 7 dni od dnia zawarcia umowy</a:t>
            </a:r>
            <a:r>
              <a:rPr lang="pl-PL" dirty="0"/>
              <a:t>. Jeżeli najpóźniej w chwili zawarcia umowy ubezpieczyciel nie poinformował ubezpieczającego będącego konsumentem o prawie odstąpienia od umowy, termin 30 dni biegnie od dnia, w którym ubezpieczający będący konsumentem dowiedział się o tym prawie. Odstąpienie od umowy ubezpieczenia nie zwalnia ubezpieczającego z obowiązku zapłacenia składki za okres, w jakim ubezpieczyciel udzielał ochrony ubezpieczeniowej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Jeżeli umowa </a:t>
            </a:r>
            <a:r>
              <a:rPr lang="pl-PL" dirty="0">
                <a:solidFill>
                  <a:srgbClr val="FF0000"/>
                </a:solidFill>
              </a:rPr>
              <a:t>zawarta jest na czas określony</a:t>
            </a:r>
            <a:r>
              <a:rPr lang="pl-PL" dirty="0"/>
              <a:t>, </a:t>
            </a:r>
            <a:r>
              <a:rPr lang="pl-PL" b="1" dirty="0"/>
              <a:t>ubezpieczyciel może ją wypowiedzieć jedynie w przypadkach wskazanych w ustawie, a także z ważnych powodów określonych w umowie lub ogólnych warunkach ubezpieczenia.</a:t>
            </a:r>
            <a:br>
              <a:rPr lang="pl-PL" b="1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27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830. Warunki wypowiedzenia umowy ubezpieczenia osobowego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</a:t>
            </a:r>
            <a:r>
              <a:rPr lang="pl-PL" b="1" dirty="0"/>
              <a:t>Przy ubezpieczeniu osobowym ubezpieczający może wypowiedzieć umowę w każdym czasie z zachowaniem terminu określonego w umowie lub ogólnych warunkach ubezpieczenia, a w razie jego braku - ze skutkiem natychmiastowym.</a:t>
            </a:r>
            <a:br>
              <a:rPr lang="pl-PL" b="1" dirty="0"/>
            </a:br>
            <a:r>
              <a:rPr lang="pl-PL" dirty="0"/>
              <a:t>§ 2. </a:t>
            </a:r>
            <a:r>
              <a:rPr lang="pl-PL" b="1" dirty="0"/>
              <a:t>W braku odmiennego zastrzeżenia umowę uważa się za wypowiedzianą przez ubezpieczającego, jeżeli składka lub jej rata nie została zapłacona w terminie określonym w umowie lub ogólnych warunkach ubezpieczenia mimo uprzedniego wezwania do zapłaty w dodatkowym terminie określonym w ogólnych warunkach ubezpieczenia; w wezwaniu powinny być podane do wiadomości ubezpieczającego skutki niezapłacenia składki.</a:t>
            </a:r>
            <a:br>
              <a:rPr lang="pl-PL" b="1" dirty="0"/>
            </a:br>
            <a:r>
              <a:rPr lang="pl-PL" dirty="0"/>
              <a:t>§ 3. </a:t>
            </a:r>
            <a:r>
              <a:rPr lang="pl-PL" b="1" dirty="0"/>
              <a:t>Ubezpieczyciel może wypowiedzieć umowę ubezpieczenia na życie jedynie w wypadkach wskazanych w ustawie.</a:t>
            </a:r>
            <a:br>
              <a:rPr lang="pl-PL" b="1" dirty="0"/>
            </a:br>
            <a:r>
              <a:rPr lang="pl-PL" dirty="0"/>
              <a:t>§ 4. Przepisy § 3 oraz </a:t>
            </a:r>
            <a:r>
              <a:rPr lang="pl-PL" b="1" dirty="0"/>
              <a:t>art. 812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i="1" dirty="0" smtClean="0"/>
              <a:t>terminy </a:t>
            </a:r>
            <a:r>
              <a:rPr lang="pl-PL" i="1" dirty="0"/>
              <a:t>odstąpienia od umowy </a:t>
            </a:r>
            <a:r>
              <a:rPr lang="pl-PL" i="1" dirty="0" smtClean="0"/>
              <a:t>ubezpieczenia)</a:t>
            </a:r>
            <a:r>
              <a:rPr lang="pl-PL" dirty="0" smtClean="0"/>
              <a:t>, </a:t>
            </a:r>
            <a:r>
              <a:rPr lang="pl-PL" dirty="0"/>
              <a:t>§ 8 stosuje się odpowiednio w razie zmiany ogólnych warunków ubezpieczenia na życie w czasie trwania stosunku umownego. Nie uchybia to stosowaniu w takim przypadku przepisu </a:t>
            </a:r>
            <a:r>
              <a:rPr lang="pl-PL" b="1" dirty="0"/>
              <a:t>art. 384</a:t>
            </a:r>
            <a:r>
              <a:rPr lang="pl-PL" b="1" baseline="30000" dirty="0"/>
              <a:t>1</a:t>
            </a:r>
            <a:r>
              <a:rPr lang="pl-PL" dirty="0"/>
              <a:t> </a:t>
            </a:r>
            <a:r>
              <a:rPr lang="pl-PL" dirty="0"/>
              <a:t>(</a:t>
            </a:r>
            <a:r>
              <a:rPr lang="pl-PL" i="1" dirty="0" smtClean="0"/>
              <a:t>wzorzec </a:t>
            </a:r>
            <a:r>
              <a:rPr lang="pl-PL" i="1" dirty="0"/>
              <a:t>wydany w czasie trwania stosunku umownego o charakterze ciągłym</a:t>
            </a:r>
            <a:r>
              <a:rPr lang="pl-PL" dirty="0" smtClean="0"/>
              <a:t>.)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127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u="sng" dirty="0"/>
              <a:t>Art. 814. Początek odpowiedzialności </a:t>
            </a:r>
            <a:r>
              <a:rPr lang="pl-PL" b="1" u="sng" dirty="0" smtClean="0"/>
              <a:t>ubezpieczyciela</a:t>
            </a:r>
            <a:endParaRPr lang="pl-PL" dirty="0"/>
          </a:p>
          <a:p>
            <a:r>
              <a:rPr lang="pl-PL" dirty="0"/>
              <a:t>§ 1. </a:t>
            </a:r>
            <a:r>
              <a:rPr lang="pl-PL" dirty="0">
                <a:solidFill>
                  <a:srgbClr val="FF0000"/>
                </a:solidFill>
              </a:rPr>
              <a:t>Jeżeli nie umówiono się inaczej</a:t>
            </a:r>
            <a:r>
              <a:rPr lang="pl-PL" b="1" dirty="0"/>
              <a:t>, odpowiedzialność ubezpieczyciela rozpoczyna się od dnia następującego po zawarciu umowy, nie wcześniej jednak niż od dnia następnego po zapłaceniu składki lub jej pierwszej raty.</a:t>
            </a:r>
            <a:br>
              <a:rPr lang="pl-PL" b="1" dirty="0"/>
            </a:br>
            <a:r>
              <a:rPr lang="pl-PL" dirty="0"/>
              <a:t>§ 2. Jeżeli ubezpieczyciel ponosi odpowiedzialność jeszcze przed zapłaceniem składki lub jej pierwszej raty, a składka lub jej pierwsza rata nie została zapłacona w terminie, ubezpieczyciel może wypowiedzieć umowę ze skutkiem natychmiastowym i żądać zapłaty składki za okres, przez który ponosił odpowiedzialność. W braku wypowiedzenia umowy wygasa ona z końcem okresu, za który przypadała niezapłacona składka.</a:t>
            </a:r>
            <a:br>
              <a:rPr lang="pl-PL" dirty="0"/>
            </a:br>
            <a:r>
              <a:rPr lang="pl-PL" dirty="0"/>
              <a:t>§ 3. W razie opłacania składki w ratach niezapłacenie w terminie kolejnej raty składki może powodować ustanie odpowiedzialności ubezpieczyciela, tylko wtedy, gdy skutek taki przewidywała umowa lub ogólne warunki ubezpieczenia, a ubezpieczyciel po upływie terminu wezwał ubezpieczającego do zapłaty z zagrożeniem, że brak zapłaty w terminie 7 dni od dnia otrzymania wezwania spowoduje ustanie odpowiedzialności.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862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813. Zasady obliczania wysokości składki za ubezpieczenie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</a:t>
            </a:r>
            <a:r>
              <a:rPr lang="pl-PL" dirty="0">
                <a:solidFill>
                  <a:srgbClr val="FF0000"/>
                </a:solidFill>
              </a:rPr>
              <a:t>Składkę oblicza się za czas trwania odpowiedzialności ubezpieczyciela. W przypadku wygaśnięcia stosunku ubezpieczenia przed upływem okresu na jaki została zawarta umowa, ubezpieczającemu przysługuje zwrot składki za okres niewykorzystanej ochrony ubezpieczeniowej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§ 2. Jeżeli nie umówiono się inaczej, </a:t>
            </a:r>
            <a:r>
              <a:rPr lang="pl-PL" dirty="0">
                <a:solidFill>
                  <a:srgbClr val="FF0000"/>
                </a:solidFill>
              </a:rPr>
              <a:t>składka powinna być zapłacona jednocześnie z zawarciem umowy ubezpieczenia, a jeżeli umowa doszła do skutku przed doręczeniem dokumentu ubezpieczenia - w ciągu czternastu dni od jego doręczenia.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31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815. Obowiązki ubezpieczającego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</a:t>
            </a:r>
            <a:r>
              <a:rPr lang="pl-PL" dirty="0">
                <a:solidFill>
                  <a:srgbClr val="FF0000"/>
                </a:solidFill>
              </a:rPr>
              <a:t>Ubezpieczający obowiązany jest podać do wiadomości ubezpieczyciela wszystkie znane sobie okoliczności, o które ubezpieczyciel zapytywał w formularzu oferty albo przed zawarciem umowy w innych pismach. Jeżeli ubezpieczający zawiera umowę przez przedstawiciela, obowiązek ten ciąży również na przedstawicielu i obejmuje ponadto okoliczności jemu znane. W razie zawarcia przez ubezpieczyciela umowy ubezpieczenia mimo braku odpowiedzi </a:t>
            </a:r>
            <a:r>
              <a:rPr lang="pl-PL" dirty="0"/>
              <a:t>na poszczególne pytania, pominięte okoliczności uważa się za nieistotne.</a:t>
            </a:r>
            <a:br>
              <a:rPr lang="pl-PL" dirty="0"/>
            </a:br>
            <a:r>
              <a:rPr lang="pl-PL" dirty="0"/>
              <a:t>§ 2. Jeżeli w umowie ubezpieczenia zastrzeżono, że w czasie jej trwania należy zgłaszać zmiany okoliczności wymienionych w paragrafie poprzedzającym, ubezpieczający obowiązany jest zawiadamiać o tych zmianach ubezpieczyciela niezwłocznie po otrzymaniu o nich wiadomości. Przepisu tego nie stosuje się do ubezpieczeń na życie.</a:t>
            </a:r>
            <a:br>
              <a:rPr lang="pl-PL" dirty="0"/>
            </a:br>
            <a:r>
              <a:rPr lang="pl-PL" dirty="0"/>
              <a:t>§ 2</a:t>
            </a:r>
            <a:r>
              <a:rPr lang="pl-PL" baseline="30000" dirty="0"/>
              <a:t>1</a:t>
            </a:r>
            <a:r>
              <a:rPr lang="pl-PL" dirty="0"/>
              <a:t>. W razie zawarcia umowy ubezpieczenia na cudzy rachunek obowiązki określone w paragrafach poprzedzających spoczywają zarówno na ubezpieczającym, jak i na ubezpieczonym, chyba że ubezpieczony nie wiedział o zawarciu umowy na jego rachunek.</a:t>
            </a:r>
            <a:br>
              <a:rPr lang="pl-PL" dirty="0"/>
            </a:br>
            <a:r>
              <a:rPr lang="pl-PL" dirty="0"/>
              <a:t>§ 3. Ubezpieczyciel nie ponosi odpowiedzialności za skutki okoliczności, które z naruszeniem paragrafów poprzedzających nie zostały podane do jego wiadomości. Jeżeli do naruszenia paragrafów poprzedzających doszło z winy umyślnej, w razie wątpliwości przyjmuje się, że wypadek przewidziany umową i jego następstwa są skutkiem okoliczności, o których mowa w zdaniu poprzedzającym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>
                <a:sym typeface="Wingdings" pitchFamily="2" charset="2"/>
              </a:rPr>
              <a:t> Wynikają z konieczności określenia </a:t>
            </a:r>
            <a:r>
              <a:rPr lang="pl-PL" b="1" dirty="0" smtClean="0">
                <a:sym typeface="Wingdings" pitchFamily="2" charset="2"/>
              </a:rPr>
              <a:t>ryzyka ubezpieczeniowego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290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u="sng" dirty="0" smtClean="0"/>
              <a:t>Art</a:t>
            </a:r>
            <a:r>
              <a:rPr lang="pl-PL" b="1" u="sng" dirty="0"/>
              <a:t>. 816. Zmiana wysokości składki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 razie ujawnienia okoliczności, która pociąga za sobą istotną zmianę prawdopodobieństwa wypadku, każda ze stron może żądać </a:t>
            </a:r>
            <a:r>
              <a:rPr lang="pl-PL" dirty="0">
                <a:solidFill>
                  <a:srgbClr val="FF0000"/>
                </a:solidFill>
              </a:rPr>
              <a:t>odpowiedniej zmiany wysokości składki, poczynając od chwili, w której zaszła ta okoliczność</a:t>
            </a:r>
            <a:r>
              <a:rPr lang="pl-PL" dirty="0"/>
              <a:t>, nie wcześniej jednak niż od początku bieżącego okresu ubezpieczenia. W razie zgłoszenia takiego żądania druga strona może w terminie 14 dni wypowiedzieć umowę ze skutkiem natychmiastowym. Przepisu tego nie stosuje się do ubezpieczeń na życie. </a:t>
            </a:r>
          </a:p>
          <a:p>
            <a:pPr marL="0" indent="0">
              <a:buNone/>
            </a:pPr>
            <a:r>
              <a:rPr lang="pl-PL" b="1" u="sng" dirty="0"/>
              <a:t>Art. 817. Termin spełnienia świadczenia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</a:t>
            </a:r>
            <a:r>
              <a:rPr lang="pl-PL" dirty="0">
                <a:solidFill>
                  <a:srgbClr val="FF0000"/>
                </a:solidFill>
              </a:rPr>
              <a:t>Ubezpieczyciel obowiązany jest spełnić świadczenie w terminie trzydziestu dni, licząc od daty otrzymania zawiadomienia o wypadku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§ 2. </a:t>
            </a:r>
            <a:r>
              <a:rPr lang="pl-PL" dirty="0">
                <a:solidFill>
                  <a:srgbClr val="FF0000"/>
                </a:solidFill>
              </a:rPr>
              <a:t>Gdyby wyjaśnienie w powyższym terminie okoliczności koniecznych do ustalenia odpowiedzialności ubezpieczyciela albo wysokości świadczenia okazało się niemożliwe, świadczenie powinno być spełnione w ciągu 14 dni od dnia, w którym przy zachowaniu należytej staranności wyjaśnienie tych okoliczności było możliwe. Jednakże bezsporną część świadczenia ubezpieczyciel powinien spełnić w terminie przewidzianym w § 1.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/>
              <a:t>§ 3. </a:t>
            </a:r>
            <a:r>
              <a:rPr lang="pl-PL" dirty="0">
                <a:solidFill>
                  <a:srgbClr val="FF0000"/>
                </a:solidFill>
              </a:rPr>
              <a:t>Umowa ubezpieczenia lub ogólne warunki ubezpieczenia mogą zawierać </a:t>
            </a:r>
            <a:r>
              <a:rPr lang="pl-PL" b="1" dirty="0">
                <a:solidFill>
                  <a:srgbClr val="FF0000"/>
                </a:solidFill>
              </a:rPr>
              <a:t>postanowienia korzystniejsze</a:t>
            </a:r>
            <a:r>
              <a:rPr lang="pl-PL" dirty="0">
                <a:solidFill>
                  <a:srgbClr val="FF0000"/>
                </a:solidFill>
              </a:rPr>
              <a:t> dla uprawnionego niż określone w paragrafach poprzedzających.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6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Art. 818. Obowiązek zawiadomienia ubezpieczyciela o wypadku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§ 1. Umowa ubezpieczenia lub ogólne warunki ubezpieczenia mogą przewidywać, że ubezpieczający ma </a:t>
            </a:r>
            <a:r>
              <a:rPr lang="pl-PL" sz="1600" dirty="0">
                <a:solidFill>
                  <a:srgbClr val="FF0000"/>
                </a:solidFill>
              </a:rPr>
              <a:t>obowiązek w określonym terminie powiadomić ubezpieczyciela o wypadku</a:t>
            </a:r>
            <a:r>
              <a:rPr lang="pl-PL" sz="1600" dirty="0"/>
              <a:t>.</a:t>
            </a:r>
            <a:br>
              <a:rPr lang="pl-PL" sz="1600" dirty="0"/>
            </a:br>
            <a:r>
              <a:rPr lang="pl-PL" sz="1600" dirty="0"/>
              <a:t>§ 2. W razie zawarcia umowy ubezpieczenia na cudzy rachunek obowiązkiem określonym w paragrafie poprzedzającym można obciążyć zarówno ubezpieczającego, jak i ubezpieczonego, chyba że ubezpieczony nie wie o zawarciu umowy na jego rachunek.</a:t>
            </a:r>
            <a:br>
              <a:rPr lang="pl-PL" sz="1600" dirty="0"/>
            </a:br>
            <a:r>
              <a:rPr lang="pl-PL" sz="1600" dirty="0"/>
              <a:t>§ 3. </a:t>
            </a:r>
            <a:r>
              <a:rPr lang="pl-PL" sz="1600" dirty="0">
                <a:solidFill>
                  <a:srgbClr val="FF0000"/>
                </a:solidFill>
              </a:rPr>
              <a:t>W razie naruszenia z winy umyślnej lub rażącego niedbalstwa obowiązków określonych w paragrafach poprzedzających ubezpieczyciel może odpowiednio zmniejszyć świadczenie, jeżeli naruszenie przyczyniło się do zwiększenia szkody lub uniemożliwiło ubezpieczycielowi ustalenie okoliczności i skutków wypadku.</a:t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/>
              <a:t>§ 4. </a:t>
            </a:r>
            <a:r>
              <a:rPr lang="pl-PL" sz="1600" dirty="0">
                <a:solidFill>
                  <a:srgbClr val="FF0000"/>
                </a:solidFill>
              </a:rPr>
              <a:t>Skutki braku zawiadomienia ubezpieczyciela o wypadku nie następują, jeżeli ubezpieczyciel w terminie wyznaczonym do zawiadomienia otrzymał wiadomość o okolicznościach, które należało podać do jego wiadomości</a:t>
            </a:r>
            <a:r>
              <a:rPr lang="pl-PL" sz="1600" dirty="0"/>
              <a:t>.</a:t>
            </a:r>
          </a:p>
          <a:p>
            <a:pPr marL="0" indent="0">
              <a:buNone/>
            </a:pPr>
            <a:r>
              <a:rPr lang="pl-PL" sz="1600" b="1" u="sng" dirty="0"/>
              <a:t>Art. 819. Termin przedawnienia roszczeń z umowy ubezpieczenia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§ 1. </a:t>
            </a:r>
            <a:r>
              <a:rPr lang="pl-PL" sz="1600" dirty="0">
                <a:solidFill>
                  <a:srgbClr val="FF0000"/>
                </a:solidFill>
              </a:rPr>
              <a:t>Roszczenia z umowy ubezpieczenia przedawniają się z upływem lat trzech.</a:t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/>
              <a:t>§ 2. (uchylony)</a:t>
            </a:r>
            <a:br>
              <a:rPr lang="pl-PL" sz="1600" dirty="0"/>
            </a:br>
            <a:r>
              <a:rPr lang="pl-PL" sz="1600" dirty="0"/>
              <a:t>§ 3. W wypadku ubezpieczenia odpowiedzialności cywilnej roszczenie poszkodowanego do ubezpieczyciela o odszkodowanie lub zadośćuczynienie przedawnia się z upływem terminu przewidzianego dla tego roszczenia w przepisach o odpowiedzialności za szkodę wyrządzoną czynem niedozwolonym lub wynikłą z niewykonania bądź nienależytego wykonania zobowiązania.</a:t>
            </a:r>
            <a:br>
              <a:rPr lang="pl-PL" sz="1600" dirty="0"/>
            </a:br>
            <a:r>
              <a:rPr lang="pl-PL" sz="1600" dirty="0"/>
              <a:t>§ 4. Bieg przedawnienia roszczenia o świadczenie do ubezpieczyciela przerywa się także przez zgłoszenie ubezpieczycielowi tego roszczenia lub przez zgłoszenie zdarzenia objętego ubezpieczeniem. Bieg przedawnienia rozpoczyna się na nowo od dnia, w którym zgłaszający roszczenie lub zdarzenie otrzymał na piśmie oświadczenie ubezpieczyciela o przyznaniu lub odmowie świadczenia. 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5706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dirty="0" smtClean="0"/>
              <a:t>Ubezpieczenia majątkowe</a:t>
            </a:r>
          </a:p>
          <a:p>
            <a:pPr algn="just"/>
            <a:r>
              <a:rPr lang="pl-PL" dirty="0"/>
              <a:t>Przedmiotem ubezpieczenia majątkowego może być </a:t>
            </a:r>
            <a:r>
              <a:rPr lang="pl-PL" b="1" dirty="0"/>
              <a:t>każdy interes majątkowy, który nie jest sprzeczny z prawem i daje się ocenić w pieniądzu. </a:t>
            </a:r>
            <a:endParaRPr lang="pl-PL" b="1" dirty="0" smtClean="0"/>
          </a:p>
          <a:p>
            <a:pPr algn="just"/>
            <a:endParaRPr lang="pl-PL" b="1" dirty="0"/>
          </a:p>
          <a:p>
            <a:pPr marL="0" indent="0">
              <a:buNone/>
            </a:pPr>
            <a:r>
              <a:rPr lang="pl-PL" b="1" u="sng" dirty="0"/>
              <a:t>Art. 822. Istota umowy ubezpieczenia odpowiedzialności cywilnej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Przez umowę ubezpieczenia odpowiedzialności cywilnej ubezpieczyciel zobowiązuje się do </a:t>
            </a:r>
            <a:r>
              <a:rPr lang="pl-PL" b="1" dirty="0"/>
              <a:t>zapłacenia określonego w umowie odszkodowania za szkody wyrządzone osobom trzecim, wobec których odpowiedzialność za szkodę ponosi ubezpieczający albo ubezpieczony.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§ 2. </a:t>
            </a:r>
            <a:r>
              <a:rPr lang="pl-PL" b="1" dirty="0"/>
              <a:t>Jeżeli strony nie umówiły się inaczej, umowa ubezpieczenia odpowiedzialności cywilnej obejmuje szkody, o jakich mowa w § 1, będące następstwem przewidzianego w umowie zdarzenia, które miało miejsce w okresie ubezpieczenia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§ 3. Strony mogą postanowić, że umowa będzie obejmować szkody powstałe, ujawnione lub zgłoszone w okresie ubezpieczenia.</a:t>
            </a:r>
            <a:br>
              <a:rPr lang="pl-PL" dirty="0"/>
            </a:br>
            <a:r>
              <a:rPr lang="pl-PL" dirty="0"/>
              <a:t>§ 4. Uprawniony do odszkodowania w związku ze zdarzeniem objętym umową ubezpieczenia odpowiedzialności cywilnej może dochodzić roszczenia bezpośrednio od ubezpieczyciela.</a:t>
            </a:r>
            <a:br>
              <a:rPr lang="pl-PL" dirty="0"/>
            </a:br>
            <a:r>
              <a:rPr lang="pl-PL" dirty="0"/>
              <a:t>§ 5. Ubezpieczyciel nie może przeciwko uprawnionemu do odszkodowania podnieść zarzutu naruszenia obowiązków wynikających z umowy lub ogólnych warunków ubezpieczenia przez ubezpieczającego lub ubezpieczonego, jeżeli nastąpiło ono po zajściu wypadku.</a:t>
            </a:r>
          </a:p>
          <a:p>
            <a:pPr algn="just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09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umowa</a:t>
            </a:r>
            <a:br>
              <a:rPr lang="pl-PL" dirty="0" smtClean="0"/>
            </a:br>
            <a:r>
              <a:rPr lang="pl-PL" dirty="0" smtClean="0"/>
              <a:t>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KC zawarta jest regulacja dotycząca </a:t>
            </a:r>
            <a:r>
              <a:rPr lang="pl-PL" b="1" dirty="0" smtClean="0"/>
              <a:t>umowy</a:t>
            </a:r>
            <a:r>
              <a:rPr lang="pl-PL" dirty="0" smtClean="0"/>
              <a:t> ubezpieczenia</a:t>
            </a:r>
          </a:p>
          <a:p>
            <a:r>
              <a:rPr lang="pl-PL" dirty="0" smtClean="0"/>
              <a:t>Nasz system prawny nie przewiduje powstania stosunku prawnego ubezpieczenia bez zawarcia umowy – nawet ubezpieczenia obowiązkowe powstają poprzez zawarcie umowy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77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823. Zbycie przedmiotu ubezpieczenia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W razie zbycia przedmiotu ubezpieczenia </a:t>
            </a:r>
            <a:r>
              <a:rPr lang="pl-PL" b="1" dirty="0"/>
              <a:t>prawa z umowy ubezpieczenia mogą być przeniesione na nabywcę przedmiotu ubezpieczenia. Przeniesienie tych praw wymaga </a:t>
            </a:r>
            <a:r>
              <a:rPr lang="pl-PL" b="1" dirty="0">
                <a:solidFill>
                  <a:srgbClr val="FF0000"/>
                </a:solidFill>
              </a:rPr>
              <a:t>zgody ubezpieczyciela</a:t>
            </a:r>
            <a:r>
              <a:rPr lang="pl-PL" b="1" dirty="0"/>
              <a:t>, chyba że umowa ubezpieczenia lub ogólne warunki ubezpieczenia stanowią inaczej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§ 2. W razie przeniesienia praw, o których mowa w § 1, </a:t>
            </a:r>
            <a:r>
              <a:rPr lang="pl-PL" b="1" dirty="0"/>
              <a:t>na nabywcę przedmiotu przechodzą także obowiązki,</a:t>
            </a:r>
            <a:r>
              <a:rPr lang="pl-PL" dirty="0"/>
              <a:t> które ciążyły na zbywcy, chyba że strony za zgodą ubezpieczyciela umówiły się inaczej. Pomimo tego przejścia obowiązków zbywca odpowiada solidarnie z nabywcą za zapłatę składki przypadającej za czas do chwili przejścia przedmiotu ubezpieczenia na nabywcę.</a:t>
            </a:r>
            <a:br>
              <a:rPr lang="pl-PL" dirty="0"/>
            </a:br>
            <a:r>
              <a:rPr lang="pl-PL" dirty="0"/>
              <a:t>§ 3. </a:t>
            </a:r>
            <a:r>
              <a:rPr lang="pl-PL" b="1" dirty="0"/>
              <a:t>Jeżeli prawa, o których mowa w § 1, nie zostały przeniesione na nabywcę przedmiotu ubezpieczenia, stosunek ubezpieczenia wygasa z chwilą przejścia przedmiotu ubezpieczenia na nabywcę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§ 4. Przepisów § 1-3 nie stosuje się przy przenoszeniu wierzytelności, jakie powstały lub mogą powstać wskutek zajścia przewidzianego w umowie wypadku.</a:t>
            </a:r>
          </a:p>
        </p:txBody>
      </p:sp>
    </p:spTree>
    <p:extLst>
      <p:ext uri="{BB962C8B-B14F-4D97-AF65-F5344CB8AC3E}">
        <p14:creationId xmlns:p14="http://schemas.microsoft.com/office/powerpoint/2010/main" val="268548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585" y="692696"/>
            <a:ext cx="8964488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Art. 824. Odpowiedzialność ubezpieczyciela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§ 1. Jeżeli nie umówiono się inaczej, </a:t>
            </a:r>
            <a:r>
              <a:rPr lang="pl-PL" sz="1600" b="1" dirty="0">
                <a:solidFill>
                  <a:srgbClr val="FF0000"/>
                </a:solidFill>
              </a:rPr>
              <a:t>suma ubezpieczenia </a:t>
            </a:r>
            <a:r>
              <a:rPr lang="pl-PL" sz="1600" b="1" dirty="0"/>
              <a:t>ustalona w umowie stanowi górną granicę odpowiedzialności ubezpieczyciela.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§ 2. Jeżeli po zawarciu umowy wartość ubezpieczonego mienia uległa zmniejszeniu, ubezpieczający może żądać odpowiedniego zmniejszenia sumy ubezpieczenia. Zmniejszenia sumy ubezpieczenia może także z tej samej przyczyny dokonać jednostronnie ubezpieczyciel, zawiadamiając o tym jednocześnie ubezpieczającego.</a:t>
            </a:r>
            <a:br>
              <a:rPr lang="pl-PL" sz="1600" dirty="0"/>
            </a:br>
            <a:r>
              <a:rPr lang="pl-PL" sz="1600" dirty="0"/>
              <a:t>§ 3. </a:t>
            </a:r>
            <a:r>
              <a:rPr lang="pl-PL" sz="1600" b="1" dirty="0"/>
              <a:t>Zmniejszenie sumy ubezpieczenia pociąga za sobą odpowiednie zmniejszenie składki począwszy od dnia pierwszego tego miesiąca, w którym ubezpieczający zażądał zmniejszenia sumy ubezpieczenia lub w którym ubezpieczyciel zawiadomił ubezpieczającego o jednostronnym zmniejszeniu tej sumy</a:t>
            </a:r>
            <a:r>
              <a:rPr lang="pl-PL" sz="1600" b="1" dirty="0" smtClean="0"/>
              <a:t>.</a:t>
            </a:r>
            <a:endParaRPr lang="pl-PL" sz="1600" b="1" dirty="0"/>
          </a:p>
          <a:p>
            <a:pPr marL="0" indent="0">
              <a:buNone/>
            </a:pPr>
            <a:r>
              <a:rPr lang="pl-PL" sz="1600" b="1" u="sng" dirty="0"/>
              <a:t>Art. 824</a:t>
            </a:r>
            <a:r>
              <a:rPr lang="pl-PL" sz="1600" b="1" u="sng" baseline="30000" dirty="0"/>
              <a:t>1</a:t>
            </a:r>
            <a:r>
              <a:rPr lang="pl-PL" sz="1600" b="1" u="sng" dirty="0"/>
              <a:t>. Suma ubezpieczenia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§ 1. O ile nie umówiono się inaczej, </a:t>
            </a:r>
            <a:r>
              <a:rPr lang="pl-PL" sz="1600" b="1" dirty="0"/>
              <a:t>suma pieniężna wypłacona przez ubezpieczyciela z tytułu ubezpieczenia nie może być wyższa od poniesionej szkody.</a:t>
            </a:r>
            <a:br>
              <a:rPr lang="pl-PL" sz="1600" b="1" dirty="0"/>
            </a:br>
            <a:r>
              <a:rPr lang="pl-PL" sz="1600" dirty="0"/>
              <a:t>§ 2. Jeżeli ten sam przedmiot ubezpieczenia w tym samym czasie jest ubezpieczony od tego samego ryzyka </a:t>
            </a:r>
            <a:r>
              <a:rPr lang="pl-PL" sz="1600" b="1" dirty="0"/>
              <a:t>u dwóch lub więcej ubezpieczycieli na sumy, które łącznie przewyższają jego wartość ubezpieczeniową, ubezpieczający nie może żądać świadczenia przenoszącego wysokość szkody. Między ubezpieczycielami każdy z nich odpowiada w takim stosunku, w jakim przyjęta przez niego suma ubezpieczenia pozostaje do łącznych sum wynikających z podwójnego lub wielokrotnego ubezpieczenia</a:t>
            </a:r>
            <a:r>
              <a:rPr lang="pl-PL" sz="1600" dirty="0"/>
              <a:t>.</a:t>
            </a:r>
            <a:br>
              <a:rPr lang="pl-PL" sz="1600" dirty="0"/>
            </a:br>
            <a:r>
              <a:rPr lang="pl-PL" sz="1600" dirty="0"/>
              <a:t>§ 3. </a:t>
            </a:r>
            <a:r>
              <a:rPr lang="pl-PL" sz="1600" b="1" dirty="0"/>
              <a:t>Jeżeli w którejkolwiek z umów ubezpieczenia, o jakich mowa w § 2, uzgodniono, że suma wypłacona przez ubezpieczyciela z tytułu ubezpieczenia może być wyższa od poniesionej szkody, zapłaty świadczenia w części przenoszącej wysokość szkody ubezpieczający może żądać tylko od tego ubezpieczyciela. </a:t>
            </a:r>
            <a:r>
              <a:rPr lang="pl-PL" sz="1600" dirty="0"/>
              <a:t>W takim przypadku dla określenia odpowiedzialności między ubezpieczycielami należy przyjąć, że w ubezpieczeniu, o którym mowa w niniejszym paragrafie, suma ubezpieczenia równa jest wartości ubezpieczeniowej.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99952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826. Obowiązki ubezpieczającego w razie zajścia wypadku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W razie zajścia wypadku </a:t>
            </a:r>
            <a:r>
              <a:rPr lang="pl-PL" b="1" dirty="0"/>
              <a:t>ubezpieczający obowiązany jest użyć dostępnych mu środków w celu ratowania przedmiotu ubezpieczenia oraz zapobieżenia szkodzie lub zmniejszenia jej rozmiarów.</a:t>
            </a:r>
            <a:br>
              <a:rPr lang="pl-PL" b="1" dirty="0"/>
            </a:br>
            <a:r>
              <a:rPr lang="pl-PL" dirty="0"/>
              <a:t>§ 2. Umowa ubezpieczenia lub ogólne warunki ubezpieczenia mogą przewidywać, że w razie zajścia wypadku ubezpieczający obowiązany jest zabezpieczyć możność dochodzenia roszczeń odszkodowawczych wobec osób odpowiedzialnych za szkodę.</a:t>
            </a:r>
            <a:br>
              <a:rPr lang="pl-PL" dirty="0"/>
            </a:br>
            <a:r>
              <a:rPr lang="pl-PL" dirty="0"/>
              <a:t>§ 3. </a:t>
            </a:r>
            <a:r>
              <a:rPr lang="pl-PL" b="1" dirty="0"/>
              <a:t>Jeżeli ubezpieczający umyślnie lub wskutek rażącego niedbalstwa nie zastosował środków określonych w § 1, </a:t>
            </a:r>
            <a:r>
              <a:rPr lang="pl-PL" b="1" dirty="0">
                <a:solidFill>
                  <a:srgbClr val="FF0000"/>
                </a:solidFill>
              </a:rPr>
              <a:t>ubezpieczyciel jest wolny od odpowiedzialności za szkody powstałe z tego powodu</a:t>
            </a:r>
            <a:r>
              <a:rPr lang="pl-PL" b="1" dirty="0"/>
              <a:t>.</a:t>
            </a:r>
            <a:br>
              <a:rPr lang="pl-PL" b="1" dirty="0"/>
            </a:br>
            <a:r>
              <a:rPr lang="pl-PL" dirty="0"/>
              <a:t>§ 4</a:t>
            </a:r>
            <a:r>
              <a:rPr lang="pl-PL" b="1" dirty="0"/>
              <a:t>. Ubezpieczyciel obowiązany jest, w granicach sumy ubezpieczenia, zwrócić koszty wynikłe z zastosowania środków, o których mowa w § 1, jeżeli środki te były celowe, chociażby okazały się bezskuteczne. Umowa lub ogólne warunki ubezpieczenia mogą zawierać postanowienia </a:t>
            </a:r>
            <a:r>
              <a:rPr lang="pl-PL" b="1" dirty="0">
                <a:solidFill>
                  <a:srgbClr val="FF0000"/>
                </a:solidFill>
              </a:rPr>
              <a:t>korzystniejsze dla ubezpieczającego</a:t>
            </a:r>
            <a:r>
              <a:rPr lang="pl-PL" dirty="0">
                <a:solidFill>
                  <a:srgbClr val="FF0000"/>
                </a:solidFill>
              </a:rPr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§ 5. W razie ubezpieczenia na cudzy rachunek przepisy paragrafów poprzedzających stosuje się również do ubezpieczonego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b="1" u="sng" dirty="0"/>
              <a:t>Art. 827. Granice odpowiedzialności ubezpieczyciela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</a:t>
            </a:r>
            <a:r>
              <a:rPr lang="pl-PL" b="1" dirty="0">
                <a:solidFill>
                  <a:srgbClr val="FF0000"/>
                </a:solidFill>
              </a:rPr>
              <a:t>Ubezpieczyciel jest wolny od odpowiedzialności, jeżeli ubezpieczający wyrządził szkodę umyślnie</a:t>
            </a:r>
            <a:r>
              <a:rPr lang="pl-PL" dirty="0"/>
              <a:t>; w razie rażącego niedbalstwa odszkodowanie nie należy się, chyba że umowa lub ogólne warunki ubezpieczenia stanowią inaczej lub zapłata odszkodowania odpowiada w danych okolicznościach względom słuszności.</a:t>
            </a:r>
            <a:br>
              <a:rPr lang="pl-PL" dirty="0"/>
            </a:br>
            <a:r>
              <a:rPr lang="pl-PL" dirty="0"/>
              <a:t>§ 2. W ubezpieczeniu odpowiedzialności cywilnej można ustalić inne zasady odpowiedzialności ubezpieczyciela niż określone w § 1.</a:t>
            </a:r>
            <a:br>
              <a:rPr lang="pl-PL" dirty="0"/>
            </a:br>
            <a:r>
              <a:rPr lang="pl-PL" dirty="0"/>
              <a:t>§ 3</a:t>
            </a:r>
            <a:r>
              <a:rPr lang="pl-PL" b="1" dirty="0">
                <a:solidFill>
                  <a:srgbClr val="FF0000"/>
                </a:solidFill>
              </a:rPr>
              <a:t>. Jeżeli nie umówiono się inaczej, ubezpieczyciel nie ponosi odpowiedzialności za szkodę wyrządzoną umyślnie przez osobę, z którą ubezpieczający pozostaje we wspólnym gospodarstwie domowym.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dirty="0"/>
              <a:t>§ 4. W razie zawarcia umowy ubezpieczenia na cudzy rachunek zasady określone w paragrafach poprzedzających stosuje się odpowiednio do ubezpieczonego.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118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pl-PL" dirty="0" smtClean="0"/>
              <a:t>Ubezpieczenia osobowe</a:t>
            </a:r>
          </a:p>
          <a:p>
            <a:pPr marL="0" indent="0">
              <a:buNone/>
            </a:pPr>
            <a:r>
              <a:rPr lang="pl-PL" b="1" u="sng" dirty="0"/>
              <a:t>Art. 829. Zakres ubezpieczeń osobowych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Ubezpieczenie osobowe może </a:t>
            </a:r>
            <a:r>
              <a:rPr lang="pl-PL" dirty="0">
                <a:solidFill>
                  <a:srgbClr val="FF0000"/>
                </a:solidFill>
              </a:rPr>
              <a:t>w szczególności </a:t>
            </a:r>
            <a:r>
              <a:rPr lang="pl-PL" dirty="0"/>
              <a:t>dotyczyć:</a:t>
            </a:r>
            <a:br>
              <a:rPr lang="pl-PL" dirty="0"/>
            </a:br>
            <a:r>
              <a:rPr lang="pl-PL" dirty="0"/>
              <a:t>1) przy ubezpieczeniu na życie - śmierci osoby ubezpieczonej lub dożycia przez nią oznaczonego wieku;</a:t>
            </a:r>
            <a:br>
              <a:rPr lang="pl-PL" dirty="0"/>
            </a:br>
            <a:r>
              <a:rPr lang="pl-PL" dirty="0"/>
              <a:t>2) przy ubezpieczeniu następstw nieszczęśliwych wypadków - uszkodzenia ciała, rozstroju zdrowia lub śmierci wskutek nieszczęśliwego wypadku.</a:t>
            </a:r>
            <a:br>
              <a:rPr lang="pl-PL" dirty="0"/>
            </a:br>
            <a:r>
              <a:rPr lang="pl-PL" dirty="0"/>
              <a:t>§ 2. </a:t>
            </a:r>
            <a:r>
              <a:rPr lang="pl-PL" b="1" dirty="0"/>
              <a:t>W umowie ubezpieczenia na życie </a:t>
            </a:r>
            <a:r>
              <a:rPr lang="pl-PL" b="1" dirty="0">
                <a:solidFill>
                  <a:srgbClr val="FF0000"/>
                </a:solidFill>
              </a:rPr>
              <a:t>zawartej na cudzy rachunek</a:t>
            </a:r>
            <a:r>
              <a:rPr lang="pl-PL" b="1" dirty="0"/>
              <a:t>, </a:t>
            </a:r>
            <a:r>
              <a:rPr lang="pl-PL" b="1" dirty="0">
                <a:solidFill>
                  <a:srgbClr val="FF0000"/>
                </a:solidFill>
              </a:rPr>
              <a:t>odpowiedzialność ubezpieczyciela rozpoczyna się nie wcześniej niż następnego dnia po tym, gdy ubezpieczony oświadczył stronie wskazanej w umowie, że chce skorzystać z zastrzeżenia na jego rzecz ochrony ubezpieczeniowej</a:t>
            </a:r>
            <a:r>
              <a:rPr lang="pl-PL" dirty="0"/>
              <a:t>. Oświadczenie powinno obejmować także wysokość sumy ubezpieczenia. Zmiana umowy na niekorzyść ubezpieczonego lub osoby uprawnionej do otrzymania sumy ubezpieczenia w razie śmierci ubezpieczonego wymaga zgody tego ubezpieczonego.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844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2588"/>
            <a:ext cx="8229600" cy="1143000"/>
          </a:xfrm>
        </p:spPr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831. Wskazanie osoby upoważnionej do otrzymania sumy ubezpieczenia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</a:t>
            </a:r>
            <a:r>
              <a:rPr lang="pl-PL" b="1" dirty="0"/>
              <a:t>Ubezpieczający może wskazać </a:t>
            </a:r>
            <a:r>
              <a:rPr lang="pl-PL" b="1" dirty="0">
                <a:solidFill>
                  <a:srgbClr val="FF0000"/>
                </a:solidFill>
              </a:rPr>
              <a:t>jedną lub więcej osób uprawnionych do otrzymania sumy ubezpieczenia w razie śmierci osoby ubezpieczonej</a:t>
            </a:r>
            <a:r>
              <a:rPr lang="pl-PL" dirty="0"/>
              <a:t>; może również zawrzeć umowę ubezpieczenia na okaziciela. </a:t>
            </a:r>
            <a:r>
              <a:rPr lang="pl-PL" b="1" dirty="0"/>
              <a:t>Ubezpieczający może każde z tych zastrzeżeń zmienić lub odwołać w każdym czasie.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§ 1</a:t>
            </a:r>
            <a:r>
              <a:rPr lang="pl-PL" baseline="30000" dirty="0"/>
              <a:t>1</a:t>
            </a:r>
            <a:r>
              <a:rPr lang="pl-PL" dirty="0"/>
              <a:t>. W razie zawarcia umowy ubezpieczenia na cudzy rachunek do wykonywania uprawnień, o których mowa w paragrafie poprzedzającym, konieczna jest uprzednia zgoda ubezpieczonego; umowa lub ogólne warunki ubezpieczenia mogą przewidywać, że uprawnienia te ubezpieczony może wykonywać samodzielnie.</a:t>
            </a:r>
            <a:br>
              <a:rPr lang="pl-PL" dirty="0"/>
            </a:br>
            <a:r>
              <a:rPr lang="pl-PL" dirty="0"/>
              <a:t>§ 2. Jeżeli wskazano kilka osób uprawnionych do otrzymania sumy ubezpieczenia, a nie oznaczono udziału każdej z nich w tej sumie, ich udziały są równe.</a:t>
            </a:r>
            <a:br>
              <a:rPr lang="pl-PL" dirty="0"/>
            </a:br>
            <a:r>
              <a:rPr lang="pl-PL" dirty="0"/>
              <a:t>§ 3. </a:t>
            </a:r>
            <a:r>
              <a:rPr lang="pl-PL" b="1" dirty="0">
                <a:solidFill>
                  <a:srgbClr val="FF0000"/>
                </a:solidFill>
              </a:rPr>
              <a:t>Suma ubezpieczenia przypadająca uprawnionemu nie należy do spadku po ubezpieczonym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u="sng" dirty="0"/>
              <a:t>Art. 832. Bezskuteczność wskazania uprawnionego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</a:t>
            </a:r>
            <a:r>
              <a:rPr lang="pl-PL" b="1" dirty="0">
                <a:solidFill>
                  <a:srgbClr val="FF0000"/>
                </a:solidFill>
              </a:rPr>
              <a:t>Wskazanie uprawnionego do otrzymania sumy ubezpieczenia staje się bezskuteczne, jeżeli uprawniony zmarł przed śmiercią ubezpieczonego albo jeżeli umyślnie przyczynił się do jego śmierci.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dirty="0"/>
              <a:t>§ 2. </a:t>
            </a:r>
            <a:r>
              <a:rPr lang="pl-PL" dirty="0">
                <a:solidFill>
                  <a:srgbClr val="FF0000"/>
                </a:solidFill>
              </a:rPr>
              <a:t>Jeżeli w chwili śmierci ubezpieczonego nie ma osoby uprawnionej do otrzymania sumy ubezpieczenia, suma ta przypada najbliższej rodzinie ubezpieczonego w kolejności ustalonej w ogólnych warunkach ubezpieczenia, chyba że umówiono się inaczej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024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ubezpieczenia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833. Ubezpieczenie a samobójstwo ubezpieczonego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Przy ubezpieczeniu na życie </a:t>
            </a:r>
            <a:r>
              <a:rPr lang="pl-PL" b="1" dirty="0">
                <a:solidFill>
                  <a:srgbClr val="FF0000"/>
                </a:solidFill>
              </a:rPr>
              <a:t>samobójstwo ubezpieczonego </a:t>
            </a:r>
            <a:r>
              <a:rPr lang="pl-PL" b="1" u="sng" dirty="0">
                <a:solidFill>
                  <a:srgbClr val="FF0000"/>
                </a:solidFill>
              </a:rPr>
              <a:t>nie</a:t>
            </a:r>
            <a:r>
              <a:rPr lang="pl-PL" dirty="0">
                <a:solidFill>
                  <a:srgbClr val="FF0000"/>
                </a:solidFill>
              </a:rPr>
              <a:t> zwalnia ubezpieczyciela od obowiązku świadczenia, jeżeli samobójstwo nastąpiło po upływie lat dwóch od zawarcia umowy ubezpieczenia. Umowa lub ogólne warunki ubezpieczenia mogą skrócić ten termin, nie bardziej jednak niż do 6 miesięcy. </a:t>
            </a:r>
            <a:endParaRPr lang="pl-PL" b="1" u="sng" dirty="0" smtClean="0"/>
          </a:p>
          <a:p>
            <a:pPr marL="0" indent="0">
              <a:buNone/>
            </a:pPr>
            <a:endParaRPr lang="pl-PL" b="1" u="sng" dirty="0" smtClean="0"/>
          </a:p>
          <a:p>
            <a:pPr marL="0" indent="0">
              <a:buNone/>
            </a:pPr>
            <a:r>
              <a:rPr lang="pl-PL" b="1" u="sng" dirty="0" smtClean="0"/>
              <a:t>Art</a:t>
            </a:r>
            <a:r>
              <a:rPr lang="pl-PL" b="1" u="sng" dirty="0"/>
              <a:t>. 834. Zarzut podania nieprawdziwych danych do umowy ubezpieczenia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Jeżeli do wypadku doszło po upływie lat trzech od zawarcia umowy ubezpieczenia na życie, ubezpieczyciel nie może podnieść zarzutu, że przy zawieraniu umowy podano wiadomości nieprawdziwe, w szczególności że zatajona została choroba osoby ubezpieczonej. Umowa lub ogólne warunki ubezpieczenia mogą skrócić powyższy termin. </a:t>
            </a:r>
          </a:p>
        </p:txBody>
      </p:sp>
    </p:spTree>
    <p:extLst>
      <p:ext uri="{BB962C8B-B14F-4D97-AF65-F5344CB8AC3E}">
        <p14:creationId xmlns:p14="http://schemas.microsoft.com/office/powerpoint/2010/main" val="363427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167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Dziękuję za uwagę.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577580" cy="536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4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Większość przepisów KC, regulujących umowę ubezpieczenia, ma </a:t>
            </a:r>
            <a:r>
              <a:rPr lang="pl-PL" b="1" dirty="0" smtClean="0"/>
              <a:t>charakter bezwzględnie obowiązujący</a:t>
            </a:r>
          </a:p>
          <a:p>
            <a:r>
              <a:rPr lang="pl-PL" dirty="0" smtClean="0"/>
              <a:t>Przepisy te podzielić można na: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Przepisy ogólne (art. 805-820)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Regulację, dotyczącą ubezpieczeń majątkowych (art. 821- 828)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Regulację,  dotyczącą ubezpieczeń osobistych (art. 829-834)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27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805. Istota umowy ubezpieczenia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Przez umowę ubezpieczenia </a:t>
            </a:r>
            <a:r>
              <a:rPr lang="pl-PL" b="1" dirty="0"/>
              <a:t>ubezpieczyciel</a:t>
            </a:r>
            <a:r>
              <a:rPr lang="pl-PL" dirty="0"/>
              <a:t> zobowiązuje się, </a:t>
            </a:r>
            <a:r>
              <a:rPr lang="pl-PL" dirty="0">
                <a:solidFill>
                  <a:srgbClr val="FF0000"/>
                </a:solidFill>
              </a:rPr>
              <a:t>w zakresie działalności swego przedsiębiorstwa</a:t>
            </a:r>
            <a:r>
              <a:rPr lang="pl-PL" dirty="0"/>
              <a:t>, </a:t>
            </a:r>
            <a:r>
              <a:rPr lang="pl-PL" b="1" dirty="0"/>
              <a:t>spełnić określone świadczenie w razie zajścia przewidzianego w umowie wypadku</a:t>
            </a:r>
            <a:r>
              <a:rPr lang="pl-PL" dirty="0"/>
              <a:t>, a </a:t>
            </a:r>
            <a:r>
              <a:rPr lang="pl-PL" b="1" dirty="0"/>
              <a:t>ubezpieczający</a:t>
            </a:r>
            <a:r>
              <a:rPr lang="pl-PL" dirty="0"/>
              <a:t> zobowiązuje się </a:t>
            </a:r>
            <a:r>
              <a:rPr lang="pl-PL" b="1" dirty="0"/>
              <a:t>zapłacić składkę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§ 2. Świadczenie ubezpieczyciela polega w szczególności na zapłacie:</a:t>
            </a:r>
            <a:br>
              <a:rPr lang="pl-PL" dirty="0"/>
            </a:br>
            <a:r>
              <a:rPr lang="pl-PL" dirty="0"/>
              <a:t>1) przy ubezpieczeniu majątkowym - określonego odszkodowania za szkodę powstałą wskutek przewidzianego w umowie wypadku;</a:t>
            </a:r>
            <a:br>
              <a:rPr lang="pl-PL" dirty="0"/>
            </a:br>
            <a:r>
              <a:rPr lang="pl-PL" dirty="0"/>
              <a:t>2) przy ubezpieczeniu osobowym - umówionej sumy pieniężnej, renty lub innego świadczenia w razie zajścia przewidzianego w umowie wypadku w życiu osoby ubezpieczonej.</a:t>
            </a:r>
            <a:br>
              <a:rPr lang="pl-PL" dirty="0"/>
            </a:br>
            <a:r>
              <a:rPr lang="pl-PL" dirty="0"/>
              <a:t>§ 3. Do renty z umowy ubezpieczenia </a:t>
            </a:r>
            <a:r>
              <a:rPr lang="pl-PL" b="1" dirty="0"/>
              <a:t>nie</a:t>
            </a:r>
            <a:r>
              <a:rPr lang="pl-PL" dirty="0"/>
              <a:t> stosuje się przepisów kodeksu niniejszego o rencie.</a:t>
            </a:r>
            <a:br>
              <a:rPr lang="pl-PL" dirty="0"/>
            </a:br>
            <a:r>
              <a:rPr lang="pl-PL" dirty="0"/>
              <a:t>§ 4. Przepisy art. 385</a:t>
            </a:r>
            <a:r>
              <a:rPr lang="pl-PL" baseline="30000" dirty="0"/>
              <a:t>1</a:t>
            </a:r>
            <a:r>
              <a:rPr lang="pl-PL" dirty="0"/>
              <a:t> </a:t>
            </a:r>
            <a:r>
              <a:rPr lang="pl-PL" dirty="0" smtClean="0"/>
              <a:t>-</a:t>
            </a:r>
            <a:r>
              <a:rPr lang="pl-PL" dirty="0"/>
              <a:t>385</a:t>
            </a:r>
            <a:r>
              <a:rPr lang="pl-PL" baseline="30000" dirty="0"/>
              <a:t>3</a:t>
            </a:r>
            <a:r>
              <a:rPr lang="pl-PL" dirty="0"/>
              <a:t> stosuje się odpowiednio, jeżeli ubezpieczającym jest osoba fizyczna zawierająca umowę związaną bezpośrednio z jej działalnością gospodarczą lub zawodową.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621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Wypadek ubezpieczeniowy – niezależne od woli ubezpieczonego zdarzenie przyszłe i niepewne; jego wystąpienie powoduje </a:t>
            </a:r>
            <a:r>
              <a:rPr lang="pl-PL" b="1" dirty="0" smtClean="0"/>
              <a:t>uszczerbek </a:t>
            </a:r>
            <a:r>
              <a:rPr lang="pl-PL" dirty="0" smtClean="0"/>
              <a:t>w dobrach osobistych lub majątkowych </a:t>
            </a:r>
            <a:r>
              <a:rPr lang="pl-PL" b="1" dirty="0" smtClean="0"/>
              <a:t>osoby objętej ochroną ubezpieczeniową</a:t>
            </a:r>
          </a:p>
          <a:p>
            <a:r>
              <a:rPr lang="pl-PL" dirty="0" smtClean="0"/>
              <a:t>Świadczenie polega w szczególności na zapłacie: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przy ubezpieczeniu majątkowym - określonego odszkodowania za szkodę powstałą wskutek przewidzianego w umowie </a:t>
            </a:r>
            <a:r>
              <a:rPr lang="pl-PL" dirty="0" smtClean="0"/>
              <a:t>wypadku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przy ubezpieczeniu osobowym - umówionej sumy pieniężnej, renty lub innego świadczenia w razie zajścia przewidzianego w umowie wypadku w życiu osoby </a:t>
            </a:r>
            <a:r>
              <a:rPr lang="pl-PL" dirty="0" smtClean="0"/>
              <a:t>ubezpieczonej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884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Umowa:</a:t>
            </a:r>
          </a:p>
          <a:p>
            <a:r>
              <a:rPr lang="pl-PL" dirty="0" smtClean="0"/>
              <a:t>Dwustronnie zobowiązująca</a:t>
            </a:r>
          </a:p>
          <a:p>
            <a:r>
              <a:rPr lang="pl-PL" dirty="0" smtClean="0"/>
              <a:t>Kwalifikowana podmiotowo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Wzajemna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Losowa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 smtClean="0"/>
              <a:t>Losowość </a:t>
            </a:r>
            <a:r>
              <a:rPr lang="pl-PL" dirty="0" smtClean="0">
                <a:sym typeface="Wingdings" pitchFamily="2" charset="2"/>
              </a:rPr>
              <a:t> umowa ubezpieczenia będzie </a:t>
            </a:r>
            <a:r>
              <a:rPr lang="pl-PL" b="1" dirty="0" smtClean="0">
                <a:sym typeface="Wingdings" pitchFamily="2" charset="2"/>
              </a:rPr>
              <a:t>nieważna, </a:t>
            </a:r>
            <a:r>
              <a:rPr lang="pl-PL" dirty="0" smtClean="0">
                <a:sym typeface="Wingdings" pitchFamily="2" charset="2"/>
              </a:rPr>
              <a:t>jeśli zajście przewidzianego w niej wypadku nie jest możliwe.</a:t>
            </a:r>
          </a:p>
          <a:p>
            <a:r>
              <a:rPr lang="pl-PL" dirty="0"/>
              <a:t>Objęcie ubezpieczeniem okresu poprzedzającego zawarcie umowy jest bezskuteczne, jeżeli w chwili zawarcia umowy którakolwiek ze stron wiedziała lub przy zachowaniu należytej staranności mogła się dowiedzieć, że wypadek zaszedł lub że odpadła możliwość jego zajścia w tym okresie</a:t>
            </a:r>
            <a:endParaRPr lang="pl-PL" b="1" dirty="0" smtClean="0"/>
          </a:p>
          <a:p>
            <a:endParaRPr lang="pl-PL" dirty="0"/>
          </a:p>
        </p:txBody>
      </p:sp>
      <p:sp>
        <p:nvSpPr>
          <p:cNvPr id="4" name="Nawias klamrowy zamykający 3"/>
          <p:cNvSpPr/>
          <p:nvPr/>
        </p:nvSpPr>
        <p:spPr>
          <a:xfrm>
            <a:off x="2123728" y="2564904"/>
            <a:ext cx="1656184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870532" y="270427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</a:t>
            </a:r>
            <a:r>
              <a:rPr lang="pl-PL" dirty="0" smtClean="0"/>
              <a:t>ątpliwości w doktrynie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53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Ubezpieczenia majątkowe – ubezpieczenie mienia </a:t>
            </a:r>
          </a:p>
          <a:p>
            <a:r>
              <a:rPr lang="pl-PL" dirty="0" smtClean="0"/>
              <a:t>Ubezpieczenia osobowe – „na życie” (dotyczy przypadku śmierci ubezpieczeniowego lub dożycia określonego wieku), „ przeciwko następstwom nieszczęśliwych wypadków”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592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Podmioty</a:t>
            </a:r>
          </a:p>
          <a:p>
            <a:pPr algn="just"/>
            <a:r>
              <a:rPr lang="pl-PL" dirty="0" smtClean="0"/>
              <a:t>Umowa kwalifikowana podmiotowo – </a:t>
            </a:r>
            <a:r>
              <a:rPr lang="pl-PL" b="1" dirty="0" smtClean="0"/>
              <a:t>ubezpieczycielem </a:t>
            </a:r>
            <a:r>
              <a:rPr lang="pl-PL" dirty="0" smtClean="0"/>
              <a:t>może być jedynie ubezpieczyciel w zakresie swojego przedsiębiorstwa</a:t>
            </a:r>
          </a:p>
          <a:p>
            <a:pPr algn="just"/>
            <a:r>
              <a:rPr lang="pl-PL" dirty="0" smtClean="0"/>
              <a:t>Ubezpieczającym może być każdy podmiot prawa cywilnego</a:t>
            </a:r>
          </a:p>
          <a:p>
            <a:pPr algn="just"/>
            <a:r>
              <a:rPr lang="pl-PL" dirty="0" smtClean="0"/>
              <a:t>Umowa ubezpieczenia może zostać zawarta </a:t>
            </a:r>
            <a:r>
              <a:rPr lang="pl-PL" b="1" dirty="0" smtClean="0"/>
              <a:t>na cudzy rachunek </a:t>
            </a:r>
          </a:p>
          <a:p>
            <a:pPr algn="just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2771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Umowa ubezpieczenia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808. Umowa ubezpieczenia na cudzy rachunek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1. </a:t>
            </a:r>
            <a:r>
              <a:rPr lang="pl-PL" b="1" dirty="0"/>
              <a:t>Ubezpieczający może zawrzeć umowę ubezpieczenia na cudzy rachunek</a:t>
            </a:r>
            <a:r>
              <a:rPr lang="pl-PL" dirty="0"/>
              <a:t>. </a:t>
            </a:r>
            <a:r>
              <a:rPr lang="pl-PL" b="1" dirty="0" smtClean="0">
                <a:solidFill>
                  <a:srgbClr val="FF0000"/>
                </a:solidFill>
              </a:rPr>
              <a:t>Ubezpieczony</a:t>
            </a:r>
            <a:r>
              <a:rPr lang="pl-PL" dirty="0" smtClean="0">
                <a:solidFill>
                  <a:srgbClr val="FF0000"/>
                </a:solidFill>
              </a:rPr>
              <a:t> może nie być imiennie wskazany w umowie, chyba że jest to konieczne do określenia przedmiotu ubezpieczenia</a:t>
            </a:r>
            <a:r>
              <a:rPr lang="pl-PL" dirty="0" smtClean="0"/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§ 2. </a:t>
            </a:r>
            <a:r>
              <a:rPr lang="pl-PL" dirty="0" smtClean="0">
                <a:solidFill>
                  <a:srgbClr val="FF0000"/>
                </a:solidFill>
              </a:rPr>
              <a:t>Roszczenie </a:t>
            </a:r>
            <a:r>
              <a:rPr lang="pl-PL" dirty="0">
                <a:solidFill>
                  <a:srgbClr val="FF0000"/>
                </a:solidFill>
              </a:rPr>
              <a:t>o zapłatę składki przysługuje ubezpieczycielowi wyłącznie </a:t>
            </a:r>
            <a:r>
              <a:rPr lang="pl-PL" b="1" dirty="0">
                <a:solidFill>
                  <a:srgbClr val="FF0000"/>
                </a:solidFill>
              </a:rPr>
              <a:t>przeciwko ubezpieczającemu</a:t>
            </a:r>
            <a:r>
              <a:rPr lang="pl-PL" dirty="0"/>
              <a:t>. Zarzut mający wpływ na odpowiedzialność ubezpieczyciela może on podnieść również przeciwko ubezpieczonemu.</a:t>
            </a:r>
            <a:br>
              <a:rPr lang="pl-PL" dirty="0"/>
            </a:br>
            <a:r>
              <a:rPr lang="pl-PL" dirty="0"/>
              <a:t>§ 3. </a:t>
            </a:r>
            <a:r>
              <a:rPr lang="pl-PL" b="1" dirty="0">
                <a:solidFill>
                  <a:srgbClr val="FF0000"/>
                </a:solidFill>
              </a:rPr>
              <a:t>Ubezpieczony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jest uprawniony do żądania należnego świadczenia bezpośrednio od ubezpieczyciela, chyba że strony uzgodniły inaczej; jednakże uzgodnienie takie nie może zostać dokonane, jeżeli wypadek już zaszedł.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§ 4. </a:t>
            </a:r>
            <a:r>
              <a:rPr lang="pl-PL" b="1" dirty="0">
                <a:solidFill>
                  <a:srgbClr val="FF0000"/>
                </a:solidFill>
              </a:rPr>
              <a:t>Ubezpieczony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może żądać by ubezpieczyciel udzielił mu informacji o postanowieniach zawartej umowy oraz ogólnych warunków ubezpieczenia w zakresie, w jakim dotyczą praw i obowiązków ubezpieczonego.</a:t>
            </a:r>
            <a:br>
              <a:rPr lang="pl-PL" dirty="0"/>
            </a:br>
            <a:r>
              <a:rPr lang="pl-PL" dirty="0"/>
              <a:t>§ 5. Jeżeli umowa ubezpieczenia nie wiąże się bezpośrednio z działalnością gospodarczą lub zawodową ubezpieczonej osoby fizycznej, art. </a:t>
            </a:r>
            <a:r>
              <a:rPr lang="pl-PL" dirty="0" smtClean="0"/>
              <a:t>385</a:t>
            </a:r>
            <a:r>
              <a:rPr lang="pl-PL" baseline="30000" dirty="0" smtClean="0"/>
              <a:t>1</a:t>
            </a:r>
            <a:r>
              <a:rPr lang="pl-PL" dirty="0" smtClean="0"/>
              <a:t>-385</a:t>
            </a:r>
            <a:r>
              <a:rPr lang="pl-PL" baseline="30000" dirty="0" smtClean="0"/>
              <a:t>3</a:t>
            </a:r>
            <a:r>
              <a:rPr lang="pl-PL" dirty="0" smtClean="0"/>
              <a:t> stosuje </a:t>
            </a:r>
            <a:r>
              <a:rPr lang="pl-PL" dirty="0"/>
              <a:t>się odpowiednio w zakresie, w jakim umowa dotyczy praw i obowiązków ubezpieczonego.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027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1389</Words>
  <Application>Microsoft Office PowerPoint</Application>
  <PresentationFormat>Pokaz na ekranie (4:3)</PresentationFormat>
  <Paragraphs>120</Paragraphs>
  <Slides>26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ubezpieczenie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Umowa ubezpieczenia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ubezpieczenie</dc:title>
  <dc:creator>Agata</dc:creator>
  <cp:lastModifiedBy>Agata</cp:lastModifiedBy>
  <cp:revision>13</cp:revision>
  <dcterms:created xsi:type="dcterms:W3CDTF">2017-06-10T07:47:34Z</dcterms:created>
  <dcterms:modified xsi:type="dcterms:W3CDTF">2017-06-12T13:24:40Z</dcterms:modified>
</cp:coreProperties>
</file>