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309" r:id="rId3"/>
    <p:sldId id="308" r:id="rId4"/>
    <p:sldId id="257" r:id="rId5"/>
    <p:sldId id="278" r:id="rId6"/>
    <p:sldId id="258" r:id="rId7"/>
    <p:sldId id="274" r:id="rId8"/>
    <p:sldId id="330" r:id="rId9"/>
    <p:sldId id="331" r:id="rId10"/>
    <p:sldId id="332" r:id="rId11"/>
    <p:sldId id="276" r:id="rId12"/>
    <p:sldId id="279" r:id="rId13"/>
    <p:sldId id="260" r:id="rId14"/>
    <p:sldId id="313" r:id="rId15"/>
    <p:sldId id="322" r:id="rId16"/>
    <p:sldId id="327" r:id="rId17"/>
    <p:sldId id="321" r:id="rId18"/>
    <p:sldId id="333" r:id="rId19"/>
    <p:sldId id="323" r:id="rId20"/>
    <p:sldId id="326" r:id="rId21"/>
    <p:sldId id="324" r:id="rId22"/>
    <p:sldId id="261" r:id="rId23"/>
    <p:sldId id="262" r:id="rId24"/>
    <p:sldId id="263" r:id="rId25"/>
    <p:sldId id="310" r:id="rId26"/>
    <p:sldId id="334" r:id="rId27"/>
    <p:sldId id="336" r:id="rId28"/>
    <p:sldId id="339" r:id="rId29"/>
    <p:sldId id="340" r:id="rId30"/>
    <p:sldId id="344" r:id="rId31"/>
    <p:sldId id="345" r:id="rId32"/>
    <p:sldId id="346" r:id="rId33"/>
    <p:sldId id="347" r:id="rId34"/>
    <p:sldId id="348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9" autoAdjust="0"/>
  </p:normalViewPr>
  <p:slideViewPr>
    <p:cSldViewPr>
      <p:cViewPr varScale="1">
        <p:scale>
          <a:sx n="82" d="100"/>
          <a:sy n="82" d="100"/>
        </p:scale>
        <p:origin x="14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6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C77E-A571-4783-9BC3-AF32E76A62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17D38-98CB-4373-A259-28D8E6BA16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5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7D38-98CB-4373-A259-28D8E6BA16A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7D38-98CB-4373-A259-28D8E6BA16AB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74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7D38-98CB-4373-A259-28D8E6BA16AB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5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05.03.2017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79712" y="908720"/>
            <a:ext cx="6964288" cy="720080"/>
          </a:xfrm>
        </p:spPr>
        <p:txBody>
          <a:bodyPr>
            <a:noAutofit/>
          </a:bodyPr>
          <a:lstStyle/>
          <a:p>
            <a:r>
              <a:rPr lang="pl-PL" sz="4800" dirty="0">
                <a:solidFill>
                  <a:schemeClr val="tx1"/>
                </a:solidFill>
              </a:rPr>
              <a:t>Umowa sprzedaży</a:t>
            </a:r>
          </a:p>
        </p:txBody>
      </p:sp>
      <p:pic>
        <p:nvPicPr>
          <p:cNvPr id="114690" name="Picture 2" descr="Umowa kupna sprzeda&amp;zdot;y samocho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4722567" cy="389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188640"/>
            <a:ext cx="446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sz="2400" b="1" dirty="0"/>
              <a:t>Kupujący </a:t>
            </a:r>
            <a:r>
              <a:rPr lang="pl-PL" sz="2400" dirty="0"/>
              <a:t>zobowiązany jest :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520" y="20608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2000" b="1" dirty="0">
                <a:ea typeface="Tahoma" pitchFamily="34" charset="0"/>
                <a:cs typeface="Times New Roman" pitchFamily="18" charset="0"/>
              </a:rPr>
              <a:t> ponieść koszty odebrania </a:t>
            </a:r>
            <a:r>
              <a:rPr lang="pl-PL" sz="2000" dirty="0">
                <a:ea typeface="Tahoma" pitchFamily="34" charset="0"/>
                <a:cs typeface="Times New Roman" pitchFamily="18" charset="0"/>
              </a:rPr>
              <a:t>chyba, że z umowy lub z zarządzeń określających cenę wynika inaczej. </a:t>
            </a: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51520" y="1124744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zapłacić cenę dopiero po nadejściu rzeczy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na miejsce</a:t>
            </a:r>
            <a:r>
              <a:rPr kumimoji="0" lang="pl-PL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przeznaczenia i po umożliwieniu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mu zbadania rzeczy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292494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-</a:t>
            </a:r>
            <a:r>
              <a:rPr lang="pl-PL" sz="2000" b="1" dirty="0"/>
              <a:t>ponieść koszty ubezpieczenia i przesłania </a:t>
            </a:r>
            <a:r>
              <a:rPr lang="pl-PL" sz="2000" dirty="0"/>
              <a:t>gdy rzecz ma być przesłana do miejsca, które nie jest miejscem spełnienia świadczenia.</a:t>
            </a:r>
          </a:p>
        </p:txBody>
      </p:sp>
      <p:pic>
        <p:nvPicPr>
          <p:cNvPr id="80899" name="Picture 3" descr="http://polki.pl/work/privateimages/formats/V5_MT_LIFE/123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42454"/>
            <a:ext cx="4014445" cy="3015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306815"/>
            <a:ext cx="820891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może zostać zastrzeżona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wyłączność na rzecz kupującego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(tzn. </a:t>
            </a:r>
            <a:r>
              <a:rPr lang="pl-PL" sz="2000" dirty="0"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sprzedawca nie będzie dostarczał rzeczy określonego rodzaju innym osobom lub kupujący będzie jedynym odprzedawcą tych rzeczy na oznaczonym obszarze). 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184482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sz="2200" dirty="0"/>
              <a:t>  gdy kupujący zwleka z odebraniem rzeczy sprzedawca może </a:t>
            </a:r>
          </a:p>
          <a:p>
            <a:r>
              <a:rPr lang="pl-PL" sz="2200" dirty="0"/>
              <a:t>   oddać tę rzecz </a:t>
            </a:r>
            <a:r>
              <a:rPr lang="pl-PL" sz="2200" u="sng" dirty="0"/>
              <a:t>na przechowanie na koszt i niebezpieczeństwo </a:t>
            </a:r>
          </a:p>
          <a:p>
            <a:r>
              <a:rPr lang="pl-PL" sz="2200" dirty="0"/>
              <a:t>  </a:t>
            </a:r>
            <a:r>
              <a:rPr lang="pl-PL" sz="2200" u="sng" dirty="0"/>
              <a:t> kupującego</a:t>
            </a:r>
            <a:r>
              <a:rPr lang="pl-PL" sz="2200" dirty="0"/>
              <a:t>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51520" y="3068960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l-PL" sz="2200" dirty="0"/>
              <a:t>  sprzedawca może również ustalić dodatkowy termin do </a:t>
            </a:r>
          </a:p>
          <a:p>
            <a:r>
              <a:rPr lang="pl-PL" sz="2200" dirty="0"/>
              <a:t>   odebrania i jeżeli mimo tego kupujący nie odbierze rzeczy,   </a:t>
            </a:r>
          </a:p>
          <a:p>
            <a:r>
              <a:rPr lang="pl-PL" sz="2200" dirty="0"/>
              <a:t>   wtedy może ją sprzedać na </a:t>
            </a:r>
            <a:r>
              <a:rPr lang="pl-PL" sz="2200" u="sng" dirty="0"/>
              <a:t>rachunek kupującego</a:t>
            </a:r>
            <a:r>
              <a:rPr lang="pl-PL" sz="2200" dirty="0"/>
              <a:t>. </a:t>
            </a:r>
          </a:p>
          <a:p>
            <a:pPr>
              <a:buFontTx/>
              <a:buChar char="-"/>
            </a:pPr>
            <a:endParaRPr lang="pl-PL" sz="2200" dirty="0"/>
          </a:p>
          <a:p>
            <a:pPr>
              <a:buFontTx/>
              <a:buChar char="-"/>
            </a:pPr>
            <a:r>
              <a:rPr lang="pl-PL" sz="2200" dirty="0"/>
              <a:t>  dodatkowy termin nie musi być wyznaczony w przypadku, gdy </a:t>
            </a:r>
          </a:p>
          <a:p>
            <a:r>
              <a:rPr lang="pl-PL" sz="2200" dirty="0"/>
              <a:t>   jest to niemożliwe lub rzecz jest narażona na zepsucie, bądź  </a:t>
            </a:r>
          </a:p>
          <a:p>
            <a:r>
              <a:rPr lang="pl-PL" sz="2200" dirty="0"/>
              <a:t>   też z innych względów groziłaby szkoda. </a:t>
            </a:r>
          </a:p>
          <a:p>
            <a:endParaRPr lang="pl-PL" sz="2200" dirty="0"/>
          </a:p>
          <a:p>
            <a:pPr>
              <a:buFontTx/>
              <a:buChar char="-"/>
            </a:pPr>
            <a:r>
              <a:rPr lang="pl-PL" sz="2200" dirty="0"/>
              <a:t>  sprzedawca ma obowiązek niezwłocznie powiadomić </a:t>
            </a:r>
          </a:p>
          <a:p>
            <a:r>
              <a:rPr lang="pl-PL" sz="2200" dirty="0"/>
              <a:t>   kupującego o dokonaniu sprzedaży.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23528" y="1146230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 gdy kupujący zwleka z zapłatą za część dostarczonych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200" dirty="0">
                <a:latin typeface="+mj-lt"/>
                <a:ea typeface="Tahoma" pitchFamily="34" charset="0"/>
                <a:cs typeface="Times New Roman" pitchFamily="18" charset="0"/>
              </a:rPr>
              <a:t>   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rzeczy sprzedawca może powstrzymać się z dostarczeniem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200" dirty="0">
                <a:latin typeface="+mj-lt"/>
                <a:ea typeface="Tahoma" pitchFamily="34" charset="0"/>
                <a:cs typeface="Times New Roman" pitchFamily="18" charset="0"/>
              </a:rPr>
              <a:t>   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pozostałych części.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200" dirty="0">
              <a:latin typeface="+mj-lt"/>
              <a:ea typeface="Tahoma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200" dirty="0">
              <a:latin typeface="+mj-lt"/>
              <a:ea typeface="Tahoma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200" dirty="0">
              <a:latin typeface="+mj-lt"/>
              <a:ea typeface="Tahoma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w 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takiej sytuacji może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wyznaczyć dodatkowy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termin, a po jego upływie,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gdy należność nie będzie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uregulowana, może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odstąpić od umowy. </a:t>
            </a:r>
            <a:endParaRPr kumimoji="0" 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9156" name="Picture 4" descr="http://s3.egospodarka.pl/grafika2/wypowiedzenie-umowy-o-prace/Odszkodowanie-za-ustne-wypowiedzenie-umowy-o-prace-109099-9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248472" cy="2832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0"/>
            <a:ext cx="7539608" cy="792088"/>
          </a:xfrm>
        </p:spPr>
        <p:txBody>
          <a:bodyPr>
            <a:normAutofit/>
          </a:bodyPr>
          <a:lstStyle/>
          <a:p>
            <a:r>
              <a:rPr lang="pl-PL" sz="4100" b="1" dirty="0"/>
              <a:t> </a:t>
            </a:r>
            <a:r>
              <a:rPr lang="pl-PL" sz="3200" b="1" dirty="0"/>
              <a:t>Przedawnienie roszczeń </a:t>
            </a:r>
          </a:p>
          <a:p>
            <a:pPr>
              <a:buNone/>
            </a:pPr>
            <a:endParaRPr lang="pl-PL" b="1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292494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 wyjątki: </a:t>
            </a:r>
          </a:p>
          <a:p>
            <a:r>
              <a:rPr lang="pl-PL" sz="2400" dirty="0"/>
              <a:t>   -  roszczenia z tytułu sprzedaży dokonanej  w  </a:t>
            </a:r>
          </a:p>
          <a:p>
            <a:r>
              <a:rPr lang="pl-PL" sz="2400" dirty="0"/>
              <a:t>      zakresie działalności przedsiębiorstwa sprzedawcy, </a:t>
            </a:r>
          </a:p>
          <a:p>
            <a:r>
              <a:rPr lang="pl-PL" sz="2400" dirty="0"/>
              <a:t>   -  roszczenia rzemieślników z takiego tytułu</a:t>
            </a:r>
          </a:p>
          <a:p>
            <a:r>
              <a:rPr lang="pl-PL" sz="2400" dirty="0"/>
              <a:t>   -  roszczenia prowadzących gospodarstwa rolne z   </a:t>
            </a:r>
          </a:p>
          <a:p>
            <a:r>
              <a:rPr lang="pl-PL" sz="2400" dirty="0"/>
              <a:t>      tytułu sprzedaży płodów rolnych i leśnych  </a:t>
            </a:r>
          </a:p>
          <a:p>
            <a:r>
              <a:rPr lang="pl-PL" sz="2400" dirty="0"/>
              <a:t>      </a:t>
            </a:r>
          </a:p>
          <a:p>
            <a:r>
              <a:rPr lang="pl-PL" sz="2400" dirty="0"/>
              <a:t>przedawniają się z </a:t>
            </a:r>
            <a:r>
              <a:rPr lang="pl-PL" sz="2400" b="1" dirty="0"/>
              <a:t>upływem lat dwóch</a:t>
            </a:r>
            <a:r>
              <a:rPr lang="pl-PL" sz="2400" dirty="0"/>
              <a:t>.                         </a:t>
            </a:r>
          </a:p>
          <a:p>
            <a:r>
              <a:rPr lang="pl-PL" sz="2400" dirty="0"/>
              <a:t>                                                                                                    				     </a:t>
            </a:r>
            <a:r>
              <a:rPr lang="pl-PL" sz="2000" dirty="0"/>
              <a:t>( art. 554 Kodeksu Cywilnego 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90872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 roszczenia kupującego względem sprzedawcy                </a:t>
            </a:r>
          </a:p>
          <a:p>
            <a:r>
              <a:rPr lang="pl-PL" sz="2400" dirty="0"/>
              <a:t>   oraz roszczenia sprzedawcy o zapłatę ceny ulegają </a:t>
            </a:r>
          </a:p>
          <a:p>
            <a:r>
              <a:rPr lang="pl-PL" sz="2400" dirty="0"/>
              <a:t>   przedawnieniu </a:t>
            </a:r>
            <a:r>
              <a:rPr lang="pl-PL" sz="2400" b="1" dirty="0"/>
              <a:t>zgodnie z upływem terminów </a:t>
            </a:r>
          </a:p>
          <a:p>
            <a:r>
              <a:rPr lang="pl-PL" sz="2400" b="1" dirty="0"/>
              <a:t>   ogólnych        </a:t>
            </a:r>
          </a:p>
          <a:p>
            <a:r>
              <a:rPr lang="pl-PL" sz="2400" b="1" dirty="0"/>
              <a:t>                                </a:t>
            </a:r>
            <a:r>
              <a:rPr lang="pl-PL" sz="2000" dirty="0"/>
              <a:t>(wynikających z art. 118 Kodeksu Cywilnego)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-315416"/>
            <a:ext cx="8075240" cy="6285312"/>
          </a:xfrm>
        </p:spPr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Wraz z umową sprzedaży związana jest : 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rękojmia  - </a:t>
            </a:r>
            <a:r>
              <a:rPr lang="pl-PL" dirty="0"/>
              <a:t>odpowiedzialność sprzedającego względem kupującego za wady (fizyczne i prawne)</a:t>
            </a:r>
          </a:p>
          <a:p>
            <a:endParaRPr lang="pl-PL" dirty="0"/>
          </a:p>
          <a:p>
            <a:pPr>
              <a:buNone/>
            </a:pPr>
            <a:r>
              <a:rPr lang="pl-PL" dirty="0"/>
              <a:t>  </a:t>
            </a:r>
          </a:p>
          <a:p>
            <a:r>
              <a:rPr lang="pl-PL" b="1" dirty="0"/>
              <a:t>gwarancja jakości </a:t>
            </a:r>
            <a:r>
              <a:rPr lang="pl-PL" dirty="0"/>
              <a:t>(dotyczy tylko wad fizycznych).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9634" name="Picture 2" descr="Poradnik: Gwarancja czy r&amp;eogon;kojmia. Z czego lepiej korzysta&amp;cacute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680"/>
            <a:ext cx="8748464" cy="288032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644008" y="2060848"/>
            <a:ext cx="4261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/>
              <a:t>  </a:t>
            </a:r>
            <a:r>
              <a:rPr lang="pl-PL" dirty="0"/>
              <a:t>( art. 556 - 576 Kodeksu Cywilnego 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16016" y="3429000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( art. 577 - 581  Kodeksu Cywilnego 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08912" cy="65973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u="sng" dirty="0"/>
              <a:t>Wady fizyczne</a:t>
            </a:r>
            <a:r>
              <a:rPr lang="pl-PL" b="1" dirty="0"/>
              <a:t> </a:t>
            </a:r>
            <a:r>
              <a:rPr lang="pl-PL" dirty="0"/>
              <a:t>mogą polegać na:</a:t>
            </a:r>
          </a:p>
          <a:p>
            <a:pPr>
              <a:buNone/>
            </a:pPr>
            <a:endParaRPr lang="pl-PL" sz="1000" dirty="0"/>
          </a:p>
          <a:p>
            <a:r>
              <a:rPr lang="pl-PL" sz="2000" b="1" dirty="0"/>
              <a:t>Niezgodności rzeczy sprzedanej z umową, </a:t>
            </a:r>
          </a:p>
          <a:p>
            <a:pPr marL="0" indent="0">
              <a:buNone/>
            </a:pPr>
            <a:r>
              <a:rPr lang="pl-PL" sz="2000" dirty="0"/>
              <a:t>w szczególności:</a:t>
            </a:r>
            <a:endParaRPr lang="pl-PL" sz="2000" b="1" dirty="0"/>
          </a:p>
          <a:p>
            <a:r>
              <a:rPr lang="pl-PL" sz="1800" dirty="0"/>
              <a:t>Braku właściwości, które rzecz danego rodzaju powinna </a:t>
            </a:r>
          </a:p>
          <a:p>
            <a:pPr marL="0" indent="0">
              <a:buNone/>
            </a:pPr>
            <a:r>
              <a:rPr lang="pl-PL" sz="1800" dirty="0"/>
              <a:t>mieć ze względu na celu mowy, albo wynikający z okoliczności.</a:t>
            </a:r>
          </a:p>
          <a:p>
            <a:r>
              <a:rPr lang="pl-PL" sz="1700" dirty="0"/>
              <a:t>Nie ma właściwości, o których sprzedawca zapewnił kupującego,</a:t>
            </a:r>
          </a:p>
          <a:p>
            <a:r>
              <a:rPr lang="pl-PL" sz="1700" dirty="0"/>
              <a:t>Nie nadaje się do celu, o którym sprzedający zapewnił kupującego,</a:t>
            </a:r>
          </a:p>
          <a:p>
            <a:r>
              <a:rPr lang="pl-PL" sz="1700" dirty="0"/>
              <a:t>Została kupującemu wydana w stanie niezupełnym.</a:t>
            </a:r>
            <a:endParaRPr lang="pl-PL" sz="18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Jeśli kupującym jest konsument na równi z zapewnieniem sprzedawcy, traktuje się publiczne zapewnienie producenta.</a:t>
            </a:r>
            <a:endParaRPr lang="pl-PL" sz="2000" dirty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r>
              <a:rPr lang="pl-PL" sz="2100" dirty="0"/>
              <a:t>    Jeśli kupującym jest konsument, a wada fizyczna została stwierdzona przed upływem roku od dnia wydania rzeczy to domniemywa się, że wada istniała w chwili przejścia niebezpieczeństwa na kupującego. </a:t>
            </a:r>
            <a:endParaRPr lang="pl-PL" sz="1300" dirty="0"/>
          </a:p>
          <a:p>
            <a:pPr>
              <a:buNone/>
            </a:pPr>
            <a:r>
              <a:rPr lang="pl-PL" b="1" u="sng" dirty="0"/>
              <a:t>Wady prawne</a:t>
            </a:r>
            <a:r>
              <a:rPr lang="pl-PL" dirty="0"/>
              <a:t> istnieją gdy :</a:t>
            </a:r>
          </a:p>
          <a:p>
            <a:pPr>
              <a:buNone/>
            </a:pPr>
            <a:endParaRPr lang="pl-PL" sz="1200" b="1" dirty="0"/>
          </a:p>
          <a:p>
            <a:r>
              <a:rPr lang="pl-PL" sz="2000" dirty="0"/>
              <a:t>sprzedawana rzecz nie należy do sprzedającego, lecz jest </a:t>
            </a:r>
            <a:r>
              <a:rPr lang="pl-PL" sz="2000" b="1" dirty="0"/>
              <a:t>własnością osoby trzeciej</a:t>
            </a:r>
            <a:r>
              <a:rPr lang="pl-PL" sz="2000" dirty="0"/>
              <a:t>,</a:t>
            </a:r>
          </a:p>
          <a:p>
            <a:r>
              <a:rPr lang="pl-PL" sz="2000" dirty="0"/>
              <a:t>sprzedawana rzecz jest </a:t>
            </a:r>
            <a:r>
              <a:rPr lang="pl-PL" sz="2000" b="1" dirty="0"/>
              <a:t>obciążona prawem na rzecz osoby trzeciej </a:t>
            </a:r>
            <a:r>
              <a:rPr lang="pl-PL" sz="2000" dirty="0"/>
              <a:t>(np. hipoteką albo zastawem),</a:t>
            </a:r>
          </a:p>
          <a:p>
            <a:r>
              <a:rPr lang="pl-PL" sz="2000" dirty="0"/>
              <a:t>ograniczenie korzystania lub rozporządzania wynika z </a:t>
            </a:r>
            <a:r>
              <a:rPr lang="pl-PL" sz="2000" b="1" dirty="0"/>
              <a:t>decyzji </a:t>
            </a:r>
            <a:r>
              <a:rPr lang="pl-PL" sz="2000" dirty="0"/>
              <a:t>lub</a:t>
            </a:r>
            <a:r>
              <a:rPr lang="pl-PL" sz="2000" b="1" dirty="0"/>
              <a:t> orzeczenia właściwego organu.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6082" name="Picture 2" descr="http://www.tvrepairguys.co.nz/Portals/0/cracked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857" y="188640"/>
            <a:ext cx="2585811" cy="2157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136904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000" b="1" dirty="0"/>
              <a:t>Uprawnienia kupującego </a:t>
            </a:r>
            <a:r>
              <a:rPr lang="pl-PL" sz="3000" dirty="0"/>
              <a:t>z tytułu rękojmi</a:t>
            </a:r>
            <a:r>
              <a:rPr lang="pl-PL" dirty="0"/>
              <a:t>: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może żądać obniżenia ceny </a:t>
            </a:r>
            <a:r>
              <a:rPr lang="pl-PL" dirty="0"/>
              <a:t>-  obniżenie ceny powinno odzwierciedlać rzeczywiste obniżenie wartości sprzedanej rzeczy;</a:t>
            </a:r>
          </a:p>
          <a:p>
            <a:r>
              <a:rPr lang="pl-PL" b="1" dirty="0"/>
              <a:t>może odstąpić od umowy,</a:t>
            </a:r>
            <a:r>
              <a:rPr lang="pl-PL" dirty="0"/>
              <a:t> jeśli wada jest istotna</a:t>
            </a:r>
          </a:p>
          <a:p>
            <a:r>
              <a:rPr lang="pl-PL" sz="1600" dirty="0"/>
              <a:t>Chyba, że sprzedawca </a:t>
            </a:r>
            <a:r>
              <a:rPr lang="pl-PL" sz="1600" b="1" dirty="0"/>
              <a:t>niezwłocznie </a:t>
            </a:r>
            <a:r>
              <a:rPr lang="pl-PL" sz="1600" dirty="0"/>
              <a:t>i </a:t>
            </a:r>
            <a:r>
              <a:rPr lang="pl-PL" sz="1600" b="1" dirty="0"/>
              <a:t>bez nadmiernych dolegliwości</a:t>
            </a:r>
            <a:r>
              <a:rPr lang="pl-PL" sz="1600" dirty="0"/>
              <a:t> dla kupującego, rzecz </a:t>
            </a:r>
            <a:r>
              <a:rPr lang="pl-PL" sz="1600" b="1" u="sng" dirty="0"/>
              <a:t>wymieni na wolną od wad </a:t>
            </a:r>
            <a:r>
              <a:rPr lang="pl-PL" sz="1600" dirty="0"/>
              <a:t>albo </a:t>
            </a:r>
            <a:r>
              <a:rPr lang="pl-PL" sz="1600" b="1" u="sng" dirty="0"/>
              <a:t>wadę usunie.</a:t>
            </a:r>
            <a:endParaRPr lang="pl-PL" sz="1600" dirty="0"/>
          </a:p>
          <a:p>
            <a:r>
              <a:rPr lang="pl-PL" sz="1600" dirty="0"/>
              <a:t>Ograniczenie to nie ma zastosowania, jeśli sprzedający już wymieniał lub naprawiał rzecz, albo nie uczynił za dość obowiązkowi wymiany lub usunięcia wady.</a:t>
            </a:r>
          </a:p>
          <a:p>
            <a:pPr>
              <a:buNone/>
            </a:pPr>
            <a:r>
              <a:rPr lang="pl-PL" dirty="0"/>
              <a:t>    Aby kupujący mógł skorzystać z ww. uprawnień musi dokonać tzw. </a:t>
            </a:r>
            <a:r>
              <a:rPr lang="pl-PL" b="1" dirty="0"/>
              <a:t>aktów staranności</a:t>
            </a:r>
            <a:r>
              <a:rPr lang="pl-PL" dirty="0"/>
              <a:t>, tj. zbadać dostarczone mu rzeczy, zawiadomić sprzedawcę o wykrytych wadach i zgłosić swoje roszczenia.</a:t>
            </a:r>
          </a:p>
          <a:p>
            <a:pPr>
              <a:buNone/>
            </a:pPr>
            <a:r>
              <a:rPr lang="pl-PL" dirty="0"/>
              <a:t>	Jeśli sprzedawca w ciągu </a:t>
            </a:r>
            <a:r>
              <a:rPr lang="pl-PL" b="1" dirty="0"/>
              <a:t>14 dni</a:t>
            </a:r>
            <a:r>
              <a:rPr lang="pl-PL" dirty="0"/>
              <a:t> nie ustosunkował się do żądań konsumenta to uważa się je za uzasadnione.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28092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 </a:t>
            </a:r>
          </a:p>
          <a:p>
            <a:r>
              <a:rPr lang="pl-PL" dirty="0"/>
              <a:t>Sprzedawca odpowiada z tytułu rękojmi jeśli wada zostanie stwierdzona przed upływem </a:t>
            </a:r>
            <a:r>
              <a:rPr lang="pl-PL" b="1" dirty="0"/>
              <a:t>2 lat </a:t>
            </a:r>
            <a:r>
              <a:rPr lang="pl-PL" dirty="0"/>
              <a:t>a w przypadku budynku - </a:t>
            </a:r>
            <a:r>
              <a:rPr lang="pl-PL" b="1" dirty="0"/>
              <a:t>5 lat </a:t>
            </a:r>
            <a:r>
              <a:rPr lang="pl-PL" dirty="0"/>
              <a:t>od dnia wydania rzeczy. </a:t>
            </a:r>
          </a:p>
          <a:p>
            <a:r>
              <a:rPr lang="pl-PL" dirty="0"/>
              <a:t>Jeśli kupującym jest konsument, a przedmiotem sprzedaży jest rzecz ruchoma używana, odpowiedzialność sprzedawcy może zostać ograniczona nie mniej niż do </a:t>
            </a:r>
            <a:r>
              <a:rPr lang="pl-PL" b="1" dirty="0"/>
              <a:t>roku </a:t>
            </a:r>
            <a:r>
              <a:rPr lang="pl-PL" dirty="0"/>
              <a:t>od dnia wydania rzeczy. </a:t>
            </a:r>
          </a:p>
          <a:p>
            <a:r>
              <a:rPr lang="pl-PL" dirty="0"/>
              <a:t>Roszczenie o wymianę na rzecz wolną od wad lub o usunięcie wady przedawnia się z upływem </a:t>
            </a:r>
            <a:r>
              <a:rPr lang="pl-PL" b="1" dirty="0"/>
              <a:t>roku </a:t>
            </a:r>
            <a:r>
              <a:rPr lang="pl-PL" dirty="0"/>
              <a:t>od dnia stwierdzenia wady.</a:t>
            </a:r>
          </a:p>
          <a:p>
            <a:r>
              <a:rPr lang="pl-PL" dirty="0"/>
              <a:t>Upływ terminu do stwierdzenia wady nie wyłącza wykonania uprawnień z tytułu rękojmi jeśli sprzedawca wadę podstępnie zataił.</a:t>
            </a:r>
          </a:p>
          <a:p>
            <a:endParaRPr lang="pl-PL" dirty="0"/>
          </a:p>
          <a:p>
            <a:r>
              <a:rPr lang="pl-PL" dirty="0"/>
              <a:t>Rękojmią nie są objęte rzeczy nabyte w postępowaniu egzekucyjnym lub upadłościowym. </a:t>
            </a:r>
          </a:p>
          <a:p>
            <a:endParaRPr lang="pl-PL" dirty="0"/>
          </a:p>
          <a:p>
            <a:r>
              <a:rPr lang="pl-PL" dirty="0"/>
              <a:t>Koszty wymiany lub naprawy rzeczy, co do zasady ponosi sprzedawca. W szczególności obejmuje to koszty demontażu i dostarczenia rzeczy, robocizny, materiałów, ponownego zamontowania i uruchomienia.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Uprawnienia z tytułu rękojmi za wady prawne wygasają z upływem roku od dnia stwierdzenia wady, chyba że dowiedział się o wadzie dopiero na skutek powództwa osoby trzeciej – od dnia, w którym orzeczenie wydanie w sporze z osobą trzecią stało się prawomocne.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568952" cy="5925272"/>
          </a:xfrm>
        </p:spPr>
        <p:txBody>
          <a:bodyPr>
            <a:normAutofit lnSpcReduction="10000"/>
          </a:bodyPr>
          <a:lstStyle/>
          <a:p>
            <a:endParaRPr lang="pl-PL" sz="2000" dirty="0"/>
          </a:p>
          <a:p>
            <a:r>
              <a:rPr lang="pl-PL" sz="2000" dirty="0"/>
              <a:t>Jeżeli kupujący wiedział o wadzie w chwili zawierania umowy to </a:t>
            </a:r>
            <a:r>
              <a:rPr lang="pl-PL" sz="2000" b="1" dirty="0"/>
              <a:t>sprzedający jest zwolniony z odpowiedzialności z tytułu rękojmi</a:t>
            </a:r>
            <a:r>
              <a:rPr lang="pl-PL" sz="2000" dirty="0"/>
              <a:t>. </a:t>
            </a:r>
          </a:p>
          <a:p>
            <a:endParaRPr lang="pl-PL" sz="2000" dirty="0"/>
          </a:p>
          <a:p>
            <a:r>
              <a:rPr lang="pl-PL" sz="2000" dirty="0"/>
              <a:t>Sprzedawca nie odpowiada również z tytułu rękojmi </a:t>
            </a:r>
            <a:r>
              <a:rPr lang="pl-PL" sz="2000" b="1" dirty="0"/>
              <a:t>za wady fizyczne, które powstały po przejściu niebezpieczeństwa na kupującego </a:t>
            </a:r>
            <a:r>
              <a:rPr lang="pl-PL" sz="2000" dirty="0"/>
              <a:t>(chyba że wady te wynikły z przyczyny, która już tkwiła w rzeczy). </a:t>
            </a:r>
          </a:p>
          <a:p>
            <a:endParaRPr lang="pl-PL" sz="2000" dirty="0"/>
          </a:p>
          <a:p>
            <a:r>
              <a:rPr lang="pl-PL" sz="2000" dirty="0"/>
              <a:t>Przepisy o rękojmi </a:t>
            </a:r>
            <a:r>
              <a:rPr lang="pl-PL" sz="2000" b="1" u="sng" dirty="0"/>
              <a:t>stosuje się do sprzedaży konsumenckiej</a:t>
            </a:r>
            <a:r>
              <a:rPr lang="pl-PL" sz="2000" dirty="0"/>
              <a:t>, zastąpiły one regulację niezgodności towaru z umową.</a:t>
            </a:r>
          </a:p>
          <a:p>
            <a:endParaRPr lang="pl-PL" sz="2000" dirty="0"/>
          </a:p>
          <a:p>
            <a:r>
              <a:rPr lang="pl-PL" sz="2000" dirty="0"/>
              <a:t>W wyniku nowelizacji z 2014r. dodano do kodeksu regulację działu II roszczenie sprzedawcy w związku z wadliwością rzeczy sprzedanej, normującą roszczenia sprzedawcy do poprzednich sprzedawców o naprawienie szkody, jeśli sprzedawca poniósł koszty w wyniku wykonania uprawnień z rękojmi przez konsumenta.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136904" cy="5949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l-PL" sz="4100" b="1" dirty="0"/>
          </a:p>
          <a:p>
            <a:r>
              <a:rPr lang="pl-PL" dirty="0"/>
              <a:t>Przez udzielenie gwarancji sprzedawca lub producent     przyjmuje dobrowolnie na siebie </a:t>
            </a:r>
            <a:r>
              <a:rPr lang="pl-PL" b="1" dirty="0"/>
              <a:t>zobowiązanie do usunięcia wad fizycznych</a:t>
            </a:r>
            <a:r>
              <a:rPr lang="pl-PL" dirty="0"/>
              <a:t> rzeczy sprzedaży lub </a:t>
            </a:r>
            <a:r>
              <a:rPr lang="pl-PL" b="1" dirty="0"/>
              <a:t>dostarczenie rzeczy wolnej od wad </a:t>
            </a:r>
            <a:r>
              <a:rPr lang="pl-PL" dirty="0"/>
              <a:t>jeżeli te wady zostały ujawnione i zgłoszone w okresie gwarancyjnym.</a:t>
            </a:r>
            <a:r>
              <a:rPr lang="pl-PL" b="1" dirty="0"/>
              <a:t> </a:t>
            </a:r>
            <a:r>
              <a:rPr lang="pl-PL" dirty="0"/>
              <a:t>Warunki gwarancji określa gwarant.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Przesłanką odpowiedzialności jest ujawnienie się wad w terminie określonym w dokumencie gwarancyjnym. Jeżeli nie określono terminu gwarancji to przyjmuje się, że jest to </a:t>
            </a:r>
            <a:r>
              <a:rPr lang="pl-PL" b="1" dirty="0"/>
              <a:t>2 lata od chwili wydania rzeczy kupującemu</a:t>
            </a:r>
            <a:r>
              <a:rPr lang="pl-PL" dirty="0"/>
              <a:t>. Gwarant może zapewnić kupującemu szerszą ochronę niż wynika to z kodeksu cywilnego. Dla kupującego gwarancja jest mniej korzystna. W ramach gwarancji kupujący </a:t>
            </a:r>
            <a:r>
              <a:rPr lang="pl-PL" b="1" dirty="0"/>
              <a:t>nie może </a:t>
            </a:r>
            <a:r>
              <a:rPr lang="pl-PL" dirty="0"/>
              <a:t>odstąpić od umowy ani żądać obniżenia ceny.</a:t>
            </a:r>
          </a:p>
          <a:p>
            <a:endParaRPr lang="pl-PL" dirty="0"/>
          </a:p>
          <a:p>
            <a:r>
              <a:rPr lang="pl-PL" dirty="0"/>
              <a:t>Kupujący dostarcza rzecz na koszt gwaranta do miejsca wskazanego w gwarancji lub do miejsca wydania rzeczy, chyba że z okoliczności wynika że wada powinna być usunięta w miejscu w którym rzecz znajdowała się w chwili ujawnienia wady.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23528" y="188640"/>
            <a:ext cx="7467600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Gwarancja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jakości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pl-PL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://t2.gstatic.com/images?q=tbn:ANd9GcSZEoAoBEm3HVU0zHRFhLkUWa5uaI2ozqJu413h4JP2W75XroxRr5Ve1T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423045" cy="142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0"/>
            <a:ext cx="792088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   </a:t>
            </a:r>
          </a:p>
          <a:p>
            <a:pPr>
              <a:buNone/>
            </a:pPr>
            <a:r>
              <a:rPr lang="pl-PL" b="1" dirty="0"/>
              <a:t>    </a:t>
            </a:r>
            <a:r>
              <a:rPr lang="pl-PL" sz="2800" b="1" dirty="0"/>
              <a:t>Umowa sprzedaży </a:t>
            </a:r>
            <a:r>
              <a:rPr lang="pl-PL" dirty="0"/>
              <a:t>(ukształtowana w prawie rzymskim jako umowa kupno-sprzedaż – </a:t>
            </a:r>
            <a:r>
              <a:rPr lang="pl-PL" i="1" dirty="0" err="1"/>
              <a:t>emptio-venditio</a:t>
            </a:r>
            <a:r>
              <a:rPr lang="pl-PL" dirty="0"/>
              <a:t>).</a:t>
            </a:r>
          </a:p>
          <a:p>
            <a:pPr>
              <a:buNone/>
            </a:pPr>
            <a:r>
              <a:rPr lang="pl-PL" dirty="0"/>
              <a:t>	Najpowszechniej zawierana umowa w zakresie przeniesienia praw. </a:t>
            </a:r>
          </a:p>
          <a:p>
            <a:pPr>
              <a:buNone/>
            </a:pPr>
            <a:endParaRPr lang="pl-PL" dirty="0"/>
          </a:p>
          <a:p>
            <a:r>
              <a:rPr lang="pl-PL" sz="2800" b="1" dirty="0"/>
              <a:t>Kodeks cywilny</a:t>
            </a:r>
          </a:p>
          <a:p>
            <a:pPr>
              <a:buNone/>
            </a:pPr>
            <a:r>
              <a:rPr lang="pl-PL" dirty="0"/>
              <a:t>    Problematyce umowy sprzedaży </a:t>
            </a:r>
          </a:p>
          <a:p>
            <a:pPr>
              <a:buNone/>
            </a:pPr>
            <a:r>
              <a:rPr lang="pl-PL" dirty="0"/>
              <a:t>    poświęcony jest oddzielny tytuł</a:t>
            </a:r>
          </a:p>
          <a:p>
            <a:pPr>
              <a:buNone/>
            </a:pPr>
            <a:r>
              <a:rPr lang="pl-PL" dirty="0"/>
              <a:t>    </a:t>
            </a:r>
            <a:r>
              <a:rPr lang="pl-PL" b="1" dirty="0"/>
              <a:t>kodeksu cywilnego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/>
              <a:t>     Znajdujące się w nim przepisy mają</a:t>
            </a:r>
          </a:p>
          <a:p>
            <a:pPr>
              <a:buNone/>
            </a:pPr>
            <a:r>
              <a:rPr lang="pl-PL" dirty="0"/>
              <a:t>     zastosowanie do następujących relacji:</a:t>
            </a:r>
          </a:p>
          <a:p>
            <a:pPr>
              <a:buNone/>
            </a:pPr>
            <a:r>
              <a:rPr lang="pl-PL" b="1" dirty="0"/>
              <a:t>    - </a:t>
            </a:r>
            <a:r>
              <a:rPr lang="pl-PL" dirty="0"/>
              <a:t>sprzedaż między </a:t>
            </a:r>
            <a:r>
              <a:rPr lang="pl-PL" b="1" dirty="0"/>
              <a:t>przedsiębiorcami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b="1" dirty="0"/>
              <a:t>    - </a:t>
            </a:r>
            <a:r>
              <a:rPr lang="pl-PL" dirty="0"/>
              <a:t>sprzedaż między </a:t>
            </a:r>
            <a:r>
              <a:rPr lang="pl-PL" b="1" dirty="0"/>
              <a:t>konsumentami</a:t>
            </a:r>
          </a:p>
          <a:p>
            <a:pPr>
              <a:buNone/>
            </a:pPr>
            <a:endParaRPr lang="pl-PL" dirty="0"/>
          </a:p>
          <a:p>
            <a:r>
              <a:rPr lang="pl-PL" sz="2800" b="1" dirty="0"/>
              <a:t>Sprzedaż konsumencka</a:t>
            </a:r>
          </a:p>
          <a:p>
            <a:pPr>
              <a:buNone/>
            </a:pPr>
            <a:r>
              <a:rPr lang="pl-PL" dirty="0"/>
              <a:t>    Inną ustawą, która reguluje problem sprzedaży jest Ustawa z 30 maja 2014r o prawach konsumenta, która zastąpiła ustawę z dnia 27 lipca 2002 r. o szczególnych warunkach sprzedaży konsumenckiej i zmianie kodeksu cywilnego. Weszła w życie 25 grudnia 2014r.      </a:t>
            </a:r>
          </a:p>
          <a:p>
            <a:pPr>
              <a:buNone/>
            </a:pPr>
            <a:r>
              <a:rPr lang="pl-PL" dirty="0"/>
              <a:t>	Ustawa ta reguluje: sytuację, gdy sprzedającym  jest przedsiębiorca a kupującym konsument. Ustawa ta reguluje również umowy zawarte na odległość oraz poza lokalem przedsiębiorstwa.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6564" name="Picture 4" descr="http://www.bigcommercereviewsite.com/wp-content/uploads/2011/09/online-sho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491069" cy="252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48464" cy="7173416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pl-PL" sz="2300" dirty="0"/>
            </a:br>
            <a:r>
              <a:rPr lang="pl-PL" sz="3100" dirty="0"/>
              <a:t>Podstawowe </a:t>
            </a:r>
            <a:r>
              <a:rPr lang="pl-PL" sz="3100" b="1" dirty="0"/>
              <a:t>cechy gwarancji</a:t>
            </a:r>
            <a:r>
              <a:rPr lang="pl-PL" sz="3100" dirty="0"/>
              <a:t>: </a:t>
            </a:r>
            <a:endParaRPr lang="pl-PL" sz="4100" dirty="0"/>
          </a:p>
          <a:p>
            <a:pPr>
              <a:buNone/>
            </a:pPr>
            <a:endParaRPr lang="pl-PL" sz="400" dirty="0"/>
          </a:p>
          <a:p>
            <a:r>
              <a:rPr lang="pl-PL" sz="2200" dirty="0"/>
              <a:t>zawsze musi być udzielona na piśmie, </a:t>
            </a:r>
          </a:p>
          <a:p>
            <a:r>
              <a:rPr lang="pl-PL" sz="2200" dirty="0"/>
              <a:t>umowa gwarancyjna zostaje zawarta przez samo przyjęcie dokumentu gwarancyjnego utrwalonego na papierze lub innym trwałym nośniku</a:t>
            </a:r>
          </a:p>
          <a:p>
            <a:r>
              <a:rPr lang="pl-PL" sz="2200" dirty="0"/>
              <a:t>termin gwarancji biegnie na nowo, gdy gwarant wymienia rzecz na nową wolną od wad lub dokonuje istotnych napraw, </a:t>
            </a:r>
          </a:p>
          <a:p>
            <a:r>
              <a:rPr lang="pl-PL" sz="2200" dirty="0"/>
              <a:t>w przypadku dokonywania naprawy przez gwaranta termin gwarancji ulega przedłużeniu o czas, w ciągu którego konsument nie mógł korzystać z rzeczy, </a:t>
            </a:r>
          </a:p>
          <a:p>
            <a:r>
              <a:rPr lang="pl-PL" sz="2200" dirty="0"/>
              <a:t>jeśli gwarant wymienił część rzeczy, np. jakichś podzespołów, wówczas gwarancja biegnie na nowo w stosunku do tej nowej części, a okres gwarancyjny dotyczący całej rzeczy może być krótszy niż w stosunku do wymienionego podzespołu.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pl-PL" sz="2000" dirty="0"/>
              <a:t>Rękojmia a Gwarancja</a:t>
            </a: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02" y="2276872"/>
            <a:ext cx="9045798" cy="29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23528" y="188640"/>
            <a:ext cx="7467600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http://monitorex.prv.pl/images/gwarancja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1881308" cy="256830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95536" y="126876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Kupujący może wykonywać uprawnienia z tytułu rękojmi niezależnie od uprawnień wynikających z gwarancji.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3528" y="5157192"/>
            <a:ext cx="706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razie wykonywania przez kupującego uprawnień z gwarancji bieg terminu do wykonania uprawnień z rękojmi ulega zawieszeniu z dniem zawiadomienia sprzedawcy o wadzie. Termin ten biegnie dalej od dnia odmowy przez gwaranta wykonania obowiązków lub bezskutecznego upływu tego terminu (14 dni)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467600" cy="936104"/>
          </a:xfrm>
        </p:spPr>
        <p:txBody>
          <a:bodyPr>
            <a:normAutofit fontScale="92500" lnSpcReduction="10000"/>
          </a:bodyPr>
          <a:lstStyle/>
          <a:p>
            <a:r>
              <a:rPr lang="pl-PL" sz="3500" b="1" dirty="0"/>
              <a:t> Szczególne rodzaje sprzedaży </a:t>
            </a:r>
          </a:p>
          <a:p>
            <a:pPr>
              <a:buNone/>
            </a:pPr>
            <a:r>
              <a:rPr lang="pl-PL" dirty="0"/>
              <a:t>							                          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40050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/>
              <a:t>  sprzedaż z zastrzeżeniem własności rzeczy     </a:t>
            </a:r>
          </a:p>
          <a:p>
            <a:r>
              <a:rPr lang="pl-PL" sz="2400" b="1" dirty="0"/>
              <a:t>   sprzedanej </a:t>
            </a:r>
            <a:r>
              <a:rPr lang="pl-PL" sz="2400" dirty="0"/>
              <a:t>- jeżeli sprzedawca zastrzegł sobie   </a:t>
            </a:r>
          </a:p>
          <a:p>
            <a:r>
              <a:rPr lang="pl-PL" sz="2400" dirty="0"/>
              <a:t>   własność sprzedanej rzeczy ruchomej aż do </a:t>
            </a:r>
          </a:p>
          <a:p>
            <a:r>
              <a:rPr lang="pl-PL" sz="2400" dirty="0"/>
              <a:t>   uiszczenia ceny;  </a:t>
            </a:r>
          </a:p>
          <a:p>
            <a:r>
              <a:rPr lang="pl-PL" sz="2000" dirty="0"/>
              <a:t>				        ( art. 589 Kodeksu Cywilnego)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520" y="126876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/>
              <a:t>  sprzedaż na raty </a:t>
            </a:r>
            <a:r>
              <a:rPr lang="pl-PL" sz="2400" dirty="0"/>
              <a:t>- dokonana w zakresie działalności </a:t>
            </a:r>
          </a:p>
          <a:p>
            <a:r>
              <a:rPr lang="pl-PL" sz="2400" dirty="0"/>
              <a:t>   przedsiębiorstwa sprzedaż rzeczy ruchomej osobie </a:t>
            </a:r>
          </a:p>
          <a:p>
            <a:r>
              <a:rPr lang="pl-PL" sz="2400" dirty="0"/>
              <a:t>   fizycznej za cenę płatną w określonych ratach, jeżeli </a:t>
            </a:r>
          </a:p>
          <a:p>
            <a:r>
              <a:rPr lang="pl-PL" sz="2400" dirty="0"/>
              <a:t>   według umowy rzecz ma być kupującemu wydana przed </a:t>
            </a:r>
          </a:p>
          <a:p>
            <a:r>
              <a:rPr lang="pl-PL" sz="2400" dirty="0"/>
              <a:t>   całkowitym zapłaceniem ceny; 					</a:t>
            </a:r>
            <a:r>
              <a:rPr lang="pl-PL" sz="2000" dirty="0"/>
              <a:t>                                                    ( art. 583  Kodeksu Cywilnego</a:t>
            </a:r>
            <a:r>
              <a:rPr lang="pl-PL" sz="2000" b="1" i="1" dirty="0"/>
              <a:t> </a:t>
            </a:r>
            <a:r>
              <a:rPr lang="pl-PL" sz="2000" dirty="0"/>
              <a:t>) </a:t>
            </a:r>
            <a:endParaRPr lang="pl-PL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47667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 </a:t>
            </a:r>
            <a:r>
              <a:rPr lang="pl-PL" sz="2400" b="1" dirty="0"/>
              <a:t>sprzedaż na próbę </a:t>
            </a:r>
            <a:r>
              <a:rPr lang="pl-PL" sz="2400" dirty="0"/>
              <a:t>- sprzedaż na próbę albo z </a:t>
            </a:r>
          </a:p>
          <a:p>
            <a:r>
              <a:rPr lang="pl-PL" sz="2400" dirty="0"/>
              <a:t>   zastrzeżeniem zbadania rzeczy przez kupującego    </a:t>
            </a:r>
          </a:p>
          <a:p>
            <a:r>
              <a:rPr lang="pl-PL" sz="2400" dirty="0"/>
              <a:t>   poczytuje się w razie wątpliwości za zawartą pod </a:t>
            </a:r>
          </a:p>
          <a:p>
            <a:r>
              <a:rPr lang="pl-PL" sz="2400" dirty="0"/>
              <a:t>   warunkiem zawieszającym, że kupujący uzna </a:t>
            </a:r>
          </a:p>
          <a:p>
            <a:r>
              <a:rPr lang="pl-PL" sz="2400" dirty="0"/>
              <a:t>   przedmiot sprzedaży za dobry; </a:t>
            </a:r>
          </a:p>
          <a:p>
            <a:r>
              <a:rPr lang="pl-PL" sz="2000" dirty="0"/>
              <a:t>                                                                  ( art. 592 Kodeksu Cywilnego)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3212976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/>
              <a:t>  sprzedaż z zastrzeżeniem prawa odkupu </a:t>
            </a:r>
            <a:r>
              <a:rPr lang="pl-PL" sz="2400" dirty="0"/>
              <a:t>- prawo </a:t>
            </a:r>
          </a:p>
          <a:p>
            <a:r>
              <a:rPr lang="pl-PL" sz="2400" dirty="0"/>
              <a:t>   odkupu może być zastrzeżone na czas nie przenoszący   </a:t>
            </a:r>
          </a:p>
          <a:p>
            <a:r>
              <a:rPr lang="pl-PL" sz="2400" dirty="0"/>
              <a:t>   lat pięciu; termin dłuższy ulega skróceniu do lat </a:t>
            </a:r>
          </a:p>
          <a:p>
            <a:r>
              <a:rPr lang="pl-PL" sz="2400" dirty="0"/>
              <a:t>   pięciu. Prawo odkupu wykonywa się przez </a:t>
            </a:r>
          </a:p>
          <a:p>
            <a:r>
              <a:rPr lang="pl-PL" sz="2400" dirty="0"/>
              <a:t>   oświadczenie sprzedawcy złożone kupującemu; </a:t>
            </a:r>
          </a:p>
          <a:p>
            <a:r>
              <a:rPr lang="pl-PL" sz="2000" dirty="0"/>
              <a:t>				 </a:t>
            </a:r>
          </a:p>
          <a:p>
            <a:r>
              <a:rPr lang="pl-PL" sz="2000" dirty="0"/>
              <a:t>                                                           ( art. 593 Kodeksu Cywilnego )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268760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/>
              <a:t> prawo pierwokupu </a:t>
            </a:r>
            <a:r>
              <a:rPr lang="pl-PL" sz="2400" dirty="0"/>
              <a:t>– gdy ustawa lub czynność </a:t>
            </a:r>
          </a:p>
          <a:p>
            <a:r>
              <a:rPr lang="pl-PL" sz="2400" dirty="0"/>
              <a:t>  prawna zastrzega dla jednej ze stron pierwszeństwo </a:t>
            </a:r>
          </a:p>
          <a:p>
            <a:r>
              <a:rPr lang="pl-PL" sz="2400" dirty="0"/>
              <a:t>  kupna oznaczonej rzeczy na wypadek, gdyby druga </a:t>
            </a:r>
          </a:p>
          <a:p>
            <a:r>
              <a:rPr lang="pl-PL" sz="2400" dirty="0"/>
              <a:t>  strona sprzedała rzecz osobie trzeciej. </a:t>
            </a:r>
          </a:p>
          <a:p>
            <a:r>
              <a:rPr lang="pl-PL" sz="2000" dirty="0"/>
              <a:t> 				</a:t>
            </a:r>
          </a:p>
          <a:p>
            <a:r>
              <a:rPr lang="pl-PL" sz="2000" dirty="0"/>
              <a:t>				          ( art. 596 Kodeksu Cywilnego 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748464" cy="666936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l-PL" sz="2900" b="1" dirty="0"/>
              <a:t>„Sprzedaż konsumencka”</a:t>
            </a:r>
          </a:p>
          <a:p>
            <a:pPr>
              <a:buNone/>
            </a:pPr>
            <a:endParaRPr lang="pl-PL" sz="1200" b="1" dirty="0"/>
          </a:p>
          <a:p>
            <a:pPr>
              <a:buNone/>
            </a:pPr>
            <a:r>
              <a:rPr lang="pl-PL" sz="2300" dirty="0"/>
              <a:t>    Regulowana ustawą o prawach konsumenta. Ustawa określa:</a:t>
            </a:r>
            <a:endParaRPr lang="pl-PL" sz="2000" dirty="0"/>
          </a:p>
          <a:p>
            <a:r>
              <a:rPr lang="pl-PL" sz="2000" dirty="0"/>
              <a:t>obowiązki przedsiębiorcy zawierającego umowę z konsumentem;</a:t>
            </a:r>
          </a:p>
          <a:p>
            <a:r>
              <a:rPr lang="pl-PL" sz="2000" dirty="0"/>
              <a:t>zasady i tryb zawierania z konsumentem umowy na odległość i poza lokalem przedsiębiorstwa; </a:t>
            </a:r>
          </a:p>
          <a:p>
            <a:r>
              <a:rPr lang="pl-PL" sz="2000" dirty="0"/>
              <a:t>zasady i tryb wykonania przysługującego konsumentowi prawa odstąpienia od umowy zawartej na odległość lub poza lokalem przedsiębiorstwa;</a:t>
            </a:r>
          </a:p>
          <a:p>
            <a:r>
              <a:rPr lang="pl-PL" sz="2000" dirty="0"/>
              <a:t>zasady i tryb zawierania z konsumentem umowy na odległość dotyczącej usług finansowych.</a:t>
            </a:r>
          </a:p>
          <a:p>
            <a:pPr>
              <a:buNone/>
            </a:pPr>
            <a:endParaRPr lang="pl-PL" sz="2300" dirty="0"/>
          </a:p>
          <a:p>
            <a:pPr>
              <a:buNone/>
            </a:pPr>
            <a:r>
              <a:rPr lang="pl-PL" sz="2300" dirty="0"/>
              <a:t>Poza zakresem ustawy znajdują się:</a:t>
            </a:r>
          </a:p>
          <a:p>
            <a:pPr>
              <a:buNone/>
            </a:pPr>
            <a:r>
              <a:rPr lang="pl-PL" sz="2300" dirty="0"/>
              <a:t>	Umowy dotyczące nabywania i przenoszenia własności </a:t>
            </a:r>
            <a:r>
              <a:rPr lang="pl-PL" sz="2300" b="1" dirty="0"/>
              <a:t>nieruchomości </a:t>
            </a:r>
            <a:r>
              <a:rPr lang="pl-PL" sz="2300" dirty="0"/>
              <a:t>a także, z pewnymi </a:t>
            </a:r>
            <a:r>
              <a:rPr lang="pl-PL" sz="2300" dirty="0" err="1"/>
              <a:t>wyłączeniami</a:t>
            </a:r>
            <a:r>
              <a:rPr lang="pl-PL" sz="2300" dirty="0"/>
              <a:t>, najmu pomieszczeń dla celów mieszkalnych</a:t>
            </a:r>
          </a:p>
          <a:p>
            <a:pPr>
              <a:buNone/>
            </a:pPr>
            <a:r>
              <a:rPr lang="pl-PL" sz="2300" dirty="0"/>
              <a:t>    Sprzedaż </a:t>
            </a:r>
            <a:r>
              <a:rPr lang="pl-PL" sz="2300" b="1" dirty="0"/>
              <a:t>energii, wody, gazu</a:t>
            </a:r>
            <a:r>
              <a:rPr lang="pl-PL" sz="2300" dirty="0"/>
              <a:t> </a:t>
            </a:r>
          </a:p>
          <a:p>
            <a:pPr>
              <a:buNone/>
            </a:pPr>
            <a:r>
              <a:rPr lang="pl-PL" sz="2300" dirty="0"/>
              <a:t>	Sprzedaż </a:t>
            </a:r>
            <a:r>
              <a:rPr lang="pl-PL" sz="2300" b="1" dirty="0"/>
              <a:t>w drodze postępowania egzekucyjnego.</a:t>
            </a:r>
          </a:p>
          <a:p>
            <a:pPr>
              <a:buNone/>
            </a:pPr>
            <a:endParaRPr lang="pl-PL" sz="2300" dirty="0"/>
          </a:p>
          <a:p>
            <a:pPr>
              <a:buNone/>
            </a:pPr>
            <a:r>
              <a:rPr lang="pl-PL" sz="2300" dirty="0"/>
              <a:t>    Inne typy umów podlegające wyłączeniu spod zakresu tej regulacji zawiera </a:t>
            </a:r>
            <a:r>
              <a:rPr lang="pl-PL" sz="2300" b="1" dirty="0"/>
              <a:t>art. 3 </a:t>
            </a:r>
            <a:r>
              <a:rPr lang="pl-PL" sz="2300" dirty="0"/>
              <a:t>ustawy o prawach konsumenta.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28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Do </a:t>
            </a:r>
            <a:r>
              <a:rPr lang="pl-PL" b="1" dirty="0"/>
              <a:t>obowiązków</a:t>
            </a:r>
            <a:r>
              <a:rPr lang="en-US" b="1" dirty="0"/>
              <a:t> </a:t>
            </a:r>
            <a:r>
              <a:rPr lang="pl-PL" b="1" dirty="0"/>
              <a:t>sprzedawcy</a:t>
            </a:r>
            <a:r>
              <a:rPr lang="en-US" b="1" dirty="0"/>
              <a:t> </a:t>
            </a:r>
            <a:r>
              <a:rPr lang="pl-PL" dirty="0"/>
              <a:t>należy</a:t>
            </a:r>
            <a:r>
              <a:rPr lang="en-US" dirty="0"/>
              <a:t>: </a:t>
            </a:r>
            <a:endParaRPr lang="pl-PL" sz="2000" dirty="0"/>
          </a:p>
          <a:p>
            <a:pPr marL="0" lvl="0" indent="0">
              <a:buNone/>
            </a:pPr>
            <a:endParaRPr lang="pl-PL" sz="1800" dirty="0"/>
          </a:p>
          <a:p>
            <a:pPr lvl="0"/>
            <a:r>
              <a:rPr lang="pl-PL" sz="2000" dirty="0"/>
              <a:t>Obowiązki informacyjne przedsiębiorcy określa art. 8 ustawy, dotyczą m.in.:</a:t>
            </a:r>
          </a:p>
          <a:p>
            <a:pPr lvl="1"/>
            <a:r>
              <a:rPr lang="pl-PL" sz="1700" dirty="0"/>
              <a:t>Głównych cech świadczenia,</a:t>
            </a:r>
          </a:p>
          <a:p>
            <a:pPr lvl="1"/>
            <a:r>
              <a:rPr lang="pl-PL" sz="1700" dirty="0"/>
              <a:t>Sposobu porozumiewania się w z konsumentem,</a:t>
            </a:r>
          </a:p>
          <a:p>
            <a:pPr lvl="1"/>
            <a:r>
              <a:rPr lang="pl-PL" sz="1700" dirty="0"/>
              <a:t>Danych identyfikujących przedsiębiorcę,</a:t>
            </a:r>
          </a:p>
          <a:p>
            <a:pPr lvl="1"/>
            <a:r>
              <a:rPr lang="pl-PL" sz="1700" dirty="0"/>
              <a:t>Łącznej cenie lub wynagrodzeniu wraz z podatkami, a gdy nie da się jej precyzyjnie określić – sposobu ich obliczania,</a:t>
            </a:r>
          </a:p>
          <a:p>
            <a:pPr lvl="1"/>
            <a:r>
              <a:rPr lang="pl-PL" sz="1700" dirty="0"/>
              <a:t>Sposobu i terminu spełnienia świadczenia,</a:t>
            </a:r>
          </a:p>
          <a:p>
            <a:pPr lvl="1"/>
            <a:r>
              <a:rPr lang="pl-PL" sz="1700" dirty="0"/>
              <a:t>Sposobu rozpoznania reklamacji,</a:t>
            </a:r>
          </a:p>
          <a:p>
            <a:pPr lvl="1"/>
            <a:r>
              <a:rPr lang="pl-PL" sz="1700" dirty="0"/>
              <a:t>Treści usług posprzedażnych i gwarancji </a:t>
            </a:r>
          </a:p>
          <a:p>
            <a:pPr marL="365760" lvl="1" indent="0">
              <a:buNone/>
            </a:pPr>
            <a:endParaRPr lang="pl-PL" sz="1700" dirty="0"/>
          </a:p>
          <a:p>
            <a:pPr marL="365760" lvl="1" indent="0">
              <a:buNone/>
            </a:pPr>
            <a:r>
              <a:rPr lang="pl-PL" sz="1700" dirty="0"/>
              <a:t>Obowiązki </a:t>
            </a:r>
            <a:r>
              <a:rPr lang="pl-PL" sz="1800" dirty="0"/>
              <a:t>w przypadku umów zawieranych na odległość i poza lokalem przedsiębiorstwa określa art. 12 ustawy.</a:t>
            </a:r>
            <a:endParaRPr lang="pl-PL" sz="17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291264" cy="6336704"/>
          </a:xfrm>
        </p:spPr>
        <p:txBody>
          <a:bodyPr>
            <a:normAutofit/>
          </a:bodyPr>
          <a:lstStyle/>
          <a:p>
            <a:r>
              <a:rPr lang="pl-PL" sz="2100" dirty="0"/>
              <a:t>Sprzedawca odpowiada wobec kupującego jeżeli towar posiadający wady fizyczne na podstawie regulacji </a:t>
            </a:r>
            <a:r>
              <a:rPr lang="pl-PL" sz="2100" b="1" dirty="0"/>
              <a:t>rękojmi za wady </a:t>
            </a:r>
            <a:r>
              <a:rPr lang="pl-PL" sz="2100" dirty="0"/>
              <a:t>fizyczne rzeczy z Kodeksu cywilnego. </a:t>
            </a:r>
          </a:p>
          <a:p>
            <a:endParaRPr lang="pl-PL" sz="2000" dirty="0"/>
          </a:p>
          <a:p>
            <a:r>
              <a:rPr lang="pl-PL" sz="2100" dirty="0"/>
              <a:t>Uchylona tym samym została regulacja </a:t>
            </a:r>
          </a:p>
          <a:p>
            <a:pPr marL="0" indent="0">
              <a:buNone/>
            </a:pPr>
            <a:r>
              <a:rPr lang="pl-PL" sz="2100" dirty="0"/>
              <a:t>    niezgodności towaru z umową przewidywana uchyloną ustawą z  dnia 27 lipca 2002r. o sprzedaży konsumenckiej oraz zmianie Kodeksu Cywilnego </a:t>
            </a:r>
          </a:p>
          <a:p>
            <a:endParaRPr lang="pl-PL" sz="21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6018" name="Picture 2" descr="http://t1.gstatic.com/images?q=tbn:ANd9GcR_w0rv1DQeAOzSd_DpacRh4ItwqpdNBDgm2cq-qY7xQjzNbY_RWm9Vn_Iu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2232248" cy="166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6669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300" dirty="0"/>
              <a:t>Uprawnienia kupującego – art. 560 KC</a:t>
            </a:r>
          </a:p>
          <a:p>
            <a:r>
              <a:rPr lang="pl-PL" sz="2300" dirty="0"/>
              <a:t>może </a:t>
            </a:r>
            <a:r>
              <a:rPr lang="pl-PL" sz="2300" b="1" dirty="0"/>
              <a:t>złożyć oświadczenie o obniżeniu ceny, albo odstąpieniu od umowy,</a:t>
            </a:r>
            <a:r>
              <a:rPr lang="pl-PL" sz="2300" dirty="0"/>
              <a:t> </a:t>
            </a:r>
          </a:p>
          <a:p>
            <a:endParaRPr lang="pl-PL" sz="2100" dirty="0"/>
          </a:p>
          <a:p>
            <a:r>
              <a:rPr lang="pl-PL" sz="2300" dirty="0"/>
              <a:t>chyba, że sprzedawca niezwłocznie i bez nadmiernych niedogodności la kupującego </a:t>
            </a:r>
            <a:r>
              <a:rPr lang="pl-PL" sz="2300" b="1" dirty="0"/>
              <a:t>wymieni rzecz wadliwą na wolną od wad </a:t>
            </a:r>
            <a:r>
              <a:rPr lang="pl-PL" sz="2300" dirty="0"/>
              <a:t>albo </a:t>
            </a:r>
            <a:r>
              <a:rPr lang="pl-PL" sz="2300" b="1" dirty="0"/>
              <a:t>wadę usunie</a:t>
            </a:r>
            <a:r>
              <a:rPr lang="pl-PL" sz="2300" dirty="0"/>
              <a:t> </a:t>
            </a:r>
          </a:p>
          <a:p>
            <a:endParaRPr lang="pl-PL" sz="2300" dirty="0"/>
          </a:p>
          <a:p>
            <a:r>
              <a:rPr lang="pl-PL" sz="2300" dirty="0"/>
              <a:t>Konsument może zamiast zaproponowanego przez sprzedawcę usunięcia wady zażądać wymiany na wolną od wad, albo zamiast wymiany żądać usunięcia wad, chyba że doprowadzenie  rzeczy do zgodności z umową zgodnie z wyborem kupującego jest niemożliwe lub wymagałoby  nadmiernych kosztów w porównaniu z rozwiązaniem proponowanym przez sprzedawcę.  </a:t>
            </a:r>
          </a:p>
          <a:p>
            <a:endParaRPr lang="pl-PL" sz="2100" dirty="0"/>
          </a:p>
          <a:p>
            <a:r>
              <a:rPr lang="pl-PL" sz="2300" dirty="0"/>
              <a:t>od umowy nie można odstąpić w przypadku, gdy wada jest nieistotna. </a:t>
            </a:r>
          </a:p>
          <a:p>
            <a:endParaRPr lang="pl-PL" sz="2100" dirty="0"/>
          </a:p>
          <a:p>
            <a:r>
              <a:rPr lang="pl-PL" sz="2300" dirty="0"/>
              <a:t>odpowiedzialność sprzedawcy wynosi </a:t>
            </a:r>
            <a:r>
              <a:rPr lang="pl-PL" sz="2300" b="1" dirty="0"/>
              <a:t>2 lata </a:t>
            </a:r>
            <a:r>
              <a:rPr lang="pl-PL" sz="2300" dirty="0"/>
              <a:t>od daty wydania towaru kupującemu. W przypadku wymiany towaru termin “biegnie” na nowo. Gdy przedmiotem sprzedaży jest rzecz używana strony mogą skrócić ten termin (nie bardziej niż do jednego roku). Kupujący ma obowiązek </a:t>
            </a:r>
            <a:r>
              <a:rPr lang="pl-PL" sz="2300" b="1" dirty="0"/>
              <a:t>niezwłocznie </a:t>
            </a:r>
            <a:r>
              <a:rPr lang="pl-PL" sz="2300" dirty="0"/>
              <a:t>zawiadomić sprzedawcę o wadzie.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669360"/>
          </a:xfrm>
        </p:spPr>
        <p:txBody>
          <a:bodyPr>
            <a:normAutofit fontScale="92500"/>
          </a:bodyPr>
          <a:lstStyle/>
          <a:p>
            <a:r>
              <a:rPr lang="pl-PL" sz="2200" dirty="0"/>
              <a:t>Uprawnienia kupującego nie mogą być </a:t>
            </a:r>
            <a:r>
              <a:rPr lang="pl-PL" sz="2200" b="1" dirty="0"/>
              <a:t>wyłączone</a:t>
            </a:r>
            <a:r>
              <a:rPr lang="pl-PL" sz="2200" dirty="0"/>
              <a:t> lub </a:t>
            </a:r>
            <a:r>
              <a:rPr lang="pl-PL" sz="2200" b="1" dirty="0"/>
              <a:t>ograniczone</a:t>
            </a:r>
            <a:r>
              <a:rPr lang="pl-PL" sz="2200" dirty="0"/>
              <a:t> w drodze umowy zawartej ze sprzedawcą.                      </a:t>
            </a:r>
          </a:p>
          <a:p>
            <a:r>
              <a:rPr lang="pl-PL" sz="2200" dirty="0"/>
              <a:t>W szczególności odpowiedzialności nie wyłącza oświadczenie kupującego, że wie o wszelkich niezgodnościach towaru z umową.</a:t>
            </a:r>
          </a:p>
          <a:p>
            <a:endParaRPr lang="pl-PL" sz="1000" dirty="0"/>
          </a:p>
          <a:p>
            <a:r>
              <a:rPr lang="pl-PL" sz="2200" dirty="0"/>
              <a:t>Konsument jest chroniony również </a:t>
            </a:r>
            <a:r>
              <a:rPr lang="pl-PL" sz="2200" b="1" dirty="0"/>
              <a:t>z tytułu gwarancji</a:t>
            </a:r>
            <a:r>
              <a:rPr lang="pl-PL" sz="2200" dirty="0"/>
              <a:t>.         </a:t>
            </a:r>
          </a:p>
          <a:p>
            <a:r>
              <a:rPr lang="pl-PL" sz="2200" dirty="0"/>
              <a:t>Udzielenie gwarancji kupującemu następuje bez odrębnej opłaty przez oświadczenie gwaranta. Może być ono zamieszczone w dokumencie gwarancyjnym (karcie gwarancyjnej, książeczce gwarancyjnej itp.). Taki dokument określa obowiązki gwaranta oraz uprawnienia kupującego w sytuacji, gdy właściwość sprzedanego towaru nie odpowiada właściwości wskazanej w tym oświadczeniu. Oświadczenie gwaranta może być  zamieszczone także w reklamie produktu konsumpcyjnego. Dokument gwarancyjny powinien zawierać podstawowe dane potrzebne do dochodzenia roszczeń z gwarancji, a zwłaszcza nazwę i adres gwaranta lub jego przedstawiciela w Polsce oraz czas trwania i terytorialny zasięg gwarancji. Ponadto powinno być w nim zawarte oświadczenie, że gwarancja na sprzedany towar konsumpcyjny nie wyłącza, nie ogranicza, ani nie zawiesza uprawnień kupującego wynikających z niezgodności towaru z umową. 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0"/>
            <a:ext cx="7817296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b="1" dirty="0"/>
              <a:t> Konsument a przedsiębiorca</a:t>
            </a:r>
          </a:p>
          <a:p>
            <a:pPr>
              <a:buNone/>
            </a:pPr>
            <a:endParaRPr lang="pl-PL" b="1" dirty="0"/>
          </a:p>
          <a:p>
            <a:pPr>
              <a:buNone/>
            </a:pPr>
            <a:r>
              <a:rPr lang="pl-PL" b="1" dirty="0"/>
              <a:t>   </a:t>
            </a:r>
            <a:r>
              <a:rPr lang="pl-PL" sz="2600" b="1" dirty="0"/>
              <a:t>Konsument</a:t>
            </a:r>
            <a:r>
              <a:rPr lang="pl-PL" sz="2600" dirty="0"/>
              <a:t> - osoba fizyczna, która dokonuje czynności prawnej bezpośrednio nie związanej   z jej działalnością gospodarczą lub zawodową.</a:t>
            </a:r>
          </a:p>
          <a:p>
            <a:pPr>
              <a:buNone/>
            </a:pPr>
            <a:r>
              <a:rPr lang="pl-PL" sz="2600" dirty="0"/>
              <a:t>	(art. 22(1) k.c.)</a:t>
            </a:r>
          </a:p>
          <a:p>
            <a:pPr>
              <a:buNone/>
            </a:pPr>
            <a:r>
              <a:rPr lang="pl-PL" sz="2600" dirty="0"/>
              <a:t>   </a:t>
            </a:r>
            <a:r>
              <a:rPr lang="pl-PL" sz="2600" b="1" dirty="0"/>
              <a:t>Przedsiębiorca</a:t>
            </a:r>
            <a:r>
              <a:rPr lang="pl-PL" sz="2600" dirty="0"/>
              <a:t>  - osoba fizyczna, </a:t>
            </a:r>
          </a:p>
          <a:p>
            <a:pPr>
              <a:buNone/>
            </a:pPr>
            <a:r>
              <a:rPr lang="pl-PL" sz="2600" dirty="0"/>
              <a:t>   prawna lub jednostka organizacyjna</a:t>
            </a:r>
          </a:p>
          <a:p>
            <a:pPr>
              <a:buNone/>
            </a:pPr>
            <a:r>
              <a:rPr lang="pl-PL" sz="2600" dirty="0"/>
              <a:t>   nie posiadająca osobowości prawnej, prowadząca we własnym imieniu swoją działalność gospodarczą lub zawodową.</a:t>
            </a:r>
          </a:p>
          <a:p>
            <a:pPr>
              <a:buNone/>
            </a:pPr>
            <a:r>
              <a:rPr lang="pl-PL" sz="2600" dirty="0"/>
              <a:t>	(art. 43(1)k.c.)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   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792007" cy="22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W dniu 16.08.2014r. Krzysztof zawarł z Mirosławem umowę sprzedaży mieszkania położonego przy ulicy Ślicznej 5/2 we Wrocławiu o pow. 80m2. W umowie ustalono, że ponieważ mieszkanie jest wynajęte na czas oznaczony państwu Marudnym tj. najem wygaśnie 31.08.2015r., wydanie tego lokalu nastąpi przez przekazanie kluczy Mirosławowi. . Krzysztof jednak nie wydał kluczy kupującemu. Po zawarciu umowy Mirosław wysłał list do Marudnych, że wobec przeniesienia własności lokalu, zobowiązani są przekazywać czynsz z umowy najmu na jego konto. Marudni mają wątpliwości  czy wobec niepoinformowania ich o fakcie wydania lub niewydania lokalu powinni przekazywać czynsz Mirosławowi czy Krzysztofowi?</a:t>
            </a:r>
          </a:p>
          <a:p>
            <a:r>
              <a:rPr lang="pl-PL" dirty="0"/>
              <a:t>1. Komu powinni przekazywać czynsz w związku z niepoinformowaniem ich o wydaniu lub niewydaniu lokalu?</a:t>
            </a:r>
          </a:p>
          <a:p>
            <a:r>
              <a:rPr lang="pl-PL" dirty="0"/>
              <a:t>2. Czy w braku wydania mieszkania ryzyko jego uszkodzenia obciąża nadal Krzysztofa?</a:t>
            </a:r>
          </a:p>
        </p:txBody>
      </p:sp>
    </p:spTree>
    <p:extLst>
      <p:ext uri="{BB962C8B-B14F-4D97-AF65-F5344CB8AC3E}">
        <p14:creationId xmlns:p14="http://schemas.microsoft.com/office/powerpoint/2010/main" val="250846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Antoni, działając jako konsument, 13.5.2010 r. kupił od Budowlańcy Sp. z o.o. nowe mieszkanie w stanie deweloperskim położone przy ul. Czekoladowej 1/1 we Wrocławiu. Umowa zawierała postanowienie o wyłączeniu odpowiedzialności sprzedawcy za wady mieszkania niezgłoszone przez nabywcę w dniu odbioru. W dniu 27.5.2010r., przy wydaniu mieszkania Antonii nie stwierdził żadnych wad w mieszkaniu. Po 2 miesiącach od wydania rzeczy okazało się, że komin wentylacyjny nie jest szczelny i do mieszkania przenikają zapachy i innych mieszkań. Nieszczelność została potwierdzona ekspertyzą kominiarską. W pierwszych dniach sierpnia 2010 r. Antonii zawiadomił Spółkę o wadzie i wezwał do jej usunięcia. Spółka oświadczyła, że nie odpowiada za wady, ponieważ Antonii nie zgłosił ich w dniu odbioru. Wobec tego Antonii przesłał do Spółki oświadczenie o odstąpieniu od umowy w formie pisemnej. Spółka oświadczyła, że wadę usunie, ale po miesiącu od oświadczenia nikt się u Antoniego nie pojawił, a zapachy nadal przenikały z sąsiednich mieszkań. W dniu 12.8.2012 r. Antonii wniósł powództwo o nakazanie złożenia przez Spółkę Budowlańcy oświadczenia woli o przeniesieniu własności na Spółkę i zapłatę kwoty równej cenie nieruchomości.</a:t>
            </a:r>
          </a:p>
          <a:p>
            <a:pPr marL="457200" indent="-457200">
              <a:buAutoNum type="arabicPeriod"/>
            </a:pPr>
            <a:r>
              <a:rPr lang="pl-PL" dirty="0"/>
              <a:t>Czy sprzedaż tego mieszkania ma charakter sprzedaży konsumenckiej?</a:t>
            </a:r>
          </a:p>
          <a:p>
            <a:pPr marL="457200" indent="-457200">
              <a:buAutoNum type="arabicPeriod"/>
            </a:pPr>
            <a:r>
              <a:rPr lang="pl-PL" dirty="0"/>
              <a:t>Czy możliwe jest wyłączenie rękojmi przy sprzedaży w obrocie konsumenckim?</a:t>
            </a:r>
          </a:p>
          <a:p>
            <a:pPr marL="457200" indent="-457200">
              <a:buAutoNum type="arabicPeriod"/>
            </a:pPr>
            <a:r>
              <a:rPr lang="pl-PL" dirty="0"/>
              <a:t>Jakie akty staranności obowiązywały Antoniego i czy ich dopełnił?</a:t>
            </a:r>
          </a:p>
          <a:p>
            <a:pPr marL="457200" indent="-457200">
              <a:buAutoNum type="arabicPeriod"/>
            </a:pPr>
            <a:r>
              <a:rPr lang="pl-PL" dirty="0"/>
              <a:t>Czy Antonii skutecznie odstąpił od Umowy? Czy odstąpienie jest możliwe tylko wtedy gdy wada jest istotna?</a:t>
            </a:r>
          </a:p>
          <a:p>
            <a:pPr marL="457200" indent="-457200">
              <a:buAutoNum type="arabicPeriod"/>
            </a:pPr>
            <a:r>
              <a:rPr lang="pl-PL" dirty="0"/>
              <a:t>Czy roszczenia dochodzone w pozwie przez Antoniego są przedawnione? 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7831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Jan </a:t>
            </a:r>
            <a:r>
              <a:rPr lang="pl-PL" dirty="0" err="1"/>
              <a:t>Zbieć</a:t>
            </a:r>
            <a:r>
              <a:rPr lang="pl-PL" dirty="0"/>
              <a:t> w kwietniu 2015 roku nabył auto za 20 tys. zł. Było używane i powypadkowe i wymagało to naprawy blacharskiej co ujęto w umowie i miało wpływ na cenę. Ale sprzedawca zapewnił że silnik jest sprawny i nie wymaga żadnych nakładów. Już po wydaniu samochodu Janowi, okazało się jednak, że silnik był poważnie uszkodzony. Jan na piśmie odstąpił od umowy w czerwcu 2016 r. i zażądał zwrotu 16 tys. </a:t>
            </a:r>
            <a:r>
              <a:rPr lang="pl-PL" dirty="0"/>
              <a:t>z</a:t>
            </a:r>
            <a:r>
              <a:rPr lang="pl-PL" dirty="0"/>
              <a:t>ł., które wydał na naprawę blacharską.</a:t>
            </a:r>
          </a:p>
          <a:p>
            <a:pPr marL="0" indent="0">
              <a:buNone/>
            </a:pPr>
            <a:r>
              <a:rPr lang="pl-PL" dirty="0"/>
              <a:t>1.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8577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Jan Król prowadzi działalność w zakresie organizacji imprez.  Od producenta Anny Mucha w dniu 10 września 2015r. kupił  dmuchaną zjeżdżalnię, którą zamierzał  wykorzystać podczas imprezy firmowej planowanej w dniu 24 września 2015r. Zjeżdżalnia miała być dostarczona w dniu 20 września 2015r., jednakże producent się opóźnił i dostarczył produkt dopiero 25 września 2015r. Jan nie wykorzystał jej podczas imprezy, na której miał zarobić 1000 zł. i ponieść koszty 200 zł. W dodatku okazało się, że zjeżdżalnia dostarczona przez producenta jest mniejsza niż zamówiona przez Jana. Zdecydował się jednak ją zatrzymać.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1256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Beata Lis nabyła od Renaty Nowak urządzenie do mikrodermabrazji. Cena za sprzęt została uiszczona i Beata natychmiast odsprzedała urządzenie Janinie Rak. W umowie strony zastrzegły, że wszystkie uprawnienia z rękojmi przechodzą na Janinę Rak. Okazało się, że sprzęt miał poważne wady istniejące już w chwili zawarcia umowy między Beatą Lis a Renatą Nowak. Janina Rak złożyła Renacie Nowak oświadczenie o  odstąpieniu od umowy. Renata na nie </a:t>
            </a:r>
            <a:r>
              <a:rPr lang="pl-PL" dirty="0" err="1"/>
              <a:t>nie</a:t>
            </a:r>
            <a:r>
              <a:rPr lang="pl-PL" dirty="0"/>
              <a:t> zareagowała.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435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217024" cy="980728"/>
          </a:xfrm>
        </p:spPr>
        <p:txBody>
          <a:bodyPr>
            <a:normAutofit/>
          </a:bodyPr>
          <a:lstStyle/>
          <a:p>
            <a:pPr marL="432000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pl-PL" sz="3200" b="1" dirty="0"/>
              <a:t>      Umowa sprzedaży </a:t>
            </a:r>
            <a:r>
              <a:rPr lang="pl-PL" i="1" dirty="0"/>
              <a:t>(ang. </a:t>
            </a:r>
            <a:r>
              <a:rPr lang="pl-PL" i="1" dirty="0" err="1"/>
              <a:t>sales</a:t>
            </a:r>
            <a:r>
              <a:rPr lang="pl-PL" i="1" dirty="0"/>
              <a:t> </a:t>
            </a:r>
            <a:r>
              <a:rPr lang="pl-PL" i="1" dirty="0" err="1"/>
              <a:t>agreement</a:t>
            </a:r>
            <a:r>
              <a:rPr lang="pl-PL" i="1" dirty="0"/>
              <a:t>)</a:t>
            </a: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539552" y="1196752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600" dirty="0"/>
              <a:t>"przez umowę sprzedaży </a:t>
            </a:r>
            <a:r>
              <a:rPr lang="pl-PL" sz="2600" u="sng" dirty="0"/>
              <a:t>sprzedawca</a:t>
            </a:r>
            <a:r>
              <a:rPr lang="pl-PL" sz="2600" dirty="0"/>
              <a:t> zobowiązuje się przenieść na kupującego własność rzeczy i wydać mu rzecz, a </a:t>
            </a:r>
            <a:r>
              <a:rPr lang="pl-PL" sz="2600" u="sng" dirty="0"/>
              <a:t>kupujący </a:t>
            </a:r>
            <a:r>
              <a:rPr lang="pl-PL" sz="2600" dirty="0"/>
              <a:t>zobowiązuje się rzecz odebrać i zapłacić sprzedawcy cenę".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16016" y="3789040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/>
              <a:t>( art. 535 Kodeksu Cywilnego ) </a:t>
            </a:r>
          </a:p>
        </p:txBody>
      </p:sp>
      <p:pic>
        <p:nvPicPr>
          <p:cNvPr id="52226" name="Picture 2" descr="http://www.nawigator.szczecin.pl/public/images/t_kupno_nieruchomosci_za_gotow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6408712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364502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Oferta sprzedaży </a:t>
            </a:r>
            <a:r>
              <a:rPr lang="pl-PL" sz="2400" dirty="0"/>
              <a:t>- wystawienie rzeczy w miejscu sprzedaży na widok publiczny z oznaczeniem ceny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427984" y="4581128"/>
            <a:ext cx="389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/>
              <a:t>( art. 543 Kodeksu Cywilnego ) 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18864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u="sng" dirty="0"/>
              <a:t>Umowa sprzedaży jest </a:t>
            </a:r>
            <a:r>
              <a:rPr lang="pl-PL" sz="2400" dirty="0"/>
              <a:t>:                                                                                                                                                                                                             - czynnością prawną wzajemną,                                                             - konsensualną,                                                                                       - zobowiązującą,                                                                                     - odpłatną , 			                              - kauzalną</a:t>
            </a:r>
          </a:p>
        </p:txBody>
      </p:sp>
      <p:pic>
        <p:nvPicPr>
          <p:cNvPr id="51202" name="Picture 2" descr="http://d.webgenerator24.pl/k/r/c5/cm/nbdy220ocs4cskkgg8k4scwws4k/ziemniaki-p1010023.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-1"/>
            <a:ext cx="4355976" cy="319438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79512" y="5229200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Nie dzieje się tak jedynie wówczas, gdy sprzedawca złoży wyraźne oświadczenie, że jest inaczej, np. umieści informację “dekoracja”, “sprzedane”.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352928" cy="6597352"/>
          </a:xfrm>
        </p:spPr>
        <p:txBody>
          <a:bodyPr>
            <a:normAutofit/>
          </a:bodyPr>
          <a:lstStyle/>
          <a:p>
            <a:r>
              <a:rPr lang="pl-PL" sz="3200" b="1" dirty="0"/>
              <a:t> Forma i tryb zawarcia umowy</a:t>
            </a:r>
            <a:r>
              <a:rPr lang="pl-PL" b="1" dirty="0"/>
              <a:t>				 </a:t>
            </a:r>
          </a:p>
          <a:p>
            <a:pPr>
              <a:lnSpc>
                <a:spcPct val="150000"/>
              </a:lnSpc>
              <a:buNone/>
            </a:pPr>
            <a:r>
              <a:rPr lang="pl-PL" dirty="0"/>
              <a:t>   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908720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 gdy przedmiotem sprzedaży jest </a:t>
            </a:r>
            <a:r>
              <a:rPr lang="pl-PL" sz="2400" u="sng" dirty="0"/>
              <a:t>nieruchomość</a:t>
            </a:r>
            <a:r>
              <a:rPr lang="pl-PL" sz="2400" dirty="0"/>
              <a:t> to  </a:t>
            </a:r>
          </a:p>
          <a:p>
            <a:r>
              <a:rPr lang="pl-PL" sz="2400" dirty="0"/>
              <a:t>  umowa sprzedaży musi mieć formę </a:t>
            </a:r>
            <a:r>
              <a:rPr lang="pl-PL" sz="2400" b="1" dirty="0"/>
              <a:t>aktu notarialnego </a:t>
            </a:r>
            <a:r>
              <a:rPr lang="pl-PL" sz="2000" dirty="0"/>
              <a:t>			                                                                         			                   ( wg art. 158 Kodeksu Cywilnego )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3528" y="5013176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 umowę sprzedaży zawiera się najczęściej poprzez: </a:t>
            </a:r>
          </a:p>
          <a:p>
            <a:r>
              <a:rPr lang="pl-PL" sz="2400" dirty="0"/>
              <a:t>   przyjęcie oferty, w drodze </a:t>
            </a:r>
            <a:r>
              <a:rPr lang="pl-PL" sz="2400" b="1" dirty="0"/>
              <a:t>negocjacji</a:t>
            </a:r>
            <a:r>
              <a:rPr lang="pl-PL" sz="2400" dirty="0"/>
              <a:t>, </a:t>
            </a:r>
            <a:r>
              <a:rPr lang="pl-PL" sz="2400" b="1" dirty="0"/>
              <a:t>aukcji</a:t>
            </a:r>
            <a:r>
              <a:rPr lang="pl-PL" sz="2400" dirty="0"/>
              <a:t>, lub </a:t>
            </a:r>
          </a:p>
          <a:p>
            <a:r>
              <a:rPr lang="pl-PL" sz="2400" dirty="0"/>
              <a:t>   </a:t>
            </a:r>
            <a:r>
              <a:rPr lang="pl-PL" sz="2400" b="1" dirty="0"/>
              <a:t>przetargu</a:t>
            </a:r>
            <a:r>
              <a:rPr lang="pl-PL" sz="2400" dirty="0"/>
              <a:t>. </a:t>
            </a:r>
            <a:r>
              <a:rPr lang="pl-PL" sz="2600" dirty="0"/>
              <a:t>			      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251520" y="249289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gdy przedmiotem sprzedaży jest </a:t>
            </a:r>
            <a:r>
              <a:rPr lang="pl-PL" sz="2400" u="sng" dirty="0"/>
              <a:t>rzecz ruchoma </a:t>
            </a:r>
            <a:r>
              <a:rPr lang="pl-PL" sz="2400" dirty="0"/>
              <a:t> to forma  </a:t>
            </a:r>
          </a:p>
          <a:p>
            <a:r>
              <a:rPr lang="pl-PL" sz="2400" dirty="0"/>
              <a:t>  umowy jest </a:t>
            </a:r>
            <a:r>
              <a:rPr lang="pl-PL" sz="2400" b="1" dirty="0"/>
              <a:t>dowolna</a:t>
            </a:r>
            <a:r>
              <a:rPr lang="pl-PL" sz="2400" dirty="0"/>
              <a:t> </a:t>
            </a:r>
          </a:p>
          <a:p>
            <a:endParaRPr lang="pl-PL" sz="1600" dirty="0"/>
          </a:p>
          <a:p>
            <a:pPr>
              <a:buFont typeface="Arial" pitchFamily="34" charset="0"/>
              <a:buChar char="•"/>
            </a:pPr>
            <a:r>
              <a:rPr lang="pl-PL" sz="2400" dirty="0"/>
              <a:t> w przypadku wierzytelności (jeżeli była ona stwierdzona  </a:t>
            </a:r>
          </a:p>
          <a:p>
            <a:r>
              <a:rPr lang="pl-PL" sz="2400" dirty="0"/>
              <a:t>   pismem), gdy przenosimy ją na osobę trzecią przepisy o </a:t>
            </a:r>
          </a:p>
          <a:p>
            <a:r>
              <a:rPr lang="pl-PL" sz="2400" dirty="0"/>
              <a:t>   przelewie zastrzegają formę pisemną </a:t>
            </a:r>
            <a:r>
              <a:rPr lang="pl-PL" sz="2400" i="1" dirty="0"/>
              <a:t>(ad probationem).</a:t>
            </a:r>
            <a:r>
              <a:rPr lang="pl-PL" sz="2400" dirty="0"/>
              <a:t> 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7467600" cy="648072"/>
          </a:xfrm>
        </p:spPr>
        <p:txBody>
          <a:bodyPr/>
          <a:lstStyle/>
          <a:p>
            <a:r>
              <a:rPr lang="pl-PL" b="1" dirty="0"/>
              <a:t> Określanie ceny</a:t>
            </a:r>
          </a:p>
          <a:p>
            <a:endParaRPr lang="pl-PL" sz="3200" b="1" dirty="0"/>
          </a:p>
          <a:p>
            <a:pPr>
              <a:buNone/>
            </a:pPr>
            <a:endParaRPr lang="pl-PL" sz="3200" b="1" dirty="0"/>
          </a:p>
          <a:p>
            <a:endParaRPr lang="pl-PL" sz="3200" b="1" dirty="0"/>
          </a:p>
          <a:p>
            <a:pPr>
              <a:buNone/>
            </a:pPr>
            <a:endParaRPr lang="pl-PL" sz="3200" b="1" dirty="0"/>
          </a:p>
          <a:p>
            <a:endParaRPr lang="pl-PL" dirty="0"/>
          </a:p>
          <a:p>
            <a:pPr>
              <a:buNone/>
            </a:pPr>
            <a:endParaRPr lang="pl-PL" u="sng" dirty="0"/>
          </a:p>
          <a:p>
            <a:endParaRPr lang="pl-PL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11299"/>
            <a:ext cx="8424936" cy="684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endParaRPr kumimoji="0" 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Cena w umowie sprzedaży musi być zawsze </a:t>
            </a: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sumą                    pieniężną </a:t>
            </a:r>
            <a:r>
              <a:rPr kumimoji="0" lang="pl-PL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(</a:t>
            </a:r>
            <a:r>
              <a:rPr lang="pl-PL" sz="2000" dirty="0">
                <a:latin typeface="+mj-lt"/>
                <a:ea typeface="Tahoma" pitchFamily="34" charset="0"/>
                <a:cs typeface="Times New Roman" pitchFamily="18" charset="0"/>
              </a:rPr>
              <a:t>w walucie polskiej lub obcej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).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Można ją określić poprzez </a:t>
            </a:r>
            <a:r>
              <a:rPr kumimoji="0" lang="pl-PL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wskazanie podstaw do jej                    ustalenia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</a:pPr>
            <a:r>
              <a:rPr lang="pl-PL" sz="2000" dirty="0">
                <a:latin typeface="+mj-lt"/>
                <a:ea typeface="Tahoma" pitchFamily="34" charset="0"/>
                <a:cs typeface="Times New Roman" pitchFamily="18" charset="0"/>
              </a:rPr>
              <a:t>G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dy cena jest określona przez zarządzenie obowiązujące w miejscu            i czasie zawarcia umowy</a:t>
            </a:r>
            <a:r>
              <a:rPr kumimoji="0" lang="pl-PL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można wyróżnić cenę</a:t>
            </a:r>
            <a:r>
              <a:rPr lang="pl-PL" sz="2000" dirty="0"/>
              <a:t> 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</a:pP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</a:tabLst>
            </a:pPr>
            <a:r>
              <a:rPr kumimoji="0" lang="pl-P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sztywną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- za rzeczy danego gatunku lub rodzaju może być zapłacona jedynie ściśle określona cena, </a:t>
            </a:r>
            <a:endParaRPr kumimoji="0" 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</a:tabLst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maksymalną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– za rzeczy danego gatunku lub rodzaju nie może być zapłacona cena wyższa od określonej, </a:t>
            </a:r>
            <a:endParaRPr kumimoji="0" 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</a:tabLst>
            </a:pPr>
            <a:r>
              <a:rPr kumimoji="0" lang="pl-P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minimalną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– za rzeczy danego gatunku lub rodzaju nie może być zapłacona cena niższa od określonej, </a:t>
            </a:r>
            <a:endParaRPr kumimoji="0" 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</a:tabLst>
            </a:pPr>
            <a:r>
              <a:rPr kumimoji="0" lang="pl-P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wynikową</a:t>
            </a:r>
            <a:r>
              <a:rPr kumimoji="0" lang="pl-P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– jeżeli właściwy organ państwowy ustalił, w jaki sposób sprzedawca ma obliczyć cenę za rzeczy danego rodzaju lub gatunku.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</a:tabLst>
            </a:pPr>
            <a:endParaRPr kumimoji="0" lang="pl-P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Roszczenie sprzedawcy o dopłatę różnicy ceny, jak i roszczenie kupującego o zwrot tej różnicy przedawnia się</a:t>
            </a:r>
            <a:r>
              <a:rPr kumimoji="0" lang="pl-PL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z </a:t>
            </a:r>
            <a:r>
              <a:rPr kumimoji="0" lang="pl-PL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upływem roku</a:t>
            </a:r>
            <a:r>
              <a:rPr kumimoji="0" lang="pl-PL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od dnia zapłaty. 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8131" name="Picture 3" descr="http://img.kafito.eu/3/1747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114016" cy="158316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283968" y="5373216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( art. 536 – 541 Kodeksu Cywilnego 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467600" cy="720080"/>
          </a:xfrm>
        </p:spPr>
        <p:txBody>
          <a:bodyPr/>
          <a:lstStyle/>
          <a:p>
            <a:r>
              <a:rPr lang="pl-PL" sz="3200" b="1" dirty="0"/>
              <a:t> Wydawanie i odebranie rzeczy</a:t>
            </a:r>
          </a:p>
          <a:p>
            <a:endParaRPr lang="pl-PL" dirty="0"/>
          </a:p>
          <a:p>
            <a:pPr>
              <a:buNone/>
            </a:pPr>
            <a:endParaRPr lang="pl-PL" u="sng" dirty="0"/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51520" y="141277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 - gdy rzecz sprzedana ma być przesłana do miejsca, które nie jest miejscem spełnienia świadczenia, wydanie zostaje dokonane z chwilą, dostarczenia </a:t>
            </a:r>
            <a:r>
              <a:rPr lang="pl-PL" sz="2000" b="1" dirty="0"/>
              <a:t>przez sprzedawcę przewoźnikowi sprzedanej rzeczy na miejsce przeznaczenia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1520" y="4857452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/>
              <a:t> - z chwilą wydania rzeczy sprzedanej przechodzą na kupującego </a:t>
            </a:r>
            <a:r>
              <a:rPr lang="pl-PL" sz="2000" b="1" dirty="0"/>
              <a:t>korzyści i ciężary związane z rzeczą </a:t>
            </a:r>
            <a:r>
              <a:rPr lang="pl-PL" sz="2000" dirty="0"/>
              <a:t>oraz </a:t>
            </a:r>
            <a:r>
              <a:rPr lang="pl-PL" sz="2000" b="1" dirty="0"/>
              <a:t>niebezpieczeństwo przypadkowej utraty </a:t>
            </a:r>
            <a:r>
              <a:rPr lang="pl-PL" sz="2000" dirty="0"/>
              <a:t>lub </a:t>
            </a:r>
            <a:r>
              <a:rPr lang="pl-PL" sz="2000" b="1" dirty="0"/>
              <a:t>uszkodzenia rzeczy </a:t>
            </a:r>
            <a:r>
              <a:rPr lang="pl-PL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(jednakże strony mają prawo zastrzec inna chwilę przejścia korzyści i ciężarów).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endParaRPr lang="pl-PL" sz="2000" dirty="0"/>
          </a:p>
        </p:txBody>
      </p:sp>
      <p:sp>
        <p:nvSpPr>
          <p:cNvPr id="14" name="Prostokąt 13"/>
          <p:cNvSpPr/>
          <p:nvPr/>
        </p:nvSpPr>
        <p:spPr>
          <a:xfrm>
            <a:off x="179512" y="3356992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- sposób wydania i odebrania rzeczy sprzedanej powinien zapewnić jej </a:t>
            </a:r>
            <a:r>
              <a:rPr lang="pl-PL" sz="2000" b="1" dirty="0"/>
              <a:t>całość i nienaruszalność</a:t>
            </a:r>
            <a:r>
              <a:rPr lang="pl-PL" sz="2000" dirty="0"/>
              <a:t>; w szczególności sposób opakowania i przewozu powinien odpowiadać właściwościom rzeczy.</a:t>
            </a:r>
          </a:p>
        </p:txBody>
      </p:sp>
      <p:pic>
        <p:nvPicPr>
          <p:cNvPr id="73730" name="Picture 2" descr="http://www.sw.gov.pl/Data/Files/srataj/paczk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132856"/>
            <a:ext cx="2116832" cy="2116832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4644008" y="980728"/>
            <a:ext cx="405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( art. 544 -552 Kodeksu Cywilnego 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l-PL" b="1" dirty="0"/>
              <a:t>Sprzedawca </a:t>
            </a:r>
            <a:r>
              <a:rPr lang="pl-PL" dirty="0"/>
              <a:t>zobowiązany jest :</a:t>
            </a: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95536" y="1062608"/>
            <a:ext cx="75608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udzielić kupującemu potrzebnych </a:t>
            </a:r>
            <a:r>
              <a:rPr kumimoji="0" lang="pl-PL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wyjaśnień o stosunkach prawnych i faktycznych dotyczących rzeczy sprzedanej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oraz wydać posiadane przez siebie </a:t>
            </a:r>
            <a:r>
              <a:rPr kumimoji="0" lang="pl-PL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dokumenty, które jej dotyczą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Jeżeli treść takiego dokumentu dotyczy także innych rzeczy, sprzedawca obowiązany jest wydać uwierzytelniony wyciąg z dokumentu.</a:t>
            </a:r>
            <a:endParaRPr kumimoji="0" lang="pl-P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3356992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- </a:t>
            </a:r>
            <a:r>
              <a:rPr lang="pl-PL" sz="2000" b="1" dirty="0"/>
              <a:t>załączyć instrukcję </a:t>
            </a:r>
            <a:r>
              <a:rPr lang="pl-PL" sz="2000" dirty="0"/>
              <a:t>dotyczącą sposobu korzystania z rzeczy, gdy jest to potrzebne do należytego korzystania z rzeczy zgodnie z jej przeznaczeniem</a:t>
            </a:r>
          </a:p>
        </p:txBody>
      </p:sp>
      <p:sp>
        <p:nvSpPr>
          <p:cNvPr id="6" name="Prostokąt 5"/>
          <p:cNvSpPr/>
          <p:nvPr/>
        </p:nvSpPr>
        <p:spPr>
          <a:xfrm>
            <a:off x="467544" y="472514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2000" b="1" dirty="0">
                <a:ea typeface="Tahoma" pitchFamily="34" charset="0"/>
                <a:cs typeface="Times New Roman" pitchFamily="18" charset="0"/>
              </a:rPr>
              <a:t> ponieść koszty wydania </a:t>
            </a:r>
            <a:r>
              <a:rPr lang="pl-PL" sz="2000" dirty="0">
                <a:ea typeface="Tahoma" pitchFamily="34" charset="0"/>
                <a:cs typeface="Times New Roman" pitchFamily="18" charset="0"/>
              </a:rPr>
              <a:t>(w tym mogą być koszty zmierzenia lub zważenia, opakowania, ubezpieczenia za czas przewozu, a także koszty przesłania rzeczy) gdy nie wynika to z umowy lub z zarządzeń określających cenę</a:t>
            </a:r>
            <a:endParaRPr lang="pl-PL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1402</TotalTime>
  <Words>2828</Words>
  <Application>Microsoft Office PowerPoint</Application>
  <PresentationFormat>Pokaz na ekranie (4:3)</PresentationFormat>
  <Paragraphs>291</Paragraphs>
  <Slides>34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Schoolbook</vt:lpstr>
      <vt:lpstr>Tahoma</vt:lpstr>
      <vt:lpstr>Times New Roman</vt:lpstr>
      <vt:lpstr>Wingdings</vt:lpstr>
      <vt:lpstr>Wingdings 2</vt:lpstr>
      <vt:lpstr>Wykusz</vt:lpstr>
      <vt:lpstr>Umowa sprzedaży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Rękojmia a Gwarancja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Kazus 1</vt:lpstr>
      <vt:lpstr>Kazus 2</vt:lpstr>
      <vt:lpstr>Kazus 3</vt:lpstr>
      <vt:lpstr>Kazus 4</vt:lpstr>
      <vt:lpstr>Kazus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Umowa kupna- sprzedaży</dc:title>
  <dc:creator>Klaudia</dc:creator>
  <cp:lastModifiedBy>Agnieszka Agnieszka</cp:lastModifiedBy>
  <cp:revision>148</cp:revision>
  <dcterms:created xsi:type="dcterms:W3CDTF">2012-11-24T19:36:23Z</dcterms:created>
  <dcterms:modified xsi:type="dcterms:W3CDTF">2017-03-05T15:47:10Z</dcterms:modified>
</cp:coreProperties>
</file>