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167470-0F7E-438D-A4D6-79C98531D81A}" type="datetimeFigureOut">
              <a:rPr lang="pl-PL" smtClean="0"/>
              <a:pPr/>
              <a:t>2015-01-18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C88C92-9EB6-44A5-861E-501A4A3477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67470-0F7E-438D-A4D6-79C98531D81A}" type="datetimeFigureOut">
              <a:rPr lang="pl-PL" smtClean="0"/>
              <a:pPr/>
              <a:t>2015-01-18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88C92-9EB6-44A5-861E-501A4A3477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67470-0F7E-438D-A4D6-79C98531D81A}" type="datetimeFigureOut">
              <a:rPr lang="pl-PL" smtClean="0"/>
              <a:pPr/>
              <a:t>2015-01-18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88C92-9EB6-44A5-861E-501A4A3477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67470-0F7E-438D-A4D6-79C98531D81A}" type="datetimeFigureOut">
              <a:rPr lang="pl-PL" smtClean="0"/>
              <a:pPr/>
              <a:t>2015-01-18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88C92-9EB6-44A5-861E-501A4A34778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67470-0F7E-438D-A4D6-79C98531D81A}" type="datetimeFigureOut">
              <a:rPr lang="pl-PL" smtClean="0"/>
              <a:pPr/>
              <a:t>2015-01-18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88C92-9EB6-44A5-861E-501A4A34778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67470-0F7E-438D-A4D6-79C98531D81A}" type="datetimeFigureOut">
              <a:rPr lang="pl-PL" smtClean="0"/>
              <a:pPr/>
              <a:t>2015-01-18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88C92-9EB6-44A5-861E-501A4A34778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67470-0F7E-438D-A4D6-79C98531D81A}" type="datetimeFigureOut">
              <a:rPr lang="pl-PL" smtClean="0"/>
              <a:pPr/>
              <a:t>2015-01-18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88C92-9EB6-44A5-861E-501A4A3477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67470-0F7E-438D-A4D6-79C98531D81A}" type="datetimeFigureOut">
              <a:rPr lang="pl-PL" smtClean="0"/>
              <a:pPr/>
              <a:t>2015-01-18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88C92-9EB6-44A5-861E-501A4A34778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67470-0F7E-438D-A4D6-79C98531D81A}" type="datetimeFigureOut">
              <a:rPr lang="pl-PL" smtClean="0"/>
              <a:pPr/>
              <a:t>2015-01-18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88C92-9EB6-44A5-861E-501A4A3477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8167470-0F7E-438D-A4D6-79C98531D81A}" type="datetimeFigureOut">
              <a:rPr lang="pl-PL" smtClean="0"/>
              <a:pPr/>
              <a:t>2015-01-18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88C92-9EB6-44A5-861E-501A4A34778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167470-0F7E-438D-A4D6-79C98531D81A}" type="datetimeFigureOut">
              <a:rPr lang="pl-PL" smtClean="0"/>
              <a:pPr/>
              <a:t>2015-01-18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C88C92-9EB6-44A5-861E-501A4A34778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8167470-0F7E-438D-A4D6-79C98531D81A}" type="datetimeFigureOut">
              <a:rPr lang="pl-PL" smtClean="0"/>
              <a:pPr/>
              <a:t>2015-01-18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C88C92-9EB6-44A5-861E-501A4A34778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Mgr Karolina Trzeciak-Wach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UMOWY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Podmioty? Tylko osoba prowadząca przedsiębiorstwo i osoba fizyczna (kupujący)</a:t>
            </a:r>
          </a:p>
          <a:p>
            <a:r>
              <a:rPr lang="pl-PL" dirty="0" smtClean="0"/>
              <a:t>Rzecz ruchoma tylko</a:t>
            </a:r>
          </a:p>
          <a:p>
            <a:r>
              <a:rPr lang="pl-PL" dirty="0" smtClean="0"/>
              <a:t>Wydanie rzeczy przed całkowitą spłata</a:t>
            </a:r>
          </a:p>
          <a:p>
            <a:r>
              <a:rPr lang="pl-PL" dirty="0" smtClean="0"/>
              <a:t>Nie jest sprzedażą na raty umowa, w której zastrzeżono że rzecz ma być wydana kupującemu po zapłacie całej ceny</a:t>
            </a:r>
          </a:p>
          <a:p>
            <a:r>
              <a:rPr lang="pl-PL" dirty="0" smtClean="0"/>
              <a:t>586 </a:t>
            </a:r>
            <a:r>
              <a:rPr lang="pl-PL" dirty="0" smtClean="0">
                <a:sym typeface="Wingdings" pitchFamily="2" charset="2"/>
              </a:rPr>
              <a:t> można </a:t>
            </a:r>
            <a:r>
              <a:rPr lang="pl-PL" dirty="0" err="1" smtClean="0">
                <a:sym typeface="Wingdings" pitchFamily="2" charset="2"/>
              </a:rPr>
              <a:t>zapisac</a:t>
            </a:r>
            <a:r>
              <a:rPr lang="pl-PL" dirty="0" smtClean="0">
                <a:sym typeface="Wingdings" pitchFamily="2" charset="2"/>
              </a:rPr>
              <a:t> postanowienie o natychmiastowej </a:t>
            </a:r>
            <a:r>
              <a:rPr lang="pl-PL" dirty="0" err="1" smtClean="0">
                <a:sym typeface="Wingdings" pitchFamily="2" charset="2"/>
              </a:rPr>
              <a:t>wymagalnosci</a:t>
            </a:r>
            <a:r>
              <a:rPr lang="pl-PL" dirty="0" smtClean="0">
                <a:sym typeface="Wingdings" pitchFamily="2" charset="2"/>
              </a:rPr>
              <a:t> całej ceny gdy na piśmie, kupujący w zwłoce z zapłatą co najmniej dwóch rat </a:t>
            </a:r>
            <a:r>
              <a:rPr lang="pl-PL" dirty="0" err="1" smtClean="0">
                <a:sym typeface="Wingdings" pitchFamily="2" charset="2"/>
              </a:rPr>
              <a:t>przewyzszających</a:t>
            </a:r>
            <a:r>
              <a:rPr lang="pl-PL" dirty="0" smtClean="0">
                <a:sym typeface="Wingdings" pitchFamily="2" charset="2"/>
              </a:rPr>
              <a:t> 1/5 </a:t>
            </a:r>
            <a:r>
              <a:rPr lang="pl-PL" dirty="0" err="1" smtClean="0">
                <a:sym typeface="Wingdings" pitchFamily="2" charset="2"/>
              </a:rPr>
              <a:t>czesci</a:t>
            </a:r>
            <a:r>
              <a:rPr lang="pl-PL" dirty="0" smtClean="0">
                <a:sym typeface="Wingdings" pitchFamily="2" charset="2"/>
              </a:rPr>
              <a:t> </a:t>
            </a:r>
            <a:r>
              <a:rPr lang="pl-PL" dirty="0" err="1" smtClean="0">
                <a:sym typeface="Wingdings" pitchFamily="2" charset="2"/>
              </a:rPr>
              <a:t>umowionej</a:t>
            </a:r>
            <a:r>
              <a:rPr lang="pl-PL" dirty="0" smtClean="0">
                <a:sym typeface="Wingdings" pitchFamily="2" charset="2"/>
              </a:rPr>
              <a:t> ceny  sprzedawca może </a:t>
            </a:r>
            <a:r>
              <a:rPr lang="pl-PL" dirty="0" err="1" smtClean="0">
                <a:sym typeface="Wingdings" pitchFamily="2" charset="2"/>
              </a:rPr>
              <a:t>zagrozic</a:t>
            </a:r>
            <a:r>
              <a:rPr lang="pl-PL" dirty="0" smtClean="0">
                <a:sym typeface="Wingdings" pitchFamily="2" charset="2"/>
              </a:rPr>
              <a:t> </a:t>
            </a:r>
            <a:r>
              <a:rPr lang="pl-PL" dirty="0" err="1" smtClean="0">
                <a:sym typeface="Wingdings" pitchFamily="2" charset="2"/>
              </a:rPr>
              <a:t>odstapieniem</a:t>
            </a:r>
            <a:endParaRPr lang="pl-PL" dirty="0" smtClean="0">
              <a:sym typeface="Wingdings" pitchFamily="2" charset="2"/>
            </a:endParaRPr>
          </a:p>
          <a:p>
            <a:r>
              <a:rPr lang="pl-PL" dirty="0" smtClean="0">
                <a:sym typeface="Wingdings" pitchFamily="2" charset="2"/>
              </a:rPr>
              <a:t>585 czy możemy spłacić wcześniej raty?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Sprzedaż na raty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r>
              <a:rPr lang="pl-PL" dirty="0" smtClean="0"/>
              <a:t>Gdy przedmiotem sprzedaży są rzeczy ruchome oznaczone co do tożsamości i termin zapłaty ceny zostanie przez strony ustalony na czas późniejszy, może pojawić się problem że sprzedawca nie otrzyma zapłaty albo gdy przedmiotem są rzeczy oznaczone co do gatunku – jeżeli wydanie nastąpi wcześniej niż zapłata ceny </a:t>
            </a:r>
            <a:r>
              <a:rPr lang="pl-PL" dirty="0" smtClean="0">
                <a:sym typeface="Wingdings" pitchFamily="2" charset="2"/>
              </a:rPr>
              <a:t> zastrzeżenie własności aż do momentu zapłaty ceny; cel zabezpieczenie sprzedawcy</a:t>
            </a:r>
          </a:p>
          <a:p>
            <a:r>
              <a:rPr lang="pl-PL" dirty="0" smtClean="0">
                <a:sym typeface="Wingdings" pitchFamily="2" charset="2"/>
              </a:rPr>
              <a:t>591 </a:t>
            </a:r>
            <a:r>
              <a:rPr lang="pl-PL" dirty="0" err="1" smtClean="0">
                <a:sym typeface="Wingdings" pitchFamily="2" charset="2"/>
              </a:rPr>
              <a:t>kc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Sprzedaż z zastrzeżeniem własności rzeczy sprzedanej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Inny cel, gdy kupujący chce rzecz zbadać lub wypróbować należy określić termin po którym sprzedaż będzie bezwarunkowa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Sprzedaż na próbę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 umowie sprzedaży można zastrzec, iż sprzedawcy służy uprawnienie do odkupienia od kupującego przedmiotu sprzedaży. Ma to umożliwić sprzedawcy ponowne nabycie </a:t>
            </a:r>
            <a:r>
              <a:rPr lang="pl-PL" dirty="0" err="1" smtClean="0"/>
              <a:t>własnośc</a:t>
            </a:r>
            <a:r>
              <a:rPr lang="pl-PL" dirty="0" smtClean="0"/>
              <a:t> rzeczy sprzedanej, a wykonanie tego prawa polega na złożeniu przez sprzedawcę stosownego oświadczenia woli </a:t>
            </a:r>
          </a:p>
          <a:p>
            <a:r>
              <a:rPr lang="pl-PL" dirty="0" smtClean="0"/>
              <a:t>Z chwilą złożenia oświadczenia sprzedawcy o wykonaniu prawa odkupu kupujący obowiązany jest przenieść z powrotem </a:t>
            </a:r>
            <a:r>
              <a:rPr lang="pl-PL" dirty="0" err="1" smtClean="0"/>
              <a:t>własnośc</a:t>
            </a:r>
            <a:r>
              <a:rPr lang="pl-PL" dirty="0" smtClean="0"/>
              <a:t> rzeczy za zwrotem ceny i kosztów sprzedaży </a:t>
            </a:r>
          </a:p>
          <a:p>
            <a:r>
              <a:rPr lang="pl-PL" dirty="0" smtClean="0"/>
              <a:t>Zwrot nakładów koniecznych art. 594 </a:t>
            </a:r>
          </a:p>
          <a:p>
            <a:r>
              <a:rPr lang="pl-PL" dirty="0" smtClean="0"/>
              <a:t>Czas do 5 lat 593 par. 1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Sprzedaż z zastrzeżeniem prawa odkupu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Polega na tym, że osobie uprawnionej przysługuje pierwszeństwo kupna oznaczonej rzeczy na wypadek, gdyby druga strona – zobowiązana z tytułu pierwokupu – sprzedała rzecz osobie trzeciej</a:t>
            </a:r>
          </a:p>
          <a:p>
            <a:r>
              <a:rPr lang="pl-PL" dirty="0" smtClean="0"/>
              <a:t>Tylko gdy zamierza ona </a:t>
            </a:r>
            <a:r>
              <a:rPr lang="pl-PL" dirty="0" err="1" smtClean="0"/>
              <a:t>zawrzec</a:t>
            </a:r>
            <a:r>
              <a:rPr lang="pl-PL" dirty="0" smtClean="0"/>
              <a:t> umowę sprzedaży a nie np. darowizny</a:t>
            </a:r>
          </a:p>
          <a:p>
            <a:r>
              <a:rPr lang="pl-PL" dirty="0" smtClean="0"/>
              <a:t>Osoba uprawniona może zostać sprzedana osobie trzeciej tylko pod warunkiem, że uprawniony do pierwokupu nie wykona swojego uprawnienia</a:t>
            </a:r>
          </a:p>
          <a:p>
            <a:r>
              <a:rPr lang="pl-PL" dirty="0" smtClean="0"/>
              <a:t>Taka sama forma oświadczenia jak umowy</a:t>
            </a:r>
          </a:p>
          <a:p>
            <a:r>
              <a:rPr lang="pl-PL" dirty="0" smtClean="0"/>
              <a:t>602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pierwokupu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Strony umowy</a:t>
            </a:r>
          </a:p>
          <a:p>
            <a:r>
              <a:rPr lang="pl-PL" dirty="0" smtClean="0"/>
              <a:t>Ma ona doprowadzić do powstania jakiegoś dzieła i następnie do wydania dzieła </a:t>
            </a:r>
          </a:p>
          <a:p>
            <a:r>
              <a:rPr lang="pl-PL" dirty="0" smtClean="0"/>
              <a:t>Zobowiązująca o charakterze wzajemnym</a:t>
            </a:r>
          </a:p>
          <a:p>
            <a:r>
              <a:rPr lang="pl-PL" dirty="0" smtClean="0"/>
              <a:t>Stworzenie dzieła, które w chwili zawierania umowy nie istnieje, indywidualizacja dzieła, dokładne określenie</a:t>
            </a:r>
          </a:p>
          <a:p>
            <a:r>
              <a:rPr lang="pl-PL" dirty="0" smtClean="0"/>
              <a:t>A co jak umowa o dzieło zawierana jest z konsumentem? 627 (1)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o dzieło	627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/>
          <a:lstStyle/>
          <a:p>
            <a:r>
              <a:rPr lang="pl-PL" dirty="0" smtClean="0"/>
              <a:t>Zamawiający obowiązany jest do zapłaty umówionego wynagrodzenia</a:t>
            </a:r>
          </a:p>
          <a:p>
            <a:r>
              <a:rPr lang="pl-PL" dirty="0" smtClean="0"/>
              <a:t>Wykonawca Do osiągnięcia oznaczonego rezultatu</a:t>
            </a:r>
          </a:p>
          <a:p>
            <a:r>
              <a:rPr lang="pl-PL" dirty="0" smtClean="0"/>
              <a:t>628 podstawy wynagrodzenia. Czy w takim razie brak podania wynagrodzenia w umowie będzie </a:t>
            </a:r>
            <a:r>
              <a:rPr lang="pl-PL" dirty="0" err="1" smtClean="0"/>
              <a:t>czynil</a:t>
            </a:r>
            <a:r>
              <a:rPr lang="pl-PL" dirty="0" smtClean="0"/>
              <a:t> ja nieważną? A co w sytuacji gdy strony określiłyby że wynagrodzenie nie przysługuje?</a:t>
            </a:r>
          </a:p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Umowa o dzieło </a:t>
            </a:r>
            <a:r>
              <a:rPr lang="pl-PL" dirty="0" smtClean="0">
                <a:sym typeface="Wingdings" pitchFamily="2" charset="2"/>
              </a:rPr>
              <a:t> wynagrodzenie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Kosztorysowe 629 </a:t>
            </a:r>
            <a:r>
              <a:rPr lang="pl-PL" dirty="0" smtClean="0">
                <a:sym typeface="Wingdings" pitchFamily="2" charset="2"/>
              </a:rPr>
              <a:t> wynagrodzenie na podstawie zestawienia planowanych prac i przewidzianych kosztów </a:t>
            </a:r>
          </a:p>
          <a:p>
            <a:r>
              <a:rPr lang="pl-PL" dirty="0" smtClean="0">
                <a:sym typeface="Wingdings" pitchFamily="2" charset="2"/>
              </a:rPr>
              <a:t>Czasem stosowany jest tryb mieszany, strony określają, że wynagrodzenie będzie na podstawie zestawienia, ale nie może przekroczyć pewnej kwoty</a:t>
            </a:r>
          </a:p>
          <a:p>
            <a:r>
              <a:rPr lang="pl-PL" dirty="0" smtClean="0">
                <a:sym typeface="Wingdings" pitchFamily="2" charset="2"/>
              </a:rPr>
              <a:t>Gdy podczas prac okaże się, że koszty są wyższe niż planowane to przyjmujący zamówienie może żądać podwyższenia wynagrodzenia zawsze gdy to zamawiający sporządzał kosztorys a on </a:t>
            </a:r>
            <a:r>
              <a:rPr lang="pl-PL" dirty="0" err="1" smtClean="0">
                <a:sym typeface="Wingdings" pitchFamily="2" charset="2"/>
              </a:rPr>
              <a:t>gdy…nie</a:t>
            </a:r>
            <a:r>
              <a:rPr lang="pl-PL" dirty="0" smtClean="0">
                <a:sym typeface="Wingdings" pitchFamily="2" charset="2"/>
              </a:rPr>
              <a:t> mógł tego przewidzieć dochowując należytej staranności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Wynagrodzenie – dwa rodzaje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Wynagrodzenie ryczałtowe – nie można zmienić chyba że par. 2</a:t>
            </a:r>
          </a:p>
          <a:p>
            <a:r>
              <a:rPr lang="pl-PL" dirty="0" smtClean="0"/>
              <a:t>Może przyjmujący zamówienie pójść do sądu o podwyższenie ryczałtu</a:t>
            </a:r>
          </a:p>
          <a:p>
            <a:r>
              <a:rPr lang="pl-PL" dirty="0" smtClean="0"/>
              <a:t>Musi wykazać, że poniesienie rażącą stratę a więc nie chodzi tu o to, że nie osiągnie zysku</a:t>
            </a:r>
          </a:p>
          <a:p>
            <a:r>
              <a:rPr lang="pl-PL" dirty="0" smtClean="0"/>
              <a:t>Gdy zmiana stosunków nastąpiła gdy przyjmujący zamówienie pozostawał w zwłoce to nie może skorzystać z tego uprawnienia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Wynagrodzenie – odstąpienie 631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Odstąpienie 635 </a:t>
            </a:r>
          </a:p>
          <a:p>
            <a:r>
              <a:rPr lang="pl-PL" dirty="0" smtClean="0"/>
              <a:t>Wystarczy samo opóźnienie a nie </a:t>
            </a:r>
            <a:r>
              <a:rPr lang="pl-PL" dirty="0" err="1" smtClean="0"/>
              <a:t>zwołka</a:t>
            </a:r>
            <a:r>
              <a:rPr lang="pl-PL" dirty="0" smtClean="0"/>
              <a:t>!</a:t>
            </a:r>
          </a:p>
          <a:p>
            <a:r>
              <a:rPr lang="pl-PL" dirty="0" smtClean="0"/>
              <a:t>Jeżeli zamawiający skorzysta to doprowadzi do sytuacji w której strony zwolnione są z obowiązku spełnienia świadczenia wzajemnego, a to co zostało już świadczone podlega zwrotowi, z tym że każdej ze stron przysługuje prawo zatrzymania</a:t>
            </a:r>
          </a:p>
          <a:p>
            <a:r>
              <a:rPr lang="pl-PL" dirty="0" smtClean="0"/>
              <a:t>637 rękojmia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o dzieło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535 </a:t>
            </a:r>
            <a:r>
              <a:rPr lang="pl-PL" dirty="0" err="1" smtClean="0"/>
              <a:t>essentialia</a:t>
            </a:r>
            <a:r>
              <a:rPr lang="pl-PL" dirty="0" smtClean="0"/>
              <a:t> </a:t>
            </a:r>
            <a:r>
              <a:rPr lang="pl-PL" dirty="0" err="1" smtClean="0"/>
              <a:t>negotti</a:t>
            </a:r>
            <a:endParaRPr lang="pl-PL" dirty="0" smtClean="0"/>
          </a:p>
          <a:p>
            <a:r>
              <a:rPr lang="pl-PL" dirty="0" smtClean="0">
                <a:sym typeface="Wingdings" pitchFamily="2" charset="2"/>
              </a:rPr>
              <a:t> określenie przedmiotu i ceny</a:t>
            </a:r>
          </a:p>
          <a:p>
            <a:r>
              <a:rPr lang="pl-PL" dirty="0" smtClean="0">
                <a:sym typeface="Wingdings" pitchFamily="2" charset="2"/>
              </a:rPr>
              <a:t>Umowa zobowiązująca, dwustronnie, wzajemna</a:t>
            </a:r>
          </a:p>
          <a:p>
            <a:r>
              <a:rPr lang="pl-PL" dirty="0" smtClean="0">
                <a:sym typeface="Wingdings" pitchFamily="2" charset="2"/>
              </a:rPr>
              <a:t>Umowa odpłatna! Nie jest umową sprzedaży barter ani sprzedaż za przysłowiową „złotówkę”  wtedy mamy darowiznę</a:t>
            </a:r>
          </a:p>
          <a:p>
            <a:endParaRPr lang="pl-PL" dirty="0" smtClean="0">
              <a:sym typeface="Wingdings" pitchFamily="2" charset="2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sprzedaży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/>
          <a:lstStyle/>
          <a:p>
            <a:r>
              <a:rPr lang="pl-PL" dirty="0" smtClean="0"/>
              <a:t>Nie jest jednostronną czynnością prawną a umową tylko że jednostronnie zobowiązującą</a:t>
            </a:r>
          </a:p>
          <a:p>
            <a:r>
              <a:rPr lang="pl-PL" dirty="0" smtClean="0"/>
              <a:t>Darczyńca zobowiązuje się do świadczenia na rzecz obdarowanego kosztem swojego majątku</a:t>
            </a:r>
          </a:p>
          <a:p>
            <a:r>
              <a:rPr lang="pl-PL" dirty="0" smtClean="0"/>
              <a:t>Art. 888 nie określa, że chodzi tylko o bezpłatne całkowicie świadczenie, ale w każdym przypadku gdy wartość świadczenia darczyńcy jest znacznie większa niż obdarowanego </a:t>
            </a:r>
          </a:p>
          <a:p>
            <a:r>
              <a:rPr lang="pl-PL" dirty="0" smtClean="0"/>
              <a:t>Czym różni się np. od umowy użyczenia 710 </a:t>
            </a:r>
            <a:r>
              <a:rPr lang="pl-PL" dirty="0" err="1" smtClean="0"/>
              <a:t>kc</a:t>
            </a:r>
            <a:r>
              <a:rPr lang="pl-PL" dirty="0" smtClean="0"/>
              <a:t>, która jest również nieodpłatna?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darowizny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Odróżnia zamiar wzbogacenia </a:t>
            </a:r>
            <a:r>
              <a:rPr lang="pl-PL" dirty="0" err="1" smtClean="0"/>
              <a:t>odbarowanego</a:t>
            </a:r>
            <a:r>
              <a:rPr lang="pl-PL" dirty="0" smtClean="0"/>
              <a:t> kosztem swojego majątku przez darczyńcę</a:t>
            </a:r>
          </a:p>
          <a:p>
            <a:r>
              <a:rPr lang="pl-PL" dirty="0" smtClean="0"/>
              <a:t>Zgodnie z 889 </a:t>
            </a:r>
            <a:r>
              <a:rPr lang="pl-PL" dirty="0" err="1" smtClean="0"/>
              <a:t>pkt</a:t>
            </a:r>
            <a:r>
              <a:rPr lang="pl-PL" dirty="0" smtClean="0"/>
              <a:t> 1 nie będzie darowizną:</a:t>
            </a:r>
          </a:p>
          <a:p>
            <a:pPr lvl="1"/>
            <a:r>
              <a:rPr lang="pl-PL" dirty="0" smtClean="0"/>
              <a:t>Gdy zobowiązanie do bezpłatnego świadczenia wynika z innych umów uregulowanych w KC np. </a:t>
            </a:r>
            <a:r>
              <a:rPr lang="pl-PL" dirty="0" err="1" smtClean="0"/>
              <a:t>oprocz</a:t>
            </a:r>
            <a:r>
              <a:rPr lang="pl-PL" dirty="0" smtClean="0"/>
              <a:t> </a:t>
            </a:r>
            <a:r>
              <a:rPr lang="pl-PL" dirty="0" err="1" smtClean="0"/>
              <a:t>uzyczenia</a:t>
            </a:r>
            <a:r>
              <a:rPr lang="pl-PL" dirty="0" smtClean="0"/>
              <a:t> będzie to </a:t>
            </a:r>
            <a:r>
              <a:rPr lang="pl-PL" dirty="0" err="1" smtClean="0"/>
              <a:t>nieoprecentowana</a:t>
            </a:r>
            <a:r>
              <a:rPr lang="pl-PL" dirty="0" smtClean="0"/>
              <a:t> pożyczka, nieodpłatne zlecenie i nieodpłatne świadczenie usług 734, bezpłatne przechowanie 845, oraz poręczenia 876 </a:t>
            </a:r>
          </a:p>
          <a:p>
            <a:pPr lvl="1"/>
            <a:r>
              <a:rPr lang="pl-PL" dirty="0" err="1" smtClean="0"/>
              <a:t>Pkt</a:t>
            </a:r>
            <a:r>
              <a:rPr lang="pl-PL" dirty="0" smtClean="0"/>
              <a:t> 2 </a:t>
            </a:r>
            <a:r>
              <a:rPr lang="pl-PL" dirty="0" smtClean="0">
                <a:sym typeface="Wingdings" pitchFamily="2" charset="2"/>
              </a:rPr>
              <a:t> wyłącza się przypadek zrzeczenia się prawa jeszcze nie nabytego np. zrzeczenie się </a:t>
            </a:r>
            <a:r>
              <a:rPr lang="pl-PL" dirty="0" err="1" smtClean="0">
                <a:sym typeface="Wingdings" pitchFamily="2" charset="2"/>
              </a:rPr>
              <a:t>dziediczenia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darowizny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890 par 1 </a:t>
            </a:r>
            <a:r>
              <a:rPr lang="pl-PL" dirty="0" err="1" smtClean="0"/>
              <a:t>zd</a:t>
            </a:r>
            <a:r>
              <a:rPr lang="pl-PL" dirty="0" smtClean="0"/>
              <a:t> 1 forma aktu notarialnego, czy dla obu stron? Tylko dla oświadczenia darczyńcy; a oświadczenie obdarowanego? W dowolnej formie; </a:t>
            </a:r>
          </a:p>
          <a:p>
            <a:r>
              <a:rPr lang="pl-PL" dirty="0" smtClean="0"/>
              <a:t>Jednak gdy forma nie zostanie dochowana to </a:t>
            </a:r>
            <a:r>
              <a:rPr lang="pl-PL" dirty="0" err="1" smtClean="0"/>
              <a:t>bedzi</a:t>
            </a:r>
            <a:r>
              <a:rPr lang="pl-PL" dirty="0" smtClean="0"/>
              <a:t> </a:t>
            </a:r>
            <a:r>
              <a:rPr lang="pl-PL" dirty="0" err="1" smtClean="0"/>
              <a:t>niewazna</a:t>
            </a:r>
            <a:r>
              <a:rPr lang="pl-PL" dirty="0" smtClean="0"/>
              <a:t> chyba ze darowizna zostanie spełniona;</a:t>
            </a:r>
          </a:p>
          <a:p>
            <a:r>
              <a:rPr lang="pl-PL" dirty="0" smtClean="0"/>
              <a:t>Nie dotyczy to </a:t>
            </a:r>
            <a:r>
              <a:rPr lang="pl-PL" dirty="0" err="1" smtClean="0"/>
              <a:t>przypadkow</a:t>
            </a:r>
            <a:r>
              <a:rPr lang="pl-PL" dirty="0" smtClean="0"/>
              <a:t> gdy od </a:t>
            </a:r>
            <a:r>
              <a:rPr lang="pl-PL" dirty="0" err="1" smtClean="0"/>
              <a:t>waznosci</a:t>
            </a:r>
            <a:r>
              <a:rPr lang="pl-PL" dirty="0" smtClean="0"/>
              <a:t> umowy darowizny wymagana jest forma aktu notarialnego dla oświadczenia obu stron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Specyfika umowy darowizny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891 i 892 por 471 KC</a:t>
            </a:r>
          </a:p>
          <a:p>
            <a:r>
              <a:rPr lang="pl-PL" dirty="0" smtClean="0"/>
              <a:t>Nie odpowiada za niedochowanie należytej staranności</a:t>
            </a:r>
          </a:p>
          <a:p>
            <a:r>
              <a:rPr lang="pl-PL" dirty="0" smtClean="0"/>
              <a:t>Również zmiana przy odsetkach </a:t>
            </a:r>
            <a:r>
              <a:rPr lang="pl-PL" dirty="0" smtClean="0">
                <a:sym typeface="Wingdings" pitchFamily="2" charset="2"/>
              </a:rPr>
              <a:t> obdarowany może żądać dopiero od dnia wytoczenia powództwa a nie od pierwszego dnia opóźnienia, por. 455 i 481 par. 1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Złagodzenie odpowiedzialności darczyńcy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Stanowi </a:t>
            </a:r>
            <a:r>
              <a:rPr lang="pl-PL" dirty="0" err="1" smtClean="0"/>
              <a:t>accidentalia</a:t>
            </a:r>
            <a:r>
              <a:rPr lang="pl-PL" dirty="0" smtClean="0"/>
              <a:t> </a:t>
            </a:r>
            <a:r>
              <a:rPr lang="pl-PL" dirty="0" err="1" smtClean="0"/>
              <a:t>negotti</a:t>
            </a:r>
            <a:endParaRPr lang="pl-PL" dirty="0" smtClean="0"/>
          </a:p>
          <a:p>
            <a:r>
              <a:rPr lang="pl-PL" dirty="0" smtClean="0"/>
              <a:t>W umowie darowizny można nałożyć obowiązek określonego działania lub zaniechania, nie czyniąc nikogo wierzycielem</a:t>
            </a:r>
          </a:p>
          <a:p>
            <a:r>
              <a:rPr lang="pl-PL" dirty="0" smtClean="0"/>
              <a:t>Może polegać na uszczupleniu przez obdarowanego nieodpłatnie </a:t>
            </a:r>
            <a:r>
              <a:rPr lang="pl-PL" dirty="0" err="1" smtClean="0"/>
              <a:t>uzysknaje</a:t>
            </a:r>
            <a:r>
              <a:rPr lang="pl-PL" dirty="0" smtClean="0"/>
              <a:t> korzyści </a:t>
            </a:r>
          </a:p>
          <a:p>
            <a:r>
              <a:rPr lang="pl-PL" dirty="0" smtClean="0"/>
              <a:t>Obowiązek może dotyczyć np. wystawienia nagrobku, przeznaczenia uzyskanej korzyści na cel społeczny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Polecenie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 powstaje roszczenie, ale może żądać spełnienia </a:t>
            </a:r>
            <a:r>
              <a:rPr lang="pl-PL" dirty="0" smtClean="0">
                <a:sym typeface="Wingdings" pitchFamily="2" charset="2"/>
              </a:rPr>
              <a:t> wypełnienia polecenia 894 par.1</a:t>
            </a:r>
          </a:p>
          <a:p>
            <a:r>
              <a:rPr lang="pl-PL" dirty="0" smtClean="0">
                <a:sym typeface="Wingdings" pitchFamily="2" charset="2"/>
              </a:rPr>
              <a:t>Nie można żądać jedynie tych, które mają za cel wyłącznie korzyść obdarowanego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Polecenie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Obdarowany powinien okazać wdzięczność darczyńcy, który dokonał na jego rzecz bezpłatnego świadczenia kosztem swojego majątku. Naruszenie tej powinności w sposób rażący należy uznać za postępowanie sprzeczne z zasadami współżycia społecznego, co zgodnie z 898 par. 1 </a:t>
            </a:r>
            <a:r>
              <a:rPr lang="pl-PL" dirty="0" err="1" smtClean="0"/>
              <a:t>kc</a:t>
            </a:r>
            <a:r>
              <a:rPr lang="pl-PL" dirty="0" smtClean="0"/>
              <a:t> uprawnia darczyńcę do odwołania darowizny</a:t>
            </a:r>
          </a:p>
          <a:p>
            <a:r>
              <a:rPr lang="pl-PL" dirty="0" smtClean="0"/>
              <a:t>Skierowana przeciwko darczyńcy i tylko po wykonaniu; gdyby przed obdarowany postąpił nieuczciwie a darczyńca dowiedział się dopiero po dokonaniu darowizny to nie może odwołać a jedynie uchylić się od skutków prawnych na skutek błędu</a:t>
            </a:r>
          </a:p>
          <a:p>
            <a:r>
              <a:rPr lang="pl-PL" dirty="0" smtClean="0"/>
              <a:t>Niewykonanie polecenia nie może być przyczyną odwołania darowizny chyba, że w umowie znalazło się takie zastrzeżenie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Odwołanie darowizny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Uprawnienie to przysługuje darczyńcy jak i jego spadkobiercom</a:t>
            </a:r>
          </a:p>
          <a:p>
            <a:r>
              <a:rPr lang="pl-PL" dirty="0" smtClean="0"/>
              <a:t>Przebaczenie 899 par 1</a:t>
            </a:r>
          </a:p>
          <a:p>
            <a:r>
              <a:rPr lang="pl-PL" dirty="0" smtClean="0"/>
              <a:t>Rok czasu 899 par 3</a:t>
            </a:r>
          </a:p>
          <a:p>
            <a:r>
              <a:rPr lang="pl-PL" dirty="0" smtClean="0"/>
              <a:t>Można odwołać też darowiznę jeszcze nie wykonaną art. 896</a:t>
            </a:r>
          </a:p>
          <a:p>
            <a:r>
              <a:rPr lang="pl-PL" dirty="0" smtClean="0"/>
              <a:t>Ale po wykonaniu darowizny nie można jej odwołać ze względu na niedostatek darczyńcy, w takim przypadku art. 897 określa obowiązki obdarowanego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Odwołanie darowizny</a:t>
            </a: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900 następuje przez oświadczenie woli złożone obdarowanemu na piśmie</a:t>
            </a:r>
          </a:p>
          <a:p>
            <a:r>
              <a:rPr lang="pl-PL" dirty="0" smtClean="0"/>
              <a:t>Co w sytuacji gdy obdarowany nie chce wydać przedmiotu? Zastępcze oświadczenie woli o przeniesienie własności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Odwołanie darowizny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Przyjmujący zlecenie zobowiązuje się do dokonania </a:t>
            </a:r>
            <a:r>
              <a:rPr lang="pl-PL" dirty="0" err="1" smtClean="0"/>
              <a:t>jakiejść</a:t>
            </a:r>
            <a:r>
              <a:rPr lang="pl-PL" dirty="0" smtClean="0"/>
              <a:t> czynności prawnej dla dającego zlecenie</a:t>
            </a:r>
          </a:p>
          <a:p>
            <a:r>
              <a:rPr lang="pl-PL" dirty="0" smtClean="0"/>
              <a:t>Np.. Zawarcie umowy, przyjęcie oferty, prowadzenie spraw sądowych</a:t>
            </a:r>
          </a:p>
          <a:p>
            <a:r>
              <a:rPr lang="pl-PL" dirty="0" smtClean="0"/>
              <a:t>Zlecenie nie obejmuje umów w których jedna ze stron zobowiązuje się do wykonania określonej usługi mającej charakter czynności faktycznych np. nauka języka, 750 do takich umów stosuje się przepisy o zleceniu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zlecenia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Jakie są elementy przedmiotowo istotne umowy sprzedaży?</a:t>
            </a:r>
          </a:p>
          <a:p>
            <a:pPr lvl="1"/>
            <a:r>
              <a:rPr lang="pl-PL" dirty="0" smtClean="0"/>
              <a:t>Oznaczenie stron</a:t>
            </a:r>
          </a:p>
          <a:p>
            <a:pPr lvl="1"/>
            <a:r>
              <a:rPr lang="pl-PL" dirty="0" smtClean="0"/>
              <a:t>Przedmiotu umowy</a:t>
            </a:r>
          </a:p>
          <a:p>
            <a:pPr lvl="1"/>
            <a:r>
              <a:rPr lang="pl-PL" dirty="0" smtClean="0"/>
              <a:t>Obowiązków stron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Kto może być podmiotem? Każdy podmiot prawa cywilnego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Przedmiot? Rzeczy oznaczone rodzajowo i indywidualnie; prawa a także postaci </a:t>
            </a:r>
            <a:r>
              <a:rPr lang="pl-PL" dirty="0" err="1" smtClean="0"/>
              <a:t>enegrii</a:t>
            </a:r>
            <a:r>
              <a:rPr lang="pl-PL" dirty="0" smtClean="0"/>
              <a:t> 555 KC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sprzedaży</a:t>
            </a: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Umowa </a:t>
            </a:r>
            <a:r>
              <a:rPr lang="pl-PL" dirty="0" err="1" smtClean="0"/>
              <a:t>konsensulana</a:t>
            </a:r>
            <a:r>
              <a:rPr lang="pl-PL" dirty="0" smtClean="0"/>
              <a:t>, odpłatna lub nie, </a:t>
            </a:r>
          </a:p>
          <a:p>
            <a:r>
              <a:rPr lang="pl-PL" dirty="0" smtClean="0"/>
              <a:t>Domniemanie zapłaty wynagrodzenia 735 </a:t>
            </a:r>
            <a:r>
              <a:rPr lang="pl-PL" dirty="0" err="1" smtClean="0"/>
              <a:t>kc</a:t>
            </a:r>
            <a:endParaRPr lang="pl-PL" dirty="0" smtClean="0"/>
          </a:p>
          <a:p>
            <a:r>
              <a:rPr lang="pl-PL" dirty="0" smtClean="0"/>
              <a:t>Nie odpowiada za rezultat</a:t>
            </a:r>
          </a:p>
          <a:p>
            <a:r>
              <a:rPr lang="pl-PL" dirty="0" smtClean="0"/>
              <a:t>Ogólne reguły zawierania umowy zlecenia, z uwzględnieniem 736</a:t>
            </a:r>
          </a:p>
          <a:p>
            <a:r>
              <a:rPr lang="pl-PL" dirty="0" smtClean="0"/>
              <a:t>Obowiązki dającego zlecenie </a:t>
            </a:r>
            <a:r>
              <a:rPr lang="pl-PL" dirty="0" smtClean="0">
                <a:sym typeface="Wingdings" pitchFamily="2" charset="2"/>
              </a:rPr>
              <a:t> wykonać czynność z należytą starannością; powinien zastosować wskazówki w tym zakresie od dającego zlecenie; jedynie gdy przyjmujący zlecenie nie ma możności uzyskania takiej zgody na zmianę a zachodzi uzasadniony powód, by przypuszczać, że by się z tym zgodził to przyjmujący zlecenie może odstąpić od wskazanego sposobu jego wykonania 736 </a:t>
            </a:r>
            <a:r>
              <a:rPr lang="pl-PL" dirty="0" err="1" smtClean="0">
                <a:sym typeface="Wingdings" pitchFamily="2" charset="2"/>
              </a:rPr>
              <a:t>kc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zlecenie</a:t>
            </a: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Przyjmujący zlecenie powinien wykonać powierzone czynności osobiste ze względu na stosunek zaufania a powierzenie wykonania umowy osobie trzeciej jest dopuszczalne tylko gdy wynika to z umowy lub ze zwyczaju albo gdy przyjmującego zlecenie zmuszają do tego okoliczności </a:t>
            </a:r>
          </a:p>
          <a:p>
            <a:r>
              <a:rPr lang="pl-PL" dirty="0" smtClean="0"/>
              <a:t>Przedawnienie 118 i 751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zlecenie</a:t>
            </a: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Wygasa przez jej wykonanie</a:t>
            </a:r>
          </a:p>
          <a:p>
            <a:r>
              <a:rPr lang="pl-PL" dirty="0" smtClean="0"/>
              <a:t>Dający zlecenie może ją wypowiedzieć w każdym czasie a </a:t>
            </a:r>
          </a:p>
          <a:p>
            <a:r>
              <a:rPr lang="pl-PL" dirty="0" smtClean="0"/>
              <a:t>Przyjmujący zlecenie może również wypowiedzieć w każdym czasie ale jeżeli nastąpi to bez ważnych powodów to odszkodowanie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Wygaśnięcie umowy zlecenie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Jakie są obowiązki sprzedającego?</a:t>
            </a:r>
          </a:p>
          <a:p>
            <a:pPr lvl="1"/>
            <a:r>
              <a:rPr lang="pl-PL" dirty="0" smtClean="0"/>
              <a:t>Przeniesienie własności rzeczy i wydanie rzeczy</a:t>
            </a:r>
          </a:p>
          <a:p>
            <a:pPr lvl="1"/>
            <a:r>
              <a:rPr lang="pl-PL" dirty="0" smtClean="0"/>
              <a:t>Kupujący odbiera i zapłacić cenę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Art. 546 wydanie rzeczy powinno nastąpić wraz z odpowiednimi dokumentami a także z instrukcją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545 obowiązek należytego opakowania oraz zapewnienia przewozu, stosownie do właściwości rzeczy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Koszty wydania rzeczy obciążają sprzedawcę 547 chyba że? </a:t>
            </a:r>
          </a:p>
          <a:p>
            <a:pPr lvl="1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sprzedaży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Odebranie rzeczy przez kupującego art. 551 </a:t>
            </a:r>
            <a:r>
              <a:rPr lang="pl-PL" dirty="0" err="1" smtClean="0"/>
              <a:t>kc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Obok cen umownych w niektórych przypadkach możemy mówić o tzw. reglamentacji cenowej. Dotyczy to w szczególności przypadków o których mowa w art. 537-539:</a:t>
            </a:r>
          </a:p>
          <a:p>
            <a:pPr lvl="1"/>
            <a:r>
              <a:rPr lang="pl-PL" dirty="0" smtClean="0"/>
              <a:t>Cena sztywna </a:t>
            </a:r>
          </a:p>
          <a:p>
            <a:pPr lvl="1"/>
            <a:r>
              <a:rPr lang="pl-PL" dirty="0" smtClean="0"/>
              <a:t>Cena maksymalna</a:t>
            </a:r>
          </a:p>
          <a:p>
            <a:pPr lvl="1"/>
            <a:r>
              <a:rPr lang="pl-PL" dirty="0" smtClean="0"/>
              <a:t>Cena minimalna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sprzedaży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Nie wprowadza formy szczególnej do zawarcia umowy </a:t>
            </a:r>
            <a:r>
              <a:rPr lang="pl-PL" dirty="0" err="1" smtClean="0"/>
              <a:t>sprzedazy</a:t>
            </a:r>
            <a:r>
              <a:rPr lang="pl-PL" dirty="0" smtClean="0"/>
              <a:t> </a:t>
            </a:r>
            <a:r>
              <a:rPr lang="pl-PL" dirty="0" smtClean="0">
                <a:sym typeface="Wingdings" pitchFamily="2" charset="2"/>
              </a:rPr>
              <a:t> a więc forma dowolna chyba że przepis szczególny stanowi inaczej</a:t>
            </a:r>
          </a:p>
          <a:p>
            <a:r>
              <a:rPr lang="pl-PL" dirty="0" smtClean="0">
                <a:sym typeface="Wingdings" pitchFamily="2" charset="2"/>
              </a:rPr>
              <a:t>Art. 158 KC nieruchomości, użytkowanie wieczyste 237 KC, oraz zbycie spadku 1052 KC </a:t>
            </a:r>
          </a:p>
          <a:p>
            <a:r>
              <a:rPr lang="pl-PL" dirty="0" smtClean="0">
                <a:sym typeface="Wingdings" pitchFamily="2" charset="2"/>
              </a:rPr>
              <a:t>Zbycie przedsiębiorstwa 75(1) forma pisemna z podpisami notarialnie poświadczonymi</a:t>
            </a:r>
          </a:p>
          <a:p>
            <a:r>
              <a:rPr lang="pl-PL" dirty="0" smtClean="0">
                <a:sym typeface="Wingdings" pitchFamily="2" charset="2"/>
              </a:rPr>
              <a:t>Potwierdzenie na piśmie:	</a:t>
            </a:r>
          </a:p>
          <a:p>
            <a:pPr lvl="1"/>
            <a:r>
              <a:rPr lang="pl-PL" dirty="0" smtClean="0">
                <a:sym typeface="Wingdings" pitchFamily="2" charset="2"/>
              </a:rPr>
              <a:t>Przy sprzedaży na raty</a:t>
            </a:r>
          </a:p>
          <a:p>
            <a:pPr lvl="1"/>
            <a:r>
              <a:rPr lang="pl-PL" dirty="0" smtClean="0">
                <a:sym typeface="Wingdings" pitchFamily="2" charset="2"/>
              </a:rPr>
              <a:t>Na zamówienie</a:t>
            </a:r>
          </a:p>
          <a:p>
            <a:pPr lvl="1"/>
            <a:r>
              <a:rPr lang="pl-PL" dirty="0" smtClean="0">
                <a:sym typeface="Wingdings" pitchFamily="2" charset="2"/>
              </a:rPr>
              <a:t>Na przedpłaty</a:t>
            </a:r>
          </a:p>
          <a:p>
            <a:pPr lvl="1"/>
            <a:r>
              <a:rPr lang="pl-PL" dirty="0" smtClean="0">
                <a:sym typeface="Wingdings" pitchFamily="2" charset="2"/>
              </a:rPr>
              <a:t>Na próbę</a:t>
            </a:r>
          </a:p>
          <a:p>
            <a:pPr lvl="1">
              <a:buNone/>
            </a:pPr>
            <a:endParaRPr lang="pl-PL" dirty="0" smtClean="0">
              <a:sym typeface="Wingdings" pitchFamily="2" charset="2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Forma umowy sprzedaży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Oferta, negocjacje, aukcja lub przetarg (ustny)</a:t>
            </a:r>
          </a:p>
          <a:p>
            <a:r>
              <a:rPr lang="pl-PL" dirty="0" smtClean="0"/>
              <a:t>543 KC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 jakim trybie można zawrzeć umowę sprzedaży?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Odpowiedzialność sprzedawcy za Wady </a:t>
            </a:r>
            <a:r>
              <a:rPr lang="pl-PL" dirty="0" smtClean="0"/>
              <a:t>fizyczne i prawne </a:t>
            </a:r>
            <a:r>
              <a:rPr lang="pl-PL" dirty="0" smtClean="0"/>
              <a:t>rzeczy </a:t>
            </a:r>
            <a:r>
              <a:rPr lang="pl-PL" dirty="0" smtClean="0"/>
              <a:t>sprzedanej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Rękojmia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583 – 602</a:t>
            </a:r>
          </a:p>
          <a:p>
            <a:r>
              <a:rPr lang="pl-PL" dirty="0" smtClean="0"/>
              <a:t>Podtypy umowy sprzedaży</a:t>
            </a:r>
          </a:p>
          <a:p>
            <a:pPr lvl="1"/>
            <a:r>
              <a:rPr lang="pl-PL" dirty="0" smtClean="0"/>
              <a:t>Sprzedaż na raty</a:t>
            </a:r>
          </a:p>
          <a:p>
            <a:pPr lvl="1"/>
            <a:r>
              <a:rPr lang="pl-PL" dirty="0" smtClean="0"/>
              <a:t>Sprzedaż z zastrzeżeniem własności rzeczy sprzedanej</a:t>
            </a:r>
          </a:p>
          <a:p>
            <a:pPr lvl="1"/>
            <a:r>
              <a:rPr lang="pl-PL" dirty="0" smtClean="0"/>
              <a:t>Sprzedaż na próbę albo z zastrzeżeniem zbadania rzeczy</a:t>
            </a:r>
          </a:p>
          <a:p>
            <a:pPr lvl="1"/>
            <a:r>
              <a:rPr lang="pl-PL" dirty="0" smtClean="0"/>
              <a:t>Sprzedaż z prawem odkupu</a:t>
            </a:r>
          </a:p>
          <a:p>
            <a:pPr lvl="1"/>
            <a:r>
              <a:rPr lang="pl-PL" dirty="0" smtClean="0"/>
              <a:t>Sprzedaż z prawem pierwokupu</a:t>
            </a:r>
          </a:p>
          <a:p>
            <a:pPr lvl="1"/>
            <a:r>
              <a:rPr lang="pl-PL" dirty="0" smtClean="0"/>
              <a:t>Sprzedaż konsumencka </a:t>
            </a:r>
            <a:r>
              <a:rPr lang="pl-PL" dirty="0" smtClean="0">
                <a:sym typeface="Wingdings" pitchFamily="2" charset="2"/>
              </a:rPr>
              <a:t> prawo </a:t>
            </a:r>
            <a:r>
              <a:rPr lang="pl-PL" dirty="0" err="1" smtClean="0">
                <a:sym typeface="Wingdings" pitchFamily="2" charset="2"/>
              </a:rPr>
              <a:t>konsumeckie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Szczególne rodzaje sprzedaży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1601</TotalTime>
  <Words>1616</Words>
  <Application>Microsoft Office PowerPoint</Application>
  <PresentationFormat>Pokaz na ekranie (4:3)</PresentationFormat>
  <Paragraphs>160</Paragraphs>
  <Slides>32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Hol</vt:lpstr>
      <vt:lpstr>Mgr Karolina Trzeciak-Wach</vt:lpstr>
      <vt:lpstr>Umowa sprzedaży</vt:lpstr>
      <vt:lpstr>Umowa sprzedaży</vt:lpstr>
      <vt:lpstr>Umowa sprzedaży</vt:lpstr>
      <vt:lpstr>Umowa sprzedaży</vt:lpstr>
      <vt:lpstr>Forma umowy sprzedaży</vt:lpstr>
      <vt:lpstr>W jakim trybie można zawrzeć umowę sprzedaży?</vt:lpstr>
      <vt:lpstr>Rękojmia</vt:lpstr>
      <vt:lpstr>Szczególne rodzaje sprzedaży</vt:lpstr>
      <vt:lpstr>Sprzedaż na raty</vt:lpstr>
      <vt:lpstr>Sprzedaż z zastrzeżeniem własności rzeczy sprzedanej</vt:lpstr>
      <vt:lpstr>Sprzedaż na próbę</vt:lpstr>
      <vt:lpstr>Sprzedaż z zastrzeżeniem prawa odkupu</vt:lpstr>
      <vt:lpstr>Prawo pierwokupu</vt:lpstr>
      <vt:lpstr>Umowa o dzieło 627</vt:lpstr>
      <vt:lpstr>Umowa o dzieło  wynagrodzenie</vt:lpstr>
      <vt:lpstr>Wynagrodzenie – dwa rodzaje</vt:lpstr>
      <vt:lpstr>Wynagrodzenie – odstąpienie 631</vt:lpstr>
      <vt:lpstr>Umowa o dzieło</vt:lpstr>
      <vt:lpstr>Umowa darowizny</vt:lpstr>
      <vt:lpstr>Umowa darowizny</vt:lpstr>
      <vt:lpstr>Specyfika umowy darowizny</vt:lpstr>
      <vt:lpstr>Złagodzenie odpowiedzialności darczyńcy</vt:lpstr>
      <vt:lpstr>Polecenie</vt:lpstr>
      <vt:lpstr>Polecenie</vt:lpstr>
      <vt:lpstr>Odwołanie darowizny</vt:lpstr>
      <vt:lpstr>Odwołanie darowizny</vt:lpstr>
      <vt:lpstr>Odwołanie darowizny</vt:lpstr>
      <vt:lpstr>Umowa zlecenia</vt:lpstr>
      <vt:lpstr>Umowa zlecenie</vt:lpstr>
      <vt:lpstr>Umowa zlecenie</vt:lpstr>
      <vt:lpstr>Wygaśnięcie umowy zlecenie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Mgr Karolina Trzeciak-Wach</dc:title>
  <dc:creator>Mecenas</dc:creator>
  <cp:lastModifiedBy>Mecenas</cp:lastModifiedBy>
  <cp:revision>25</cp:revision>
  <dcterms:created xsi:type="dcterms:W3CDTF">2015-01-16T10:13:47Z</dcterms:created>
  <dcterms:modified xsi:type="dcterms:W3CDTF">2015-01-18T17:12:36Z</dcterms:modified>
</cp:coreProperties>
</file>