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30" r:id="rId55"/>
    <p:sldId id="331" r:id="rId56"/>
    <p:sldId id="332" r:id="rId57"/>
    <p:sldId id="333" r:id="rId58"/>
    <p:sldId id="334" r:id="rId59"/>
    <p:sldId id="309" r:id="rId60"/>
    <p:sldId id="310" r:id="rId61"/>
    <p:sldId id="335" r:id="rId62"/>
    <p:sldId id="336" r:id="rId63"/>
    <p:sldId id="337" r:id="rId64"/>
    <p:sldId id="338" r:id="rId65"/>
    <p:sldId id="312" r:id="rId66"/>
    <p:sldId id="311" r:id="rId67"/>
    <p:sldId id="313" r:id="rId68"/>
    <p:sldId id="339" r:id="rId69"/>
    <p:sldId id="314" r:id="rId70"/>
    <p:sldId id="315" r:id="rId71"/>
    <p:sldId id="316" r:id="rId72"/>
    <p:sldId id="343" r:id="rId73"/>
    <p:sldId id="317" r:id="rId74"/>
    <p:sldId id="318" r:id="rId75"/>
    <p:sldId id="344" r:id="rId76"/>
    <p:sldId id="319" r:id="rId77"/>
    <p:sldId id="320" r:id="rId78"/>
    <p:sldId id="321" r:id="rId79"/>
    <p:sldId id="322" r:id="rId80"/>
    <p:sldId id="323" r:id="rId81"/>
    <p:sldId id="324" r:id="rId82"/>
    <p:sldId id="325" r:id="rId83"/>
    <p:sldId id="326" r:id="rId84"/>
    <p:sldId id="327" r:id="rId85"/>
    <p:sldId id="328" r:id="rId86"/>
    <p:sldId id="329" r:id="rId87"/>
    <p:sldId id="340" r:id="rId88"/>
    <p:sldId id="341" r:id="rId89"/>
    <p:sldId id="342" r:id="rId9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87" autoAdjust="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F6B79-7F2D-4185-A6D9-A42712E4F5E9}"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51234430-EE89-44D8-9D45-FACB35330043}">
      <dgm:prSet phldrT="[Tekst]"/>
      <dgm:spPr/>
      <dgm:t>
        <a:bodyPr/>
        <a:lstStyle/>
        <a:p>
          <a:r>
            <a:rPr lang="pl-PL" dirty="0" smtClean="0"/>
            <a:t>agencja</a:t>
          </a:r>
          <a:endParaRPr lang="pl-PL" dirty="0"/>
        </a:p>
      </dgm:t>
    </dgm:pt>
    <dgm:pt modelId="{3ED0E35F-5C5C-43D9-9879-82EBACD930D8}" type="parTrans" cxnId="{E54941C9-206C-49B4-AA34-A65B695C0879}">
      <dgm:prSet/>
      <dgm:spPr/>
      <dgm:t>
        <a:bodyPr/>
        <a:lstStyle/>
        <a:p>
          <a:endParaRPr lang="pl-PL"/>
        </a:p>
      </dgm:t>
    </dgm:pt>
    <dgm:pt modelId="{98F513FD-3B4E-4B3C-A708-C915B9E900F6}" type="sibTrans" cxnId="{E54941C9-206C-49B4-AA34-A65B695C0879}">
      <dgm:prSet/>
      <dgm:spPr/>
      <dgm:t>
        <a:bodyPr/>
        <a:lstStyle/>
        <a:p>
          <a:endParaRPr lang="pl-PL"/>
        </a:p>
      </dgm:t>
    </dgm:pt>
    <dgm:pt modelId="{254DA395-75D4-4DBE-A6EB-D1D1C2873B2A}">
      <dgm:prSet phldrT="[Tekst]"/>
      <dgm:spPr/>
      <dgm:t>
        <a:bodyPr/>
        <a:lstStyle/>
        <a:p>
          <a:r>
            <a:rPr lang="pl-PL" dirty="0" smtClean="0"/>
            <a:t>Pośrednicza</a:t>
          </a:r>
        </a:p>
        <a:p>
          <a:r>
            <a:rPr lang="pl-PL" dirty="0" smtClean="0"/>
            <a:t>(polega na pośredniczeniu przy zawieraniu umów)</a:t>
          </a:r>
          <a:endParaRPr lang="pl-PL" dirty="0"/>
        </a:p>
      </dgm:t>
    </dgm:pt>
    <dgm:pt modelId="{80604930-58DA-4E86-BB93-DC72B04C858E}" type="parTrans" cxnId="{63F53AD4-1D90-470C-9A1F-72F256126526}">
      <dgm:prSet/>
      <dgm:spPr/>
      <dgm:t>
        <a:bodyPr/>
        <a:lstStyle/>
        <a:p>
          <a:endParaRPr lang="pl-PL"/>
        </a:p>
      </dgm:t>
    </dgm:pt>
    <dgm:pt modelId="{55EF87C9-4DA6-4D81-B326-D0DEF11271DF}" type="sibTrans" cxnId="{63F53AD4-1D90-470C-9A1F-72F256126526}">
      <dgm:prSet/>
      <dgm:spPr/>
      <dgm:t>
        <a:bodyPr/>
        <a:lstStyle/>
        <a:p>
          <a:endParaRPr lang="pl-PL"/>
        </a:p>
      </dgm:t>
    </dgm:pt>
    <dgm:pt modelId="{EEFF3418-31B3-4874-86BD-D183F2690F7E}">
      <dgm:prSet phldrT="[Tekst]"/>
      <dgm:spPr/>
      <dgm:t>
        <a:bodyPr/>
        <a:lstStyle/>
        <a:p>
          <a:r>
            <a:rPr lang="pl-PL" dirty="0" smtClean="0"/>
            <a:t>Przedstawicielska</a:t>
          </a:r>
        </a:p>
        <a:p>
          <a:r>
            <a:rPr lang="pl-PL" dirty="0" smtClean="0"/>
            <a:t>(polega na zawieraniu umów w imieniu kontrahenta)</a:t>
          </a:r>
          <a:endParaRPr lang="pl-PL" dirty="0"/>
        </a:p>
      </dgm:t>
    </dgm:pt>
    <dgm:pt modelId="{82EAF506-0E03-48E8-9CA5-FC687B3DCFE7}" type="parTrans" cxnId="{9F006C3C-F568-45E7-885E-F8FB32BAE29B}">
      <dgm:prSet/>
      <dgm:spPr/>
      <dgm:t>
        <a:bodyPr/>
        <a:lstStyle/>
        <a:p>
          <a:endParaRPr lang="pl-PL"/>
        </a:p>
      </dgm:t>
    </dgm:pt>
    <dgm:pt modelId="{DC98752B-2240-4B43-865B-570DAEF0351F}" type="sibTrans" cxnId="{9F006C3C-F568-45E7-885E-F8FB32BAE29B}">
      <dgm:prSet/>
      <dgm:spPr/>
      <dgm:t>
        <a:bodyPr/>
        <a:lstStyle/>
        <a:p>
          <a:endParaRPr lang="pl-PL"/>
        </a:p>
      </dgm:t>
    </dgm:pt>
    <dgm:pt modelId="{AF1BACC5-E37C-4C87-A5C0-670FE3DC9A55}" type="pres">
      <dgm:prSet presAssocID="{6E4F6B79-7F2D-4185-A6D9-A42712E4F5E9}" presName="Name0" presStyleCnt="0">
        <dgm:presLayoutVars>
          <dgm:chMax val="1"/>
          <dgm:chPref val="1"/>
          <dgm:dir/>
          <dgm:animOne val="branch"/>
          <dgm:animLvl val="lvl"/>
        </dgm:presLayoutVars>
      </dgm:prSet>
      <dgm:spPr/>
      <dgm:t>
        <a:bodyPr/>
        <a:lstStyle/>
        <a:p>
          <a:endParaRPr lang="pl-PL"/>
        </a:p>
      </dgm:t>
    </dgm:pt>
    <dgm:pt modelId="{757A082F-C374-4DE5-A1A5-29EE1FF608A4}" type="pres">
      <dgm:prSet presAssocID="{51234430-EE89-44D8-9D45-FACB35330043}" presName="singleCycle" presStyleCnt="0"/>
      <dgm:spPr/>
    </dgm:pt>
    <dgm:pt modelId="{22324862-B021-4316-ADC8-7FC77C6FD622}" type="pres">
      <dgm:prSet presAssocID="{51234430-EE89-44D8-9D45-FACB35330043}" presName="singleCenter" presStyleLbl="node1" presStyleIdx="0" presStyleCnt="3">
        <dgm:presLayoutVars>
          <dgm:chMax val="7"/>
          <dgm:chPref val="7"/>
        </dgm:presLayoutVars>
      </dgm:prSet>
      <dgm:spPr/>
      <dgm:t>
        <a:bodyPr/>
        <a:lstStyle/>
        <a:p>
          <a:endParaRPr lang="pl-PL"/>
        </a:p>
      </dgm:t>
    </dgm:pt>
    <dgm:pt modelId="{C405A37D-AE13-4127-A706-369D69233CFC}" type="pres">
      <dgm:prSet presAssocID="{80604930-58DA-4E86-BB93-DC72B04C858E}" presName="Name56" presStyleLbl="parChTrans1D2" presStyleIdx="0" presStyleCnt="2"/>
      <dgm:spPr/>
      <dgm:t>
        <a:bodyPr/>
        <a:lstStyle/>
        <a:p>
          <a:endParaRPr lang="pl-PL"/>
        </a:p>
      </dgm:t>
    </dgm:pt>
    <dgm:pt modelId="{B3D7F082-3527-46A1-8073-6F843C3680A4}" type="pres">
      <dgm:prSet presAssocID="{254DA395-75D4-4DBE-A6EB-D1D1C2873B2A}" presName="text0" presStyleLbl="node1" presStyleIdx="1" presStyleCnt="3" custScaleX="904631" custScaleY="230035" custRadScaleRad="100058" custRadScaleInc="2171">
        <dgm:presLayoutVars>
          <dgm:bulletEnabled val="1"/>
        </dgm:presLayoutVars>
      </dgm:prSet>
      <dgm:spPr/>
      <dgm:t>
        <a:bodyPr/>
        <a:lstStyle/>
        <a:p>
          <a:endParaRPr lang="pl-PL"/>
        </a:p>
      </dgm:t>
    </dgm:pt>
    <dgm:pt modelId="{1BE057AE-4D07-4288-B3B2-774E0B74F6A6}" type="pres">
      <dgm:prSet presAssocID="{82EAF506-0E03-48E8-9CA5-FC687B3DCFE7}" presName="Name56" presStyleLbl="parChTrans1D2" presStyleIdx="1" presStyleCnt="2"/>
      <dgm:spPr/>
      <dgm:t>
        <a:bodyPr/>
        <a:lstStyle/>
        <a:p>
          <a:endParaRPr lang="pl-PL"/>
        </a:p>
      </dgm:t>
    </dgm:pt>
    <dgm:pt modelId="{C2A2B10E-03A6-47A1-BB0F-BFD2E4289562}" type="pres">
      <dgm:prSet presAssocID="{EEFF3418-31B3-4874-86BD-D183F2690F7E}" presName="text0" presStyleLbl="node1" presStyleIdx="2" presStyleCnt="3" custScaleX="904631" custScaleY="204317">
        <dgm:presLayoutVars>
          <dgm:bulletEnabled val="1"/>
        </dgm:presLayoutVars>
      </dgm:prSet>
      <dgm:spPr/>
      <dgm:t>
        <a:bodyPr/>
        <a:lstStyle/>
        <a:p>
          <a:endParaRPr lang="pl-PL"/>
        </a:p>
      </dgm:t>
    </dgm:pt>
  </dgm:ptLst>
  <dgm:cxnLst>
    <dgm:cxn modelId="{4970B63F-7B4C-4C67-92FA-0E5E199D21DF}" type="presOf" srcId="{254DA395-75D4-4DBE-A6EB-D1D1C2873B2A}" destId="{B3D7F082-3527-46A1-8073-6F843C3680A4}" srcOrd="0" destOrd="0" presId="urn:microsoft.com/office/officeart/2008/layout/RadialCluster"/>
    <dgm:cxn modelId="{9E984785-F24B-436F-A5DD-FB6CFB0957B6}" type="presOf" srcId="{82EAF506-0E03-48E8-9CA5-FC687B3DCFE7}" destId="{1BE057AE-4D07-4288-B3B2-774E0B74F6A6}" srcOrd="0" destOrd="0" presId="urn:microsoft.com/office/officeart/2008/layout/RadialCluster"/>
    <dgm:cxn modelId="{4BA25F79-AD86-4485-B4A3-FCF8507B3421}" type="presOf" srcId="{51234430-EE89-44D8-9D45-FACB35330043}" destId="{22324862-B021-4316-ADC8-7FC77C6FD622}" srcOrd="0" destOrd="0" presId="urn:microsoft.com/office/officeart/2008/layout/RadialCluster"/>
    <dgm:cxn modelId="{A9EE2B47-733E-44B2-AB72-E25E4E1F6C41}" type="presOf" srcId="{EEFF3418-31B3-4874-86BD-D183F2690F7E}" destId="{C2A2B10E-03A6-47A1-BB0F-BFD2E4289562}" srcOrd="0" destOrd="0" presId="urn:microsoft.com/office/officeart/2008/layout/RadialCluster"/>
    <dgm:cxn modelId="{76E2FBB0-F387-4A12-89E9-D60046FF09DC}" type="presOf" srcId="{6E4F6B79-7F2D-4185-A6D9-A42712E4F5E9}" destId="{AF1BACC5-E37C-4C87-A5C0-670FE3DC9A55}" srcOrd="0" destOrd="0" presId="urn:microsoft.com/office/officeart/2008/layout/RadialCluster"/>
    <dgm:cxn modelId="{9F006C3C-F568-45E7-885E-F8FB32BAE29B}" srcId="{51234430-EE89-44D8-9D45-FACB35330043}" destId="{EEFF3418-31B3-4874-86BD-D183F2690F7E}" srcOrd="1" destOrd="0" parTransId="{82EAF506-0E03-48E8-9CA5-FC687B3DCFE7}" sibTransId="{DC98752B-2240-4B43-865B-570DAEF0351F}"/>
    <dgm:cxn modelId="{E54941C9-206C-49B4-AA34-A65B695C0879}" srcId="{6E4F6B79-7F2D-4185-A6D9-A42712E4F5E9}" destId="{51234430-EE89-44D8-9D45-FACB35330043}" srcOrd="0" destOrd="0" parTransId="{3ED0E35F-5C5C-43D9-9879-82EBACD930D8}" sibTransId="{98F513FD-3B4E-4B3C-A708-C915B9E900F6}"/>
    <dgm:cxn modelId="{63F53AD4-1D90-470C-9A1F-72F256126526}" srcId="{51234430-EE89-44D8-9D45-FACB35330043}" destId="{254DA395-75D4-4DBE-A6EB-D1D1C2873B2A}" srcOrd="0" destOrd="0" parTransId="{80604930-58DA-4E86-BB93-DC72B04C858E}" sibTransId="{55EF87C9-4DA6-4D81-B326-D0DEF11271DF}"/>
    <dgm:cxn modelId="{C9F9052C-0BFE-4601-945F-B0FC3C160204}" type="presOf" srcId="{80604930-58DA-4E86-BB93-DC72B04C858E}" destId="{C405A37D-AE13-4127-A706-369D69233CFC}" srcOrd="0" destOrd="0" presId="urn:microsoft.com/office/officeart/2008/layout/RadialCluster"/>
    <dgm:cxn modelId="{0A54EB4F-EFDD-4348-A344-B8453184F4DB}" type="presParOf" srcId="{AF1BACC5-E37C-4C87-A5C0-670FE3DC9A55}" destId="{757A082F-C374-4DE5-A1A5-29EE1FF608A4}" srcOrd="0" destOrd="0" presId="urn:microsoft.com/office/officeart/2008/layout/RadialCluster"/>
    <dgm:cxn modelId="{F6AC5556-1D6E-42E4-8D4A-B4150C253EAD}" type="presParOf" srcId="{757A082F-C374-4DE5-A1A5-29EE1FF608A4}" destId="{22324862-B021-4316-ADC8-7FC77C6FD622}" srcOrd="0" destOrd="0" presId="urn:microsoft.com/office/officeart/2008/layout/RadialCluster"/>
    <dgm:cxn modelId="{539A7B2D-F54F-4BDE-A220-BB21D09ECAB4}" type="presParOf" srcId="{757A082F-C374-4DE5-A1A5-29EE1FF608A4}" destId="{C405A37D-AE13-4127-A706-369D69233CFC}" srcOrd="1" destOrd="0" presId="urn:microsoft.com/office/officeart/2008/layout/RadialCluster"/>
    <dgm:cxn modelId="{B67E6B2E-135B-4508-A7E2-C9926886985E}" type="presParOf" srcId="{757A082F-C374-4DE5-A1A5-29EE1FF608A4}" destId="{B3D7F082-3527-46A1-8073-6F843C3680A4}" srcOrd="2" destOrd="0" presId="urn:microsoft.com/office/officeart/2008/layout/RadialCluster"/>
    <dgm:cxn modelId="{83F5FD7D-8F70-447F-BDCE-86A2C064A404}" type="presParOf" srcId="{757A082F-C374-4DE5-A1A5-29EE1FF608A4}" destId="{1BE057AE-4D07-4288-B3B2-774E0B74F6A6}" srcOrd="3" destOrd="0" presId="urn:microsoft.com/office/officeart/2008/layout/RadialCluster"/>
    <dgm:cxn modelId="{CCCEFC3E-8945-47D1-BA49-8AAB9B2FF6BD}" type="presParOf" srcId="{757A082F-C374-4DE5-A1A5-29EE1FF608A4}" destId="{C2A2B10E-03A6-47A1-BB0F-BFD2E4289562}" srcOrd="4"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24862-B021-4316-ADC8-7FC77C6FD622}">
      <dsp:nvSpPr>
        <dsp:cNvPr id="0" name=""/>
        <dsp:cNvSpPr/>
      </dsp:nvSpPr>
      <dsp:spPr>
        <a:xfrm>
          <a:off x="3435905" y="1642577"/>
          <a:ext cx="1357788" cy="1357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pl-PL" sz="2700" kern="1200" dirty="0" smtClean="0"/>
            <a:t>agencja</a:t>
          </a:r>
          <a:endParaRPr lang="pl-PL" sz="2700" kern="1200" dirty="0"/>
        </a:p>
      </dsp:txBody>
      <dsp:txXfrm>
        <a:off x="3502187" y="1708859"/>
        <a:ext cx="1225224" cy="1225224"/>
      </dsp:txXfrm>
    </dsp:sp>
    <dsp:sp modelId="{C405A37D-AE13-4127-A706-369D69233CFC}">
      <dsp:nvSpPr>
        <dsp:cNvPr id="0" name=""/>
        <dsp:cNvSpPr/>
      </dsp:nvSpPr>
      <dsp:spPr>
        <a:xfrm rot="16200004">
          <a:off x="4073550" y="1601327"/>
          <a:ext cx="82500" cy="0"/>
        </a:xfrm>
        <a:custGeom>
          <a:avLst/>
          <a:gdLst/>
          <a:ahLst/>
          <a:cxnLst/>
          <a:rect l="0" t="0" r="0" b="0"/>
          <a:pathLst>
            <a:path>
              <a:moveTo>
                <a:pt x="0" y="0"/>
              </a:moveTo>
              <a:lnTo>
                <a:pt x="8250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D7F082-3527-46A1-8073-6F843C3680A4}">
      <dsp:nvSpPr>
        <dsp:cNvPr id="0" name=""/>
        <dsp:cNvSpPr/>
      </dsp:nvSpPr>
      <dsp:spPr>
        <a:xfrm>
          <a:off x="3" y="-532593"/>
          <a:ext cx="8229596" cy="20926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pl-PL" sz="3500" kern="1200" dirty="0" smtClean="0"/>
            <a:t>Pośrednicza</a:t>
          </a:r>
        </a:p>
        <a:p>
          <a:pPr lvl="0" algn="ctr" defTabSz="1555750">
            <a:lnSpc>
              <a:spcPct val="90000"/>
            </a:lnSpc>
            <a:spcBef>
              <a:spcPct val="0"/>
            </a:spcBef>
            <a:spcAft>
              <a:spcPct val="35000"/>
            </a:spcAft>
          </a:pPr>
          <a:r>
            <a:rPr lang="pl-PL" sz="3500" kern="1200" dirty="0" smtClean="0"/>
            <a:t>(polega na pośredniczeniu przy zawieraniu umów)</a:t>
          </a:r>
          <a:endParaRPr lang="pl-PL" sz="3500" kern="1200" dirty="0"/>
        </a:p>
      </dsp:txBody>
      <dsp:txXfrm>
        <a:off x="102159" y="-430437"/>
        <a:ext cx="8025284" cy="1888359"/>
      </dsp:txXfrm>
    </dsp:sp>
    <dsp:sp modelId="{1BE057AE-4D07-4288-B3B2-774E0B74F6A6}">
      <dsp:nvSpPr>
        <dsp:cNvPr id="0" name=""/>
        <dsp:cNvSpPr/>
      </dsp:nvSpPr>
      <dsp:spPr>
        <a:xfrm rot="5400000">
          <a:off x="4015058" y="3100108"/>
          <a:ext cx="199483" cy="0"/>
        </a:xfrm>
        <a:custGeom>
          <a:avLst/>
          <a:gdLst/>
          <a:ahLst/>
          <a:cxnLst/>
          <a:rect l="0" t="0" r="0" b="0"/>
          <a:pathLst>
            <a:path>
              <a:moveTo>
                <a:pt x="0" y="0"/>
              </a:moveTo>
              <a:lnTo>
                <a:pt x="19948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A2B10E-03A6-47A1-BB0F-BFD2E4289562}">
      <dsp:nvSpPr>
        <dsp:cNvPr id="0" name=""/>
        <dsp:cNvSpPr/>
      </dsp:nvSpPr>
      <dsp:spPr>
        <a:xfrm>
          <a:off x="1" y="3199850"/>
          <a:ext cx="8229596" cy="18587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pl-PL" sz="3200" kern="1200" dirty="0" smtClean="0"/>
            <a:t>Przedstawicielska</a:t>
          </a:r>
        </a:p>
        <a:p>
          <a:pPr lvl="0" algn="ctr" defTabSz="1422400">
            <a:lnSpc>
              <a:spcPct val="90000"/>
            </a:lnSpc>
            <a:spcBef>
              <a:spcPct val="0"/>
            </a:spcBef>
            <a:spcAft>
              <a:spcPct val="35000"/>
            </a:spcAft>
          </a:pPr>
          <a:r>
            <a:rPr lang="pl-PL" sz="3200" kern="1200" dirty="0" smtClean="0"/>
            <a:t>(polega na zawieraniu umów w </a:t>
          </a:r>
          <a:r>
            <a:rPr lang="pl-PL" sz="3200" kern="1200" dirty="0" smtClean="0"/>
            <a:t>imieniu </a:t>
          </a:r>
          <a:r>
            <a:rPr lang="pl-PL" sz="3200" kern="1200" dirty="0" smtClean="0"/>
            <a:t>kontrahenta)</a:t>
          </a:r>
          <a:endParaRPr lang="pl-PL" sz="3200" kern="1200" dirty="0"/>
        </a:p>
      </dsp:txBody>
      <dsp:txXfrm>
        <a:off x="90736" y="3290585"/>
        <a:ext cx="8048126" cy="167723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2018-03-03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2018-03-03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27584" y="188640"/>
            <a:ext cx="7772400" cy="1470025"/>
          </a:xfrm>
        </p:spPr>
        <p:txBody>
          <a:bodyPr/>
          <a:lstStyle/>
          <a:p>
            <a:r>
              <a:rPr lang="pl-PL" dirty="0" smtClean="0"/>
              <a:t>Umowy o świadczenie usług</a:t>
            </a:r>
            <a:endParaRPr lang="pl-PL" dirty="0"/>
          </a:p>
        </p:txBody>
      </p:sp>
      <p:sp>
        <p:nvSpPr>
          <p:cNvPr id="3" name="Podtytuł 2"/>
          <p:cNvSpPr>
            <a:spLocks noGrp="1"/>
          </p:cNvSpPr>
          <p:nvPr>
            <p:ph type="subTitle" idx="1"/>
          </p:nvPr>
        </p:nvSpPr>
        <p:spPr>
          <a:xfrm>
            <a:off x="683568" y="1628800"/>
            <a:ext cx="8064896" cy="4464496"/>
          </a:xfrm>
        </p:spPr>
        <p:txBody>
          <a:bodyPr/>
          <a:lstStyle/>
          <a:p>
            <a:pPr marL="457200" indent="-457200" algn="just">
              <a:buFont typeface="Arial" pitchFamily="34" charset="0"/>
              <a:buChar char="•"/>
            </a:pPr>
            <a:r>
              <a:rPr lang="pl-PL" dirty="0" smtClean="0">
                <a:solidFill>
                  <a:schemeClr val="tx1"/>
                </a:solidFill>
              </a:rPr>
              <a:t>W </a:t>
            </a:r>
            <a:r>
              <a:rPr lang="pl-PL" dirty="0" err="1" smtClean="0">
                <a:solidFill>
                  <a:schemeClr val="tx1"/>
                </a:solidFill>
              </a:rPr>
              <a:t>kc</a:t>
            </a:r>
            <a:r>
              <a:rPr lang="pl-PL" dirty="0" smtClean="0">
                <a:solidFill>
                  <a:schemeClr val="tx1"/>
                </a:solidFill>
              </a:rPr>
              <a:t> brak jest definicji ustawowej usługi</a:t>
            </a:r>
          </a:p>
          <a:p>
            <a:pPr marL="457200" indent="-457200" algn="just">
              <a:buFont typeface="Arial" pitchFamily="34" charset="0"/>
              <a:buChar char="•"/>
            </a:pPr>
            <a:r>
              <a:rPr lang="pl-PL" dirty="0" smtClean="0">
                <a:solidFill>
                  <a:schemeClr val="tx1"/>
                </a:solidFill>
              </a:rPr>
              <a:t>Definicja usługi – art. 8 ustawy o podatku od towarów i usług, art. 2 ustawy prawo zamówień publicznych </a:t>
            </a:r>
            <a:r>
              <a:rPr lang="pl-PL" dirty="0" smtClean="0">
                <a:solidFill>
                  <a:schemeClr val="tx1"/>
                </a:solidFill>
                <a:sym typeface="Wingdings" pitchFamily="2" charset="2"/>
              </a:rPr>
              <a:t> definicje te mają zastosowanie do ustaw, w których są zamieszczone, nie mają charakteru generalnego</a:t>
            </a:r>
            <a:endParaRPr lang="pl-PL" dirty="0">
              <a:solidFill>
                <a:schemeClr val="tx1"/>
              </a:solidFill>
            </a:endParaRPr>
          </a:p>
          <a:p>
            <a:pPr marL="457200" indent="-457200" algn="just">
              <a:buFont typeface="Arial" pitchFamily="34" charset="0"/>
              <a:buChar char="•"/>
            </a:pPr>
            <a:endParaRPr lang="pl-PL" dirty="0">
              <a:solidFill>
                <a:schemeClr val="tx1"/>
              </a:solidFill>
            </a:endParaRPr>
          </a:p>
        </p:txBody>
      </p:sp>
    </p:spTree>
    <p:extLst>
      <p:ext uri="{BB962C8B-B14F-4D97-AF65-F5344CB8AC3E}">
        <p14:creationId xmlns:p14="http://schemas.microsoft.com/office/powerpoint/2010/main" xmlns="" val="1470819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zlecenia</a:t>
            </a:r>
          </a:p>
        </p:txBody>
      </p:sp>
      <p:sp>
        <p:nvSpPr>
          <p:cNvPr id="3" name="Symbol zastępczy zawartości 2"/>
          <p:cNvSpPr>
            <a:spLocks noGrp="1"/>
          </p:cNvSpPr>
          <p:nvPr>
            <p:ph idx="1"/>
          </p:nvPr>
        </p:nvSpPr>
        <p:spPr/>
        <p:txBody>
          <a:bodyPr>
            <a:normAutofit fontScale="25000" lnSpcReduction="20000"/>
          </a:bodyPr>
          <a:lstStyle/>
          <a:p>
            <a:r>
              <a:rPr lang="pl-PL" sz="6800" dirty="0" smtClean="0"/>
              <a:t>Umowa oparta na szczególnym stosunku </a:t>
            </a:r>
            <a:r>
              <a:rPr lang="pl-PL" sz="6800" b="1" dirty="0" smtClean="0">
                <a:solidFill>
                  <a:srgbClr val="002060"/>
                </a:solidFill>
              </a:rPr>
              <a:t>zaufania</a:t>
            </a:r>
            <a:r>
              <a:rPr lang="pl-PL" sz="6800" dirty="0" smtClean="0"/>
              <a:t> </a:t>
            </a:r>
            <a:r>
              <a:rPr lang="pl-PL" sz="6800" dirty="0" smtClean="0">
                <a:sym typeface="Wingdings" pitchFamily="2" charset="2"/>
              </a:rPr>
              <a:t> działania zleceniobiorcy wywołują skutki prawne – bezpośrednio lub pośrednio- dla samego zleceniodawcy</a:t>
            </a:r>
          </a:p>
          <a:p>
            <a:pPr marL="0" indent="0">
              <a:buNone/>
            </a:pPr>
            <a:r>
              <a:rPr lang="pl-PL" sz="6800" b="1" dirty="0"/>
              <a:t>Art. 738. Wykonanie zlecenia przez osobę trzecią </a:t>
            </a:r>
          </a:p>
          <a:p>
            <a:pPr marL="0" indent="0">
              <a:buNone/>
            </a:pPr>
            <a:r>
              <a:rPr lang="pl-PL" sz="6800" dirty="0"/>
              <a:t>§ 1</a:t>
            </a:r>
            <a:r>
              <a:rPr lang="pl-PL" sz="6800" dirty="0">
                <a:solidFill>
                  <a:srgbClr val="FF0000"/>
                </a:solidFill>
              </a:rPr>
              <a:t>. Przyjmujący zlecenie może powierzyć wykonanie zlecenia osobie trzeciej tylko wtedy, gdy to wynika z umowy lub ze zwyczaju albo gdy jest do tego zmuszony przez okoliczności</a:t>
            </a:r>
            <a:r>
              <a:rPr lang="pl-PL" sz="6800" dirty="0"/>
              <a:t>. W wypadku takim obowiązany jest zawiadomić niezwłocznie dającego zlecenie o osobie i o miejscu zamieszkania swego zastępcy i w razie zawiadomienia odpowiedzialny jest tylko za brak należytej staranności w wyborze zastępcy.</a:t>
            </a:r>
            <a:br>
              <a:rPr lang="pl-PL" sz="6800" dirty="0"/>
            </a:br>
            <a:r>
              <a:rPr lang="pl-PL" sz="6800" dirty="0"/>
              <a:t>§ 2. Zastępca odpowiedzialny jest za wykonanie zlecenia także względem dającego zlecenie. Jeżeli przyjmujący zlecenie ponosi odpowiedzialność za czynności swego zastępcy jak za swoje własne czynności, ich odpowiedzialność jest solidarna</a:t>
            </a:r>
            <a:r>
              <a:rPr lang="pl-PL" sz="6800" dirty="0" smtClean="0"/>
              <a:t>.</a:t>
            </a:r>
          </a:p>
          <a:p>
            <a:pPr marL="0" indent="0">
              <a:buNone/>
            </a:pPr>
            <a:endParaRPr lang="pl-PL" sz="6800" dirty="0"/>
          </a:p>
          <a:p>
            <a:pPr marL="0" indent="0">
              <a:buNone/>
            </a:pPr>
            <a:r>
              <a:rPr lang="pl-PL" sz="6800" b="1" dirty="0"/>
              <a:t>Art. 740. Obowiązki zleceniobiorcy </a:t>
            </a:r>
          </a:p>
          <a:p>
            <a:pPr marL="0" indent="0">
              <a:buNone/>
            </a:pPr>
            <a:r>
              <a:rPr lang="pl-PL" sz="6800" dirty="0">
                <a:solidFill>
                  <a:srgbClr val="FF0000"/>
                </a:solidFill>
              </a:rPr>
              <a:t>Przyjmujący zlecenie powinien udzielać dającemu zlecenie potrzebnych wiadomości o przebiegu sprawy, a po wykonaniu zlecenia lub po wcześniejszym rozwiązaniu umowy złożyć mu sprawozdanie</a:t>
            </a:r>
            <a:r>
              <a:rPr lang="pl-PL" sz="6800" dirty="0"/>
              <a:t>. Powinien mu wydać wszystko, co przy wykonaniu zlecenia dla niego uzyskał, chociażby w imieniu własnym. </a:t>
            </a:r>
            <a:endParaRPr lang="pl-PL" sz="6800" dirty="0" smtClean="0"/>
          </a:p>
          <a:p>
            <a:pPr marL="0" indent="0">
              <a:buNone/>
            </a:pPr>
            <a:endParaRPr lang="pl-PL" sz="6800" dirty="0"/>
          </a:p>
          <a:p>
            <a:pPr marL="0" indent="0">
              <a:buNone/>
            </a:pPr>
            <a:r>
              <a:rPr lang="pl-PL" sz="6800" b="1" dirty="0"/>
              <a:t>Art. 748. śmierć zleceniobiorcy i wygaśnięcie umowy </a:t>
            </a:r>
          </a:p>
          <a:p>
            <a:pPr marL="0" indent="0">
              <a:buNone/>
            </a:pPr>
            <a:r>
              <a:rPr lang="pl-PL" sz="6800" dirty="0"/>
              <a:t>W braku odmiennej umowy </a:t>
            </a:r>
            <a:r>
              <a:rPr lang="pl-PL" sz="6800" dirty="0">
                <a:solidFill>
                  <a:srgbClr val="FF0000"/>
                </a:solidFill>
              </a:rPr>
              <a:t>zlecenie wygasa wskutek śmierci przyjmującego zlecenie albo wskutek utraty przez niego pełnej zdolności do czynności prawnych. </a:t>
            </a:r>
          </a:p>
          <a:p>
            <a:endParaRPr lang="pl-PL" b="1" dirty="0">
              <a:solidFill>
                <a:srgbClr val="FF0000"/>
              </a:solidFill>
            </a:endParaRPr>
          </a:p>
        </p:txBody>
      </p:sp>
    </p:spTree>
    <p:extLst>
      <p:ext uri="{BB962C8B-B14F-4D97-AF65-F5344CB8AC3E}">
        <p14:creationId xmlns:p14="http://schemas.microsoft.com/office/powerpoint/2010/main" xmlns="" val="340573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zlecenia</a:t>
            </a:r>
          </a:p>
        </p:txBody>
      </p:sp>
      <p:sp>
        <p:nvSpPr>
          <p:cNvPr id="3" name="Symbol zastępczy zawartości 2"/>
          <p:cNvSpPr>
            <a:spLocks noGrp="1"/>
          </p:cNvSpPr>
          <p:nvPr>
            <p:ph idx="1"/>
          </p:nvPr>
        </p:nvSpPr>
        <p:spPr/>
        <p:txBody>
          <a:bodyPr>
            <a:normAutofit lnSpcReduction="10000"/>
          </a:bodyPr>
          <a:lstStyle/>
          <a:p>
            <a:pPr algn="ctr"/>
            <a:r>
              <a:rPr lang="pl-PL" dirty="0" smtClean="0"/>
              <a:t>Zobowiązanie </a:t>
            </a:r>
            <a:r>
              <a:rPr lang="pl-PL" dirty="0" smtClean="0">
                <a:solidFill>
                  <a:srgbClr val="FF0000"/>
                </a:solidFill>
              </a:rPr>
              <a:t>starannego działania</a:t>
            </a:r>
            <a:r>
              <a:rPr lang="pl-PL" dirty="0" smtClean="0"/>
              <a:t> czy </a:t>
            </a:r>
            <a:r>
              <a:rPr lang="pl-PL" dirty="0" smtClean="0">
                <a:solidFill>
                  <a:srgbClr val="FF0000"/>
                </a:solidFill>
              </a:rPr>
              <a:t>rezultatu</a:t>
            </a:r>
            <a:r>
              <a:rPr lang="pl-PL" dirty="0" smtClean="0"/>
              <a:t>?</a:t>
            </a:r>
          </a:p>
          <a:p>
            <a:pPr algn="just"/>
            <a:r>
              <a:rPr lang="pl-PL" b="1" dirty="0" smtClean="0">
                <a:solidFill>
                  <a:srgbClr val="FF0000"/>
                </a:solidFill>
              </a:rPr>
              <a:t>Rezultatu</a:t>
            </a:r>
            <a:r>
              <a:rPr lang="pl-PL" dirty="0" smtClean="0"/>
              <a:t> </a:t>
            </a:r>
            <a:r>
              <a:rPr lang="pl-PL" dirty="0" smtClean="0">
                <a:sym typeface="Wingdings" pitchFamily="2" charset="2"/>
              </a:rPr>
              <a:t> gdy przyjmujący zlecenie jest zobowiązany do dokonania czynności prawnej, która nie wymaga w tym celu udziału osób trzecich (np. czynności jednostronne)</a:t>
            </a:r>
          </a:p>
          <a:p>
            <a:pPr algn="just"/>
            <a:r>
              <a:rPr lang="pl-PL" b="1" dirty="0" smtClean="0">
                <a:solidFill>
                  <a:srgbClr val="FF0000"/>
                </a:solidFill>
                <a:sym typeface="Wingdings" pitchFamily="2" charset="2"/>
              </a:rPr>
              <a:t>Starannego działania </a:t>
            </a:r>
            <a:r>
              <a:rPr lang="pl-PL" dirty="0" smtClean="0">
                <a:sym typeface="Wingdings" pitchFamily="2" charset="2"/>
              </a:rPr>
              <a:t> jeżeli dokonanie czynności prawnej nie jest w pełni zależne od przyjmującego zlecenie (np. przy umowach)</a:t>
            </a:r>
            <a:endParaRPr lang="pl-PL" dirty="0" smtClean="0"/>
          </a:p>
          <a:p>
            <a:pPr algn="just"/>
            <a:endParaRPr lang="pl-PL" dirty="0"/>
          </a:p>
        </p:txBody>
      </p:sp>
    </p:spTree>
    <p:extLst>
      <p:ext uri="{BB962C8B-B14F-4D97-AF65-F5344CB8AC3E}">
        <p14:creationId xmlns:p14="http://schemas.microsoft.com/office/powerpoint/2010/main" xmlns="" val="4113481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a:t>
            </a:r>
            <a:r>
              <a:rPr lang="pl-PL" dirty="0" smtClean="0"/>
              <a:t>zlecenia</a:t>
            </a:r>
            <a:br>
              <a:rPr lang="pl-PL" dirty="0" smtClean="0"/>
            </a:br>
            <a:r>
              <a:rPr lang="pl-PL" dirty="0" smtClean="0"/>
              <a:t>-zastosowanie-</a:t>
            </a:r>
            <a:endParaRPr lang="pl-PL" dirty="0"/>
          </a:p>
        </p:txBody>
      </p:sp>
      <p:sp>
        <p:nvSpPr>
          <p:cNvPr id="3" name="Symbol zastępczy zawartości 2"/>
          <p:cNvSpPr>
            <a:spLocks noGrp="1"/>
          </p:cNvSpPr>
          <p:nvPr>
            <p:ph idx="1"/>
          </p:nvPr>
        </p:nvSpPr>
        <p:spPr/>
        <p:txBody>
          <a:bodyPr/>
          <a:lstStyle/>
          <a:p>
            <a:r>
              <a:rPr lang="pl-PL" dirty="0" smtClean="0"/>
              <a:t>Dokonywanie </a:t>
            </a:r>
            <a:r>
              <a:rPr lang="pl-PL" b="1" dirty="0" smtClean="0">
                <a:solidFill>
                  <a:srgbClr val="002060"/>
                </a:solidFill>
              </a:rPr>
              <a:t>czynności prawnych</a:t>
            </a:r>
          </a:p>
          <a:p>
            <a:r>
              <a:rPr lang="pl-PL" dirty="0" smtClean="0"/>
              <a:t>Art. 750 </a:t>
            </a:r>
            <a:r>
              <a:rPr lang="pl-PL" dirty="0" smtClean="0">
                <a:sym typeface="Wingdings" pitchFamily="2" charset="2"/>
              </a:rPr>
              <a:t> d</a:t>
            </a:r>
            <a:r>
              <a:rPr lang="pl-PL" dirty="0" smtClean="0"/>
              <a:t>o </a:t>
            </a:r>
            <a:r>
              <a:rPr lang="pl-PL" dirty="0"/>
              <a:t>umów </a:t>
            </a:r>
            <a:r>
              <a:rPr lang="pl-PL" b="1" dirty="0"/>
              <a:t>o świadczenie usług</a:t>
            </a:r>
            <a:r>
              <a:rPr lang="pl-PL" dirty="0"/>
              <a:t>, </a:t>
            </a:r>
            <a:r>
              <a:rPr lang="pl-PL" dirty="0">
                <a:solidFill>
                  <a:srgbClr val="FF0000"/>
                </a:solidFill>
              </a:rPr>
              <a:t>które </a:t>
            </a:r>
            <a:r>
              <a:rPr lang="pl-PL" u="sng" dirty="0">
                <a:solidFill>
                  <a:srgbClr val="FF0000"/>
                </a:solidFill>
              </a:rPr>
              <a:t>nie</a:t>
            </a:r>
            <a:r>
              <a:rPr lang="pl-PL" dirty="0">
                <a:solidFill>
                  <a:srgbClr val="FF0000"/>
                </a:solidFill>
              </a:rPr>
              <a:t> są uregulowane innymi przepisami</a:t>
            </a:r>
            <a:r>
              <a:rPr lang="pl-PL" dirty="0"/>
              <a:t>, stosuje się odpowiednio przepisy o </a:t>
            </a:r>
            <a:r>
              <a:rPr lang="pl-PL" dirty="0" smtClean="0"/>
              <a:t>zleceniu (</a:t>
            </a:r>
            <a:r>
              <a:rPr lang="pl-PL" dirty="0" smtClean="0">
                <a:sym typeface="Wingdings" pitchFamily="2" charset="2"/>
              </a:rPr>
              <a:t> </a:t>
            </a:r>
            <a:r>
              <a:rPr lang="pl-PL" dirty="0" smtClean="0">
                <a:solidFill>
                  <a:srgbClr val="002060"/>
                </a:solidFill>
                <a:sym typeface="Wingdings" pitchFamily="2" charset="2"/>
              </a:rPr>
              <a:t>umowy nienazwane</a:t>
            </a:r>
            <a:r>
              <a:rPr lang="pl-PL" dirty="0" smtClean="0">
                <a:sym typeface="Wingdings" pitchFamily="2" charset="2"/>
              </a:rPr>
              <a:t>)</a:t>
            </a:r>
            <a:endParaRPr lang="pl-PL" dirty="0"/>
          </a:p>
          <a:p>
            <a:endParaRPr lang="pl-PL" dirty="0" smtClean="0"/>
          </a:p>
          <a:p>
            <a:endParaRPr lang="pl-PL" dirty="0"/>
          </a:p>
        </p:txBody>
      </p:sp>
    </p:spTree>
    <p:extLst>
      <p:ext uri="{BB962C8B-B14F-4D97-AF65-F5344CB8AC3E}">
        <p14:creationId xmlns:p14="http://schemas.microsoft.com/office/powerpoint/2010/main" xmlns="" val="780332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76672"/>
            <a:ext cx="8229600" cy="1143000"/>
          </a:xfrm>
        </p:spPr>
        <p:txBody>
          <a:bodyPr>
            <a:normAutofit fontScale="90000"/>
          </a:bodyPr>
          <a:lstStyle/>
          <a:p>
            <a:r>
              <a:rPr lang="pl-PL" dirty="0"/>
              <a:t>Umowa zlecenia</a:t>
            </a:r>
            <a:br>
              <a:rPr lang="pl-PL" dirty="0"/>
            </a:br>
            <a:r>
              <a:rPr lang="pl-PL" dirty="0" smtClean="0"/>
              <a:t>a prowadzenie cudzych spraw bez zlecenia</a:t>
            </a:r>
            <a:endParaRPr lang="pl-PL" dirty="0"/>
          </a:p>
        </p:txBody>
      </p:sp>
      <p:sp>
        <p:nvSpPr>
          <p:cNvPr id="3" name="Symbol zastępczy zawartości 2"/>
          <p:cNvSpPr>
            <a:spLocks noGrp="1"/>
          </p:cNvSpPr>
          <p:nvPr>
            <p:ph idx="1"/>
          </p:nvPr>
        </p:nvSpPr>
        <p:spPr>
          <a:xfrm>
            <a:off x="179512" y="1844824"/>
            <a:ext cx="8733656" cy="4741987"/>
          </a:xfrm>
        </p:spPr>
        <p:txBody>
          <a:bodyPr/>
          <a:lstStyle/>
          <a:p>
            <a:r>
              <a:rPr lang="pl-PL" dirty="0" smtClean="0"/>
              <a:t>Prowadzenie cudzych spraw bez zlecenia – pozaumowny stosunek zobowiązaniowy, polegający na tym, że jedna strona (</a:t>
            </a:r>
            <a:r>
              <a:rPr lang="pl-PL" b="1" i="1" dirty="0" err="1" smtClean="0">
                <a:solidFill>
                  <a:srgbClr val="002060"/>
                </a:solidFill>
              </a:rPr>
              <a:t>negotiorum</a:t>
            </a:r>
            <a:r>
              <a:rPr lang="pl-PL" b="1" i="1" dirty="0" smtClean="0">
                <a:solidFill>
                  <a:srgbClr val="002060"/>
                </a:solidFill>
              </a:rPr>
              <a:t> gestor</a:t>
            </a:r>
            <a:r>
              <a:rPr lang="pl-PL" dirty="0" smtClean="0"/>
              <a:t>) </a:t>
            </a:r>
            <a:r>
              <a:rPr lang="pl-PL" b="1" dirty="0" smtClean="0"/>
              <a:t>mimo braku podstawy prawnej </a:t>
            </a:r>
            <a:r>
              <a:rPr lang="pl-PL" dirty="0" smtClean="0"/>
              <a:t>prowadzi sprawy drugiej strony, poprzez dokonywanie na jej rzecz czynności faktycznych lub prawnych</a:t>
            </a:r>
            <a:endParaRPr lang="pl-PL" dirty="0"/>
          </a:p>
        </p:txBody>
      </p:sp>
    </p:spTree>
    <p:extLst>
      <p:ext uri="{BB962C8B-B14F-4D97-AF65-F5344CB8AC3E}">
        <p14:creationId xmlns:p14="http://schemas.microsoft.com/office/powerpoint/2010/main" xmlns="" val="345494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a:t>a prowadzenie cudzych spraw bez zlecenia</a:t>
            </a:r>
          </a:p>
        </p:txBody>
      </p:sp>
      <p:sp>
        <p:nvSpPr>
          <p:cNvPr id="3" name="Symbol zastępczy zawartości 2"/>
          <p:cNvSpPr>
            <a:spLocks noGrp="1"/>
          </p:cNvSpPr>
          <p:nvPr>
            <p:ph idx="1"/>
          </p:nvPr>
        </p:nvSpPr>
        <p:spPr>
          <a:xfrm>
            <a:off x="539552" y="1772816"/>
            <a:ext cx="8229600" cy="4525963"/>
          </a:xfrm>
        </p:spPr>
        <p:txBody>
          <a:bodyPr>
            <a:normAutofit fontScale="62500" lnSpcReduction="20000"/>
          </a:bodyPr>
          <a:lstStyle/>
          <a:p>
            <a:r>
              <a:rPr lang="pl-PL" dirty="0" smtClean="0"/>
              <a:t>Stosunek prowadzenia cudzych spraw bez zlecenia powstaje </a:t>
            </a:r>
            <a:r>
              <a:rPr lang="pl-PL" i="1" dirty="0" smtClean="0"/>
              <a:t>ex lege, </a:t>
            </a:r>
            <a:r>
              <a:rPr lang="pl-PL" dirty="0" smtClean="0"/>
              <a:t>kiedy działanie osoby prowadzącej cudze sprawy bez zlecenia odpowiada przesłankom z art. 752.</a:t>
            </a:r>
          </a:p>
          <a:p>
            <a:endParaRPr lang="pl-PL" dirty="0" smtClean="0"/>
          </a:p>
          <a:p>
            <a:pPr marL="0" indent="0">
              <a:buNone/>
            </a:pPr>
            <a:r>
              <a:rPr lang="pl-PL" b="1" dirty="0"/>
              <a:t>Art. 752. Istota prowadzenia cudzych spraw bez zlecenia - </a:t>
            </a:r>
            <a:r>
              <a:rPr lang="pl-PL" b="1" i="1" dirty="0" err="1"/>
              <a:t>negotiorum</a:t>
            </a:r>
            <a:r>
              <a:rPr lang="pl-PL" b="1" i="1" dirty="0"/>
              <a:t> gestio </a:t>
            </a:r>
          </a:p>
          <a:p>
            <a:pPr marL="0" indent="0">
              <a:buNone/>
            </a:pPr>
            <a:r>
              <a:rPr lang="pl-PL" dirty="0"/>
              <a:t>Kto bez zlecenia prowadzi cudzą sprawę, powinien działać z </a:t>
            </a:r>
            <a:r>
              <a:rPr lang="pl-PL" b="1" dirty="0">
                <a:solidFill>
                  <a:srgbClr val="002060"/>
                </a:solidFill>
              </a:rPr>
              <a:t>korzyścią</a:t>
            </a:r>
            <a:r>
              <a:rPr lang="pl-PL" dirty="0">
                <a:solidFill>
                  <a:srgbClr val="002060"/>
                </a:solidFill>
              </a:rPr>
              <a:t> </a:t>
            </a:r>
            <a:r>
              <a:rPr lang="pl-PL" dirty="0"/>
              <a:t>osoby, której sprawę prowadzi, i </a:t>
            </a:r>
            <a:r>
              <a:rPr lang="pl-PL" b="1" dirty="0">
                <a:solidFill>
                  <a:srgbClr val="002060"/>
                </a:solidFill>
              </a:rPr>
              <a:t>zgodnie z jej prawdopodobną wolą</a:t>
            </a:r>
            <a:r>
              <a:rPr lang="pl-PL" dirty="0"/>
              <a:t>, a przy prowadzeniu sprawy obowiązany jest zachowywać </a:t>
            </a:r>
            <a:r>
              <a:rPr lang="pl-PL" b="1" dirty="0">
                <a:solidFill>
                  <a:srgbClr val="002060"/>
                </a:solidFill>
              </a:rPr>
              <a:t>należytą staranność</a:t>
            </a:r>
            <a:r>
              <a:rPr lang="pl-PL" dirty="0"/>
              <a:t>. </a:t>
            </a:r>
            <a:endParaRPr lang="pl-PL" dirty="0" smtClean="0"/>
          </a:p>
          <a:p>
            <a:pPr marL="0" indent="0">
              <a:buNone/>
            </a:pPr>
            <a:endParaRPr lang="pl-PL" dirty="0"/>
          </a:p>
          <a:p>
            <a:pPr marL="0" indent="0">
              <a:buNone/>
            </a:pPr>
            <a:r>
              <a:rPr lang="pl-PL" b="1" dirty="0"/>
              <a:t>Art. 754. Skutki prowadzenia sprawy wbrew woli zainteresowanego </a:t>
            </a:r>
          </a:p>
          <a:p>
            <a:pPr marL="0" indent="0">
              <a:buNone/>
            </a:pPr>
            <a:r>
              <a:rPr lang="pl-PL" dirty="0"/>
              <a:t>Kto prowadzi cudzą sprawę </a:t>
            </a:r>
            <a:r>
              <a:rPr lang="pl-PL" b="1" dirty="0">
                <a:solidFill>
                  <a:srgbClr val="002060"/>
                </a:solidFill>
              </a:rPr>
              <a:t>wbrew wiadomej mu woli osoby, której sprawę prowadzi</a:t>
            </a:r>
            <a:r>
              <a:rPr lang="pl-PL" dirty="0"/>
              <a:t>, nie może żądać zwrotu poniesionych wydatków i odpowiedzialny jest za szkodę, </a:t>
            </a:r>
            <a:r>
              <a:rPr lang="pl-PL" dirty="0">
                <a:solidFill>
                  <a:srgbClr val="FF0000"/>
                </a:solidFill>
              </a:rPr>
              <a:t>chyba że wola tej osoby sprzeciwia się </a:t>
            </a:r>
            <a:r>
              <a:rPr lang="pl-PL" b="1" dirty="0">
                <a:solidFill>
                  <a:srgbClr val="FF0000"/>
                </a:solidFill>
              </a:rPr>
              <a:t>ustawie</a:t>
            </a:r>
            <a:r>
              <a:rPr lang="pl-PL" dirty="0">
                <a:solidFill>
                  <a:srgbClr val="FF0000"/>
                </a:solidFill>
              </a:rPr>
              <a:t> lub </a:t>
            </a:r>
            <a:r>
              <a:rPr lang="pl-PL" b="1" dirty="0">
                <a:solidFill>
                  <a:srgbClr val="FF0000"/>
                </a:solidFill>
              </a:rPr>
              <a:t>zasadom współżycia społecznego</a:t>
            </a:r>
            <a:r>
              <a:rPr lang="pl-PL" dirty="0"/>
              <a:t>. </a:t>
            </a:r>
          </a:p>
          <a:p>
            <a:endParaRPr lang="pl-PL" dirty="0" smtClean="0"/>
          </a:p>
          <a:p>
            <a:endParaRPr lang="pl-PL" i="1" dirty="0"/>
          </a:p>
        </p:txBody>
      </p:sp>
    </p:spTree>
    <p:extLst>
      <p:ext uri="{BB962C8B-B14F-4D97-AF65-F5344CB8AC3E}">
        <p14:creationId xmlns:p14="http://schemas.microsoft.com/office/powerpoint/2010/main" xmlns="" val="208807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a:t>a prowadzenie cudzych spraw bez zlecenia</a:t>
            </a:r>
          </a:p>
        </p:txBody>
      </p:sp>
      <p:sp>
        <p:nvSpPr>
          <p:cNvPr id="3" name="Symbol zastępczy zawartości 2"/>
          <p:cNvSpPr>
            <a:spLocks noGrp="1"/>
          </p:cNvSpPr>
          <p:nvPr>
            <p:ph idx="1"/>
          </p:nvPr>
        </p:nvSpPr>
        <p:spPr>
          <a:xfrm>
            <a:off x="467544" y="2060848"/>
            <a:ext cx="8229600" cy="4525963"/>
          </a:xfrm>
        </p:spPr>
        <p:txBody>
          <a:bodyPr>
            <a:normAutofit fontScale="77500" lnSpcReduction="20000"/>
          </a:bodyPr>
          <a:lstStyle/>
          <a:p>
            <a:pPr marL="0" indent="0">
              <a:buNone/>
            </a:pPr>
            <a:r>
              <a:rPr lang="pl-PL" b="1" dirty="0"/>
              <a:t>Art. 753. Obowiązki osoby prowadzącej cudzą sprawę bez zlecenia </a:t>
            </a:r>
          </a:p>
          <a:p>
            <a:pPr marL="0" indent="0">
              <a:buNone/>
            </a:pPr>
            <a:r>
              <a:rPr lang="pl-PL" dirty="0"/>
              <a:t>§ 1. Prowadzący cudzą sprawę bez zlecenia powinien w miarę </a:t>
            </a:r>
            <a:r>
              <a:rPr lang="pl-PL" dirty="0">
                <a:solidFill>
                  <a:srgbClr val="002060"/>
                </a:solidFill>
              </a:rPr>
              <a:t>możności </a:t>
            </a:r>
            <a:r>
              <a:rPr lang="pl-PL" b="1" dirty="0">
                <a:solidFill>
                  <a:srgbClr val="002060"/>
                </a:solidFill>
              </a:rPr>
              <a:t>zawiadomić</a:t>
            </a:r>
            <a:r>
              <a:rPr lang="pl-PL" dirty="0">
                <a:solidFill>
                  <a:srgbClr val="002060"/>
                </a:solidFill>
              </a:rPr>
              <a:t> o tym osobę, której sprawę prowadzi</a:t>
            </a:r>
            <a:r>
              <a:rPr lang="pl-PL" dirty="0"/>
              <a:t>, i stosownie do okoliczności </a:t>
            </a:r>
            <a:r>
              <a:rPr lang="pl-PL" dirty="0">
                <a:solidFill>
                  <a:srgbClr val="002060"/>
                </a:solidFill>
              </a:rPr>
              <a:t>albo oczekiwać jej zleceń, albo prowadzić sprawę dopóty, dopóki osoba ta nie będzie mogła sama się nią zająć.</a:t>
            </a:r>
            <a:br>
              <a:rPr lang="pl-PL" dirty="0">
                <a:solidFill>
                  <a:srgbClr val="002060"/>
                </a:solidFill>
              </a:rPr>
            </a:br>
            <a:r>
              <a:rPr lang="pl-PL" dirty="0"/>
              <a:t>§ 2. Z czynności swych prowadzący cudzą sprawę powinien </a:t>
            </a:r>
            <a:r>
              <a:rPr lang="pl-PL" dirty="0">
                <a:solidFill>
                  <a:srgbClr val="002060"/>
                </a:solidFill>
              </a:rPr>
              <a:t>złożyć rachunek </a:t>
            </a:r>
            <a:r>
              <a:rPr lang="pl-PL" dirty="0"/>
              <a:t>oraz </a:t>
            </a:r>
            <a:r>
              <a:rPr lang="pl-PL" dirty="0">
                <a:solidFill>
                  <a:srgbClr val="002060"/>
                </a:solidFill>
              </a:rPr>
              <a:t>wydać wszystko, co przy prowadzeniu sprawy uzyskał dla osoby, której sprawę prowadzi</a:t>
            </a:r>
            <a:r>
              <a:rPr lang="pl-PL" dirty="0"/>
              <a:t>. Jeżeli działał zgodnie ze swoimi obowiązkami, może żądać zwrotu uzasadnionych wydatków i nakładów wraz z ustawowymi odsetkami oraz zwolnienia od zobowiązań, które zaciągnął przy prowadzeniu sprawy.</a:t>
            </a:r>
          </a:p>
          <a:p>
            <a:endParaRPr lang="pl-PL" dirty="0"/>
          </a:p>
        </p:txBody>
      </p:sp>
    </p:spTree>
    <p:extLst>
      <p:ext uri="{BB962C8B-B14F-4D97-AF65-F5344CB8AC3E}">
        <p14:creationId xmlns:p14="http://schemas.microsoft.com/office/powerpoint/2010/main" xmlns="" val="891693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a:t>a prowadzenie cudzych spraw bez zlecenia</a:t>
            </a:r>
          </a:p>
        </p:txBody>
      </p:sp>
      <p:sp>
        <p:nvSpPr>
          <p:cNvPr id="3" name="Symbol zastępczy zawartości 2"/>
          <p:cNvSpPr>
            <a:spLocks noGrp="1"/>
          </p:cNvSpPr>
          <p:nvPr>
            <p:ph idx="1"/>
          </p:nvPr>
        </p:nvSpPr>
        <p:spPr>
          <a:xfrm>
            <a:off x="467544" y="1772816"/>
            <a:ext cx="8229600" cy="4525963"/>
          </a:xfrm>
        </p:spPr>
        <p:txBody>
          <a:bodyPr>
            <a:normAutofit fontScale="92500" lnSpcReduction="20000"/>
          </a:bodyPr>
          <a:lstStyle/>
          <a:p>
            <a:pPr marL="0" indent="0">
              <a:buNone/>
            </a:pPr>
            <a:r>
              <a:rPr lang="pl-PL" b="1" dirty="0"/>
              <a:t>Art. 755. Obowiązek przywrócenia stanu poprzedniego lub naprawienia szkód przez prowadzącego cudzą sprawę </a:t>
            </a:r>
          </a:p>
          <a:p>
            <a:pPr marL="0" indent="0">
              <a:buNone/>
            </a:pPr>
            <a:r>
              <a:rPr lang="pl-PL" dirty="0"/>
              <a:t>Jeżeli prowadzący cudzą sprawę dokonał </a:t>
            </a:r>
            <a:r>
              <a:rPr lang="pl-PL" b="1" dirty="0">
                <a:solidFill>
                  <a:srgbClr val="002060"/>
                </a:solidFill>
              </a:rPr>
              <a:t>zmian w mieniu</a:t>
            </a:r>
            <a:r>
              <a:rPr lang="pl-PL" b="1" dirty="0"/>
              <a:t> </a:t>
            </a:r>
            <a:r>
              <a:rPr lang="pl-PL" dirty="0"/>
              <a:t>osoby, której sprawę prowadzi, </a:t>
            </a:r>
            <a:r>
              <a:rPr lang="pl-PL" dirty="0">
                <a:solidFill>
                  <a:srgbClr val="002060"/>
                </a:solidFill>
              </a:rPr>
              <a:t>bez wyraźnej </a:t>
            </a:r>
            <a:r>
              <a:rPr lang="pl-PL" b="1" dirty="0">
                <a:solidFill>
                  <a:srgbClr val="002060"/>
                </a:solidFill>
              </a:rPr>
              <a:t>potrzeby</a:t>
            </a:r>
            <a:r>
              <a:rPr lang="pl-PL" dirty="0">
                <a:solidFill>
                  <a:srgbClr val="002060"/>
                </a:solidFill>
              </a:rPr>
              <a:t> lub </a:t>
            </a:r>
            <a:r>
              <a:rPr lang="pl-PL" b="1" dirty="0">
                <a:solidFill>
                  <a:srgbClr val="002060"/>
                </a:solidFill>
              </a:rPr>
              <a:t>korzyści</a:t>
            </a:r>
            <a:r>
              <a:rPr lang="pl-PL" dirty="0">
                <a:solidFill>
                  <a:srgbClr val="002060"/>
                </a:solidFill>
              </a:rPr>
              <a:t> tej osoby albo wbrew wiadomej mu jej woli, obowiązany jest przywrócić stan poprzedni, a gdyby to nie było możliwe, naprawić szkodę. </a:t>
            </a:r>
            <a:r>
              <a:rPr lang="pl-PL" dirty="0"/>
              <a:t>Nakłady może zabrać z powrotem, o ile może to uczynić bez uszkodzenia rzeczy. </a:t>
            </a:r>
          </a:p>
          <a:p>
            <a:endParaRPr lang="pl-PL" dirty="0"/>
          </a:p>
        </p:txBody>
      </p:sp>
    </p:spTree>
    <p:extLst>
      <p:ext uri="{BB962C8B-B14F-4D97-AF65-F5344CB8AC3E}">
        <p14:creationId xmlns:p14="http://schemas.microsoft.com/office/powerpoint/2010/main" xmlns="" val="392502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a:t>a prowadzenie cudzych spraw bez zlecenia</a:t>
            </a:r>
          </a:p>
        </p:txBody>
      </p:sp>
      <p:sp>
        <p:nvSpPr>
          <p:cNvPr id="3" name="Symbol zastępczy zawartości 2"/>
          <p:cNvSpPr>
            <a:spLocks noGrp="1"/>
          </p:cNvSpPr>
          <p:nvPr>
            <p:ph idx="1"/>
          </p:nvPr>
        </p:nvSpPr>
        <p:spPr>
          <a:xfrm>
            <a:off x="395536" y="1772816"/>
            <a:ext cx="8229600" cy="4525963"/>
          </a:xfrm>
        </p:spPr>
        <p:txBody>
          <a:bodyPr>
            <a:normAutofit lnSpcReduction="10000"/>
          </a:bodyPr>
          <a:lstStyle/>
          <a:p>
            <a:pPr marL="0" indent="0">
              <a:buNone/>
            </a:pPr>
            <a:r>
              <a:rPr lang="pl-PL" b="1" dirty="0"/>
              <a:t>Art. 756. Skutki potwierdzenia zlecenia prowadzenia sprawy </a:t>
            </a:r>
          </a:p>
          <a:p>
            <a:pPr marL="0" indent="0">
              <a:buNone/>
            </a:pPr>
            <a:r>
              <a:rPr lang="pl-PL" b="1" dirty="0">
                <a:solidFill>
                  <a:srgbClr val="002060"/>
                </a:solidFill>
              </a:rPr>
              <a:t>Potwierdzenie</a:t>
            </a:r>
            <a:r>
              <a:rPr lang="pl-PL" dirty="0"/>
              <a:t> osoby, której sprawa była prowadzona, nadaje prowadzeniu sprawy skutki zlecenia</a:t>
            </a:r>
            <a:r>
              <a:rPr lang="pl-PL" dirty="0" smtClean="0"/>
              <a:t>.</a:t>
            </a:r>
          </a:p>
          <a:p>
            <a:pPr marL="0" indent="0">
              <a:buNone/>
            </a:pPr>
            <a:r>
              <a:rPr lang="pl-PL" dirty="0" smtClean="0"/>
              <a:t> </a:t>
            </a:r>
            <a:r>
              <a:rPr lang="pl-PL" dirty="0" smtClean="0">
                <a:sym typeface="Wingdings" pitchFamily="2" charset="2"/>
              </a:rPr>
              <a:t> jednostronna czynność prawna, działa z mocą wsteczną</a:t>
            </a:r>
          </a:p>
          <a:p>
            <a:pPr marL="0" indent="0">
              <a:buNone/>
            </a:pPr>
            <a:r>
              <a:rPr lang="pl-PL" dirty="0" smtClean="0">
                <a:sym typeface="Wingdings" pitchFamily="2" charset="2"/>
              </a:rPr>
              <a:t>wtedy można między innymi żądać wynagrodzenia</a:t>
            </a:r>
            <a:endParaRPr lang="pl-PL" dirty="0"/>
          </a:p>
          <a:p>
            <a:endParaRPr lang="pl-PL" dirty="0"/>
          </a:p>
        </p:txBody>
      </p:sp>
    </p:spTree>
    <p:extLst>
      <p:ext uri="{BB962C8B-B14F-4D97-AF65-F5344CB8AC3E}">
        <p14:creationId xmlns:p14="http://schemas.microsoft.com/office/powerpoint/2010/main" xmlns="" val="1212974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Umowa zlecenia</a:t>
            </a:r>
            <a:br>
              <a:rPr lang="pl-PL" dirty="0" smtClean="0"/>
            </a:br>
            <a:r>
              <a:rPr lang="pl-PL" dirty="0" smtClean="0"/>
              <a:t>-strony umowy-</a:t>
            </a:r>
            <a:endParaRPr lang="pl-PL" dirty="0"/>
          </a:p>
        </p:txBody>
      </p:sp>
      <p:sp>
        <p:nvSpPr>
          <p:cNvPr id="3" name="Symbol zastępczy zawartości 2"/>
          <p:cNvSpPr>
            <a:spLocks noGrp="1"/>
          </p:cNvSpPr>
          <p:nvPr>
            <p:ph idx="1"/>
          </p:nvPr>
        </p:nvSpPr>
        <p:spPr/>
        <p:txBody>
          <a:bodyPr/>
          <a:lstStyle/>
          <a:p>
            <a:r>
              <a:rPr lang="pl-PL" dirty="0" smtClean="0"/>
              <a:t>Przyjmujący zlecenie (</a:t>
            </a:r>
            <a:r>
              <a:rPr lang="pl-PL" b="1" dirty="0" smtClean="0">
                <a:solidFill>
                  <a:srgbClr val="002060"/>
                </a:solidFill>
              </a:rPr>
              <a:t>mandatariusz</a:t>
            </a:r>
            <a:r>
              <a:rPr lang="pl-PL" dirty="0" smtClean="0"/>
              <a:t>)</a:t>
            </a:r>
          </a:p>
          <a:p>
            <a:r>
              <a:rPr lang="pl-PL" dirty="0" smtClean="0"/>
              <a:t>Dający zlecenie (</a:t>
            </a:r>
            <a:r>
              <a:rPr lang="pl-PL" b="1" dirty="0" smtClean="0">
                <a:solidFill>
                  <a:srgbClr val="002060"/>
                </a:solidFill>
              </a:rPr>
              <a:t>mandat</a:t>
            </a:r>
            <a:r>
              <a:rPr lang="pl-PL" dirty="0" smtClean="0"/>
              <a:t>)</a:t>
            </a:r>
          </a:p>
          <a:p>
            <a:pPr algn="ctr"/>
            <a:r>
              <a:rPr lang="pl-PL" dirty="0" smtClean="0"/>
              <a:t>Umowa </a:t>
            </a:r>
            <a:r>
              <a:rPr lang="pl-PL" b="1" dirty="0" smtClean="0">
                <a:solidFill>
                  <a:srgbClr val="002060"/>
                </a:solidFill>
              </a:rPr>
              <a:t>uniwersalna</a:t>
            </a:r>
            <a:endParaRPr lang="pl-PL" dirty="0"/>
          </a:p>
          <a:p>
            <a:endParaRPr lang="pl-PL" dirty="0"/>
          </a:p>
        </p:txBody>
      </p:sp>
    </p:spTree>
    <p:extLst>
      <p:ext uri="{BB962C8B-B14F-4D97-AF65-F5344CB8AC3E}">
        <p14:creationId xmlns:p14="http://schemas.microsoft.com/office/powerpoint/2010/main" xmlns="" val="3556279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smtClean="0"/>
              <a:t>-przedmiot </a:t>
            </a:r>
            <a:r>
              <a:rPr lang="pl-PL" dirty="0"/>
              <a:t>umowy-</a:t>
            </a:r>
          </a:p>
        </p:txBody>
      </p:sp>
      <p:sp>
        <p:nvSpPr>
          <p:cNvPr id="3" name="Symbol zastępczy zawartości 2"/>
          <p:cNvSpPr>
            <a:spLocks noGrp="1"/>
          </p:cNvSpPr>
          <p:nvPr>
            <p:ph idx="1"/>
          </p:nvPr>
        </p:nvSpPr>
        <p:spPr/>
        <p:txBody>
          <a:bodyPr>
            <a:normAutofit fontScale="85000" lnSpcReduction="10000"/>
          </a:bodyPr>
          <a:lstStyle/>
          <a:p>
            <a:r>
              <a:rPr lang="pl-PL" dirty="0" smtClean="0"/>
              <a:t>Dokonywanie czynności prawnych:</a:t>
            </a:r>
          </a:p>
          <a:p>
            <a:pPr>
              <a:buFont typeface="Wingdings" pitchFamily="2" charset="2"/>
              <a:buChar char="ü"/>
            </a:pPr>
            <a:r>
              <a:rPr lang="pl-PL" dirty="0" smtClean="0"/>
              <a:t>Materialnoprawnych (jednostronnych i dwustronnych)</a:t>
            </a:r>
          </a:p>
          <a:p>
            <a:pPr>
              <a:buFont typeface="Wingdings" pitchFamily="2" charset="2"/>
              <a:buChar char="ü"/>
            </a:pPr>
            <a:r>
              <a:rPr lang="pl-PL" dirty="0" smtClean="0"/>
              <a:t>Podejmowanych przed organami stosującymi prawo (</a:t>
            </a:r>
            <a:r>
              <a:rPr lang="pl-PL" dirty="0" smtClean="0"/>
              <a:t>zwłaszcza - </a:t>
            </a:r>
            <a:r>
              <a:rPr lang="pl-PL" dirty="0" smtClean="0"/>
              <a:t>czynności procesowe, np. np. składanie pism procesowych)</a:t>
            </a:r>
          </a:p>
          <a:p>
            <a:r>
              <a:rPr lang="pl-PL" dirty="0" smtClean="0"/>
              <a:t>Przedmiot umowy zlecenia powinien być z góry oznaczony.</a:t>
            </a:r>
          </a:p>
          <a:p>
            <a:r>
              <a:rPr lang="pl-PL" dirty="0" smtClean="0"/>
              <a:t>Oznaczenie czynności prawnej może mieć charakter </a:t>
            </a:r>
            <a:r>
              <a:rPr lang="pl-PL" b="1" dirty="0" smtClean="0"/>
              <a:t>indywidualny</a:t>
            </a:r>
            <a:r>
              <a:rPr lang="pl-PL" dirty="0" smtClean="0"/>
              <a:t> (np. nabycie własności konkretnej, oznaczonej  nieruchomości) lub </a:t>
            </a:r>
            <a:r>
              <a:rPr lang="pl-PL" b="1" dirty="0" smtClean="0"/>
              <a:t>rodzajowy </a:t>
            </a:r>
            <a:r>
              <a:rPr lang="pl-PL" dirty="0" smtClean="0"/>
              <a:t>(np. zawieranie umów o pracę w imieniu dającego zlecenie)</a:t>
            </a:r>
            <a:endParaRPr lang="pl-PL" dirty="0"/>
          </a:p>
        </p:txBody>
      </p:sp>
    </p:spTree>
    <p:extLst>
      <p:ext uri="{BB962C8B-B14F-4D97-AF65-F5344CB8AC3E}">
        <p14:creationId xmlns:p14="http://schemas.microsoft.com/office/powerpoint/2010/main" xmlns="" val="246661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Umowy o świadczenie usług</a:t>
            </a:r>
          </a:p>
        </p:txBody>
      </p:sp>
      <p:sp>
        <p:nvSpPr>
          <p:cNvPr id="3" name="Symbol zastępczy zawartości 2"/>
          <p:cNvSpPr>
            <a:spLocks noGrp="1"/>
          </p:cNvSpPr>
          <p:nvPr>
            <p:ph idx="1"/>
          </p:nvPr>
        </p:nvSpPr>
        <p:spPr/>
        <p:txBody>
          <a:bodyPr>
            <a:normAutofit lnSpcReduction="10000"/>
          </a:bodyPr>
          <a:lstStyle/>
          <a:p>
            <a:r>
              <a:rPr lang="pl-PL" dirty="0" smtClean="0"/>
              <a:t>Umowy o świadczenie usług są źródłem stosunku zobowiązaniowego, w którym dłużnik zobowiązuje się do wykonania na rzecz wierzyciela określonej </a:t>
            </a:r>
            <a:r>
              <a:rPr lang="pl-PL" b="1" dirty="0" smtClean="0">
                <a:solidFill>
                  <a:srgbClr val="C00000"/>
                </a:solidFill>
              </a:rPr>
              <a:t>usługi</a:t>
            </a:r>
          </a:p>
          <a:p>
            <a:r>
              <a:rPr lang="pl-PL" b="1" dirty="0" smtClean="0">
                <a:solidFill>
                  <a:srgbClr val="C00000"/>
                </a:solidFill>
              </a:rPr>
              <a:t>Usługa </a:t>
            </a:r>
          </a:p>
          <a:p>
            <a:pPr>
              <a:buFont typeface="Wingdings" pitchFamily="2" charset="2"/>
              <a:buChar char="ü"/>
            </a:pPr>
            <a:r>
              <a:rPr lang="pl-PL" b="1" dirty="0" smtClean="0">
                <a:solidFill>
                  <a:srgbClr val="002060"/>
                </a:solidFill>
              </a:rPr>
              <a:t>świadczenie</a:t>
            </a:r>
            <a:r>
              <a:rPr lang="pl-PL" dirty="0" smtClean="0"/>
              <a:t>, do którego zobowiązany jest dłużnik,</a:t>
            </a:r>
          </a:p>
          <a:p>
            <a:pPr>
              <a:buFont typeface="Wingdings" pitchFamily="2" charset="2"/>
              <a:buChar char="ü"/>
            </a:pPr>
            <a:r>
              <a:rPr lang="pl-PL" dirty="0" smtClean="0"/>
              <a:t>Świadczenie dłużnika powinno polegać na </a:t>
            </a:r>
            <a:r>
              <a:rPr lang="pl-PL" b="1" dirty="0" smtClean="0">
                <a:solidFill>
                  <a:srgbClr val="002060"/>
                </a:solidFill>
              </a:rPr>
              <a:t>działaniu </a:t>
            </a:r>
            <a:r>
              <a:rPr lang="pl-PL" b="1" i="1" dirty="0" smtClean="0"/>
              <a:t>(</a:t>
            </a:r>
            <a:r>
              <a:rPr lang="pl-PL" b="1" i="1" dirty="0" err="1" smtClean="0"/>
              <a:t>facere</a:t>
            </a:r>
            <a:r>
              <a:rPr lang="pl-PL" b="1" i="1" dirty="0" smtClean="0"/>
              <a:t>)</a:t>
            </a:r>
          </a:p>
          <a:p>
            <a:pPr>
              <a:buFont typeface="Wingdings" pitchFamily="2" charset="2"/>
              <a:buChar char="ü"/>
            </a:pPr>
            <a:endParaRPr lang="pl-PL" b="1" dirty="0">
              <a:solidFill>
                <a:srgbClr val="002060"/>
              </a:solidFill>
            </a:endParaRPr>
          </a:p>
        </p:txBody>
      </p:sp>
    </p:spTree>
    <p:extLst>
      <p:ext uri="{BB962C8B-B14F-4D97-AF65-F5344CB8AC3E}">
        <p14:creationId xmlns:p14="http://schemas.microsoft.com/office/powerpoint/2010/main" xmlns="" val="2444783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smtClean="0"/>
              <a:t>-zawarcie umowy-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Tryb zawarcia – co do zasady dowolny</a:t>
            </a:r>
          </a:p>
          <a:p>
            <a:pPr marL="0" indent="0">
              <a:buNone/>
            </a:pPr>
            <a:r>
              <a:rPr lang="pl-PL" b="1" dirty="0"/>
              <a:t>Art. 736. Odmowa przyjęcia zlecenia przez osobę zawodowo trudniącą się ich wykonywaniem </a:t>
            </a:r>
          </a:p>
          <a:p>
            <a:pPr marL="0" indent="0">
              <a:buNone/>
            </a:pPr>
            <a:r>
              <a:rPr lang="pl-PL" dirty="0"/>
              <a:t>Kto </a:t>
            </a:r>
            <a:r>
              <a:rPr lang="pl-PL" dirty="0">
                <a:solidFill>
                  <a:srgbClr val="002060"/>
                </a:solidFill>
              </a:rPr>
              <a:t>zawodowo</a:t>
            </a:r>
            <a:r>
              <a:rPr lang="pl-PL" dirty="0"/>
              <a:t> trudni się załatwianiem czynności dla drugich, </a:t>
            </a:r>
            <a:r>
              <a:rPr lang="pl-PL" dirty="0">
                <a:solidFill>
                  <a:srgbClr val="002060"/>
                </a:solidFill>
              </a:rPr>
              <a:t>powinien, jeżeli nie chce zlecenia przyjąć, zawiadomić o tym </a:t>
            </a:r>
            <a:r>
              <a:rPr lang="pl-PL" b="1" dirty="0">
                <a:solidFill>
                  <a:srgbClr val="002060"/>
                </a:solidFill>
              </a:rPr>
              <a:t>niezwłocznie</a:t>
            </a:r>
            <a:r>
              <a:rPr lang="pl-PL" dirty="0"/>
              <a:t> dającego zlecenie. Taki sam obowiązek ciąży na osobie, która dającemu zlecenie oświadczyła gotowość załatwiania czynności danego rodzaju. </a:t>
            </a:r>
            <a:endParaRPr lang="pl-PL" dirty="0" smtClean="0"/>
          </a:p>
          <a:p>
            <a:r>
              <a:rPr lang="pl-PL" dirty="0" smtClean="0"/>
              <a:t>Forma zawarcia – co do zasady – dowolna, jeśli jednak zlecenie obejmuje pełnomocnictwo do działania w imieniu i na rzecz zleceniodawcy, pełnomocnictwo powinno zostać udzielne w formie wymaganej dla ważności czynności prawnej, będącej przedmiotem zlecenia</a:t>
            </a:r>
            <a:endParaRPr lang="pl-PL" dirty="0"/>
          </a:p>
          <a:p>
            <a:endParaRPr lang="pl-PL" dirty="0"/>
          </a:p>
        </p:txBody>
      </p:sp>
    </p:spTree>
    <p:extLst>
      <p:ext uri="{BB962C8B-B14F-4D97-AF65-F5344CB8AC3E}">
        <p14:creationId xmlns:p14="http://schemas.microsoft.com/office/powerpoint/2010/main" xmlns="" val="2836444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smtClean="0"/>
              <a:t>-wykonanie umowy-</a:t>
            </a:r>
            <a:endParaRPr lang="pl-PL" dirty="0"/>
          </a:p>
        </p:txBody>
      </p:sp>
      <p:sp>
        <p:nvSpPr>
          <p:cNvPr id="3" name="Symbol zastępczy zawartości 2"/>
          <p:cNvSpPr>
            <a:spLocks noGrp="1"/>
          </p:cNvSpPr>
          <p:nvPr>
            <p:ph idx="1"/>
          </p:nvPr>
        </p:nvSpPr>
        <p:spPr/>
        <p:txBody>
          <a:bodyPr/>
          <a:lstStyle/>
          <a:p>
            <a:r>
              <a:rPr lang="pl-PL" dirty="0" smtClean="0"/>
              <a:t>Działanie w charakterze </a:t>
            </a:r>
            <a:r>
              <a:rPr lang="pl-PL" dirty="0" smtClean="0">
                <a:solidFill>
                  <a:srgbClr val="002060"/>
                </a:solidFill>
              </a:rPr>
              <a:t>pełnomocnika (w imieniu i na rachunek zleceniodawcy)</a:t>
            </a:r>
            <a:r>
              <a:rPr lang="pl-PL" dirty="0" smtClean="0"/>
              <a:t> lub </a:t>
            </a:r>
            <a:r>
              <a:rPr lang="pl-PL" dirty="0" smtClean="0">
                <a:solidFill>
                  <a:srgbClr val="002060"/>
                </a:solidFill>
              </a:rPr>
              <a:t>zastępcy pośredniego (we własnym imieniu, ale na rachunek zleceniodawcy – oznacza to, że skutki czynności prawnej nie wystąpią od razu po stronie zleceniodawcy, ale dopiero wtedy, gdy przyjmujący zlecenie je na niego przeniesie).</a:t>
            </a:r>
            <a:endParaRPr lang="pl-PL" dirty="0">
              <a:solidFill>
                <a:srgbClr val="002060"/>
              </a:solidFill>
            </a:endParaRPr>
          </a:p>
        </p:txBody>
      </p:sp>
    </p:spTree>
    <p:extLst>
      <p:ext uri="{BB962C8B-B14F-4D97-AF65-F5344CB8AC3E}">
        <p14:creationId xmlns:p14="http://schemas.microsoft.com/office/powerpoint/2010/main" xmlns="" val="1683369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5121"/>
            <a:ext cx="8229600" cy="1143000"/>
          </a:xfrm>
        </p:spPr>
        <p:txBody>
          <a:bodyPr>
            <a:normAutofit/>
          </a:bodyPr>
          <a:lstStyle/>
          <a:p>
            <a:r>
              <a:rPr lang="pl-PL" sz="2400" dirty="0"/>
              <a:t>Umowa zlecenia</a:t>
            </a:r>
            <a:br>
              <a:rPr lang="pl-PL" sz="2400" dirty="0"/>
            </a:br>
            <a:r>
              <a:rPr lang="pl-PL" sz="2400" dirty="0"/>
              <a:t>-wykonanie umowy-</a:t>
            </a:r>
          </a:p>
        </p:txBody>
      </p:sp>
      <p:sp>
        <p:nvSpPr>
          <p:cNvPr id="3" name="Symbol zastępczy zawartości 2"/>
          <p:cNvSpPr>
            <a:spLocks noGrp="1"/>
          </p:cNvSpPr>
          <p:nvPr>
            <p:ph idx="1"/>
          </p:nvPr>
        </p:nvSpPr>
        <p:spPr>
          <a:xfrm>
            <a:off x="323528" y="908720"/>
            <a:ext cx="8229600" cy="4525963"/>
          </a:xfrm>
        </p:spPr>
        <p:txBody>
          <a:bodyPr>
            <a:normAutofit fontScale="25000" lnSpcReduction="20000"/>
          </a:bodyPr>
          <a:lstStyle/>
          <a:p>
            <a:pPr marL="0" indent="0">
              <a:buNone/>
            </a:pPr>
            <a:r>
              <a:rPr lang="pl-PL" sz="6000" b="1" dirty="0"/>
              <a:t>Art. 737. Przesłanki zmiany bez zgody zleceniodawcy sposobu wykonywania zlecenia </a:t>
            </a:r>
          </a:p>
          <a:p>
            <a:pPr marL="0" indent="0">
              <a:buNone/>
            </a:pPr>
            <a:r>
              <a:rPr lang="pl-PL" sz="6000" dirty="0"/>
              <a:t>Przyjmujący zlecenie może bez uprzedniej zgody dającego zlecenie odstąpić od wskazanego przez niego sposobu wykonania zlecenia, jeżeli nie ma możności uzyskania jego zgody, a zachodzi uzasadniony powód do przypuszczenia, że dający zlecenie zgodziłby się na zmianę, gdyby wiedział o istniejącym stanie rzeczy. </a:t>
            </a:r>
          </a:p>
          <a:p>
            <a:pPr marL="0" indent="0">
              <a:buNone/>
            </a:pPr>
            <a:r>
              <a:rPr lang="pl-PL" sz="6000" b="1" dirty="0"/>
              <a:t>Art. 738. Wykonanie zlecenia przez osobę trzecią </a:t>
            </a:r>
          </a:p>
          <a:p>
            <a:pPr marL="0" indent="0">
              <a:buNone/>
            </a:pPr>
            <a:r>
              <a:rPr lang="pl-PL" sz="6000" dirty="0"/>
              <a:t>§ 1. Przyjmujący zlecenie może powierzyć wykonanie zlecenia osobie trzeciej tylko wtedy, gdy to wynika z umowy lub ze zwyczaju albo gdy jest do tego zmuszony przez okoliczności. W wypadku takim obowiązany jest zawiadomić niezwłocznie dającego zlecenie o osobie i o miejscu zamieszkania swego zastępcy i w razie zawiadomienia odpowiedzialny jest tylko za brak należytej staranności w wyborze zastępcy.</a:t>
            </a:r>
            <a:br>
              <a:rPr lang="pl-PL" sz="6000" dirty="0"/>
            </a:br>
            <a:r>
              <a:rPr lang="pl-PL" sz="6000" dirty="0"/>
              <a:t>§ 2. Zastępca odpowiedzialny jest za wykonanie zlecenia także względem dającego zlecenie. Jeżeli przyjmujący zlecenie ponosi odpowiedzialność za czynności swego zastępcy jak za swoje własne czynności, ich odpowiedzialność jest solidarna</a:t>
            </a:r>
            <a:r>
              <a:rPr lang="pl-PL" sz="6000" dirty="0" smtClean="0"/>
              <a:t>.</a:t>
            </a:r>
            <a:endParaRPr lang="pl-PL" sz="6000" dirty="0"/>
          </a:p>
          <a:p>
            <a:pPr marL="0" indent="0">
              <a:buNone/>
            </a:pPr>
            <a:r>
              <a:rPr lang="pl-PL" sz="6000" b="1" dirty="0"/>
              <a:t>Art. 739. Rozszerzenie odpowiedzialność zleceniobiorcy </a:t>
            </a:r>
          </a:p>
          <a:p>
            <a:pPr marL="0" indent="0">
              <a:buNone/>
            </a:pPr>
            <a:r>
              <a:rPr lang="pl-PL" sz="6000" dirty="0"/>
              <a:t>W wypadku gdy przyjmujący zlecenie powierzył wykonanie zlecenia innej osobie nie będąc do tego uprawniony, a rzecz należąca do dającego zlecenie uległa przy wykonywaniu zlecenia utracie lub uszkodzeniu, przyjmujący zlecenie jest odpowiedzialny także za utratę lub uszkodzenie przypadkowe, chyba że jedno lub drugie nastąpiłoby również wtedy, gdyby sam zlecenie wykonywał. </a:t>
            </a:r>
          </a:p>
          <a:p>
            <a:pPr marL="0" indent="0">
              <a:buNone/>
            </a:pPr>
            <a:r>
              <a:rPr lang="pl-PL" sz="6000" b="1" dirty="0"/>
              <a:t>Art. 740. Obowiązki zleceniobiorcy </a:t>
            </a:r>
          </a:p>
          <a:p>
            <a:pPr marL="0" indent="0">
              <a:buNone/>
            </a:pPr>
            <a:r>
              <a:rPr lang="pl-PL" sz="6000" dirty="0"/>
              <a:t>Przyjmujący zlecenie powinien udzielać dającemu zlecenie potrzebnych wiadomości o przebiegu sprawy, a po wykonaniu zlecenia lub po wcześniejszym rozwiązaniu umowy złożyć mu sprawozdanie. Powinien mu wydać wszystko, co przy wykonaniu zlecenia dla niego uzyskał, chociażby w imieniu </a:t>
            </a:r>
            <a:r>
              <a:rPr lang="pl-PL" sz="6000" dirty="0" smtClean="0"/>
              <a:t>własnym</a:t>
            </a:r>
            <a:endParaRPr lang="pl-PL" sz="6000" dirty="0"/>
          </a:p>
          <a:p>
            <a:pPr marL="0" indent="0">
              <a:buNone/>
            </a:pPr>
            <a:r>
              <a:rPr lang="pl-PL" sz="6000" b="1" dirty="0"/>
              <a:t>Art. 741. Zakaz używania rzeczy zleceniodawcy </a:t>
            </a:r>
          </a:p>
          <a:p>
            <a:pPr marL="0" indent="0">
              <a:buNone/>
            </a:pPr>
            <a:r>
              <a:rPr lang="pl-PL" sz="6000" dirty="0"/>
              <a:t>Przyjmującemu zlecenie nie wolno używać we własnym interesie rzeczy i pieniędzy dającego zlecenie. Od sum pieniężnych zatrzymanych ponad potrzebę wynikającą z wykonywania zlecenia powinien płacić dającemu zlecenie odsetki ustawowe. </a:t>
            </a:r>
          </a:p>
          <a:p>
            <a:endParaRPr lang="pl-PL" dirty="0"/>
          </a:p>
        </p:txBody>
      </p:sp>
    </p:spTree>
    <p:extLst>
      <p:ext uri="{BB962C8B-B14F-4D97-AF65-F5344CB8AC3E}">
        <p14:creationId xmlns:p14="http://schemas.microsoft.com/office/powerpoint/2010/main" xmlns="" val="2261756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a:t>-wykonanie umowy-</a:t>
            </a:r>
          </a:p>
        </p:txBody>
      </p:sp>
      <p:sp>
        <p:nvSpPr>
          <p:cNvPr id="3" name="Symbol zastępczy zawartości 2"/>
          <p:cNvSpPr>
            <a:spLocks noGrp="1"/>
          </p:cNvSpPr>
          <p:nvPr>
            <p:ph idx="1"/>
          </p:nvPr>
        </p:nvSpPr>
        <p:spPr/>
        <p:txBody>
          <a:bodyPr>
            <a:normAutofit fontScale="62500" lnSpcReduction="20000"/>
          </a:bodyPr>
          <a:lstStyle/>
          <a:p>
            <a:endParaRPr lang="pl-PL" dirty="0"/>
          </a:p>
          <a:p>
            <a:pPr marL="0" indent="0">
              <a:buNone/>
            </a:pPr>
            <a:r>
              <a:rPr lang="pl-PL" b="1" dirty="0"/>
              <a:t>Art. 742. Zwrot wydatków i zwolnienie z zobowiązań</a:t>
            </a:r>
          </a:p>
          <a:p>
            <a:pPr marL="0" indent="0">
              <a:buNone/>
            </a:pPr>
            <a:r>
              <a:rPr lang="pl-PL" dirty="0"/>
              <a:t>Dający zlecenie powinien zwrócić przyjmującemu zlecenie wydatki, które ten poczynił w celu należytego wykonania zlecenia, wraz z odsetkami ustawowymi; powinien również zwolnić przyjmującego zlecenie od zobowiązań, które ten w powyższym celu zaciągnął w imieniu własnym</a:t>
            </a:r>
            <a:r>
              <a:rPr lang="pl-PL" dirty="0" smtClean="0"/>
              <a:t>.</a:t>
            </a:r>
          </a:p>
          <a:p>
            <a:pPr marL="0" indent="0">
              <a:buNone/>
            </a:pPr>
            <a:endParaRPr lang="pl-PL" dirty="0"/>
          </a:p>
          <a:p>
            <a:pPr marL="0" indent="0">
              <a:buNone/>
            </a:pPr>
            <a:r>
              <a:rPr lang="pl-PL" b="1" dirty="0"/>
              <a:t>Art. 743. Udzielenie zaliczki na żądanie</a:t>
            </a:r>
          </a:p>
          <a:p>
            <a:pPr marL="0" indent="0">
              <a:buNone/>
            </a:pPr>
            <a:r>
              <a:rPr lang="pl-PL" dirty="0"/>
              <a:t>Jeżeli wykonanie zlecenia wymaga wydatków, dający zlecenie powinien na żądanie przyjmującego udzielić mu odpowiedniej zaliczki</a:t>
            </a:r>
            <a:r>
              <a:rPr lang="pl-PL" dirty="0" smtClean="0"/>
              <a:t>.</a:t>
            </a:r>
          </a:p>
          <a:p>
            <a:pPr marL="0" indent="0">
              <a:buNone/>
            </a:pPr>
            <a:endParaRPr lang="pl-PL" dirty="0"/>
          </a:p>
          <a:p>
            <a:pPr marL="0" indent="0">
              <a:buNone/>
            </a:pPr>
            <a:r>
              <a:rPr lang="pl-PL" b="1" dirty="0"/>
              <a:t>Art. 744. Termin płatności wynagrodzenia</a:t>
            </a:r>
          </a:p>
          <a:p>
            <a:pPr marL="0" indent="0">
              <a:buNone/>
            </a:pPr>
            <a:r>
              <a:rPr lang="pl-PL" dirty="0"/>
              <a:t>W razie odpłatnego zlecenia wynagrodzenie należy się przyjmującemu dopiero po wykonaniu zlecenia, chyba że co innego wynika z umowy lub z przepisów szczególnych.</a:t>
            </a:r>
          </a:p>
          <a:p>
            <a:endParaRPr lang="pl-PL" dirty="0"/>
          </a:p>
        </p:txBody>
      </p:sp>
    </p:spTree>
    <p:extLst>
      <p:ext uri="{BB962C8B-B14F-4D97-AF65-F5344CB8AC3E}">
        <p14:creationId xmlns:p14="http://schemas.microsoft.com/office/powerpoint/2010/main" xmlns="" val="2595386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normAutofit/>
          </a:bodyPr>
          <a:lstStyle/>
          <a:p>
            <a:r>
              <a:rPr lang="pl-PL" sz="2800" dirty="0"/>
              <a:t>Umowa zlecenia</a:t>
            </a:r>
            <a:br>
              <a:rPr lang="pl-PL" sz="2800" dirty="0"/>
            </a:br>
            <a:r>
              <a:rPr lang="pl-PL" sz="2800" dirty="0" smtClean="0"/>
              <a:t>-wygaśnięcie umowy-</a:t>
            </a:r>
            <a:endParaRPr lang="pl-PL" sz="2800" dirty="0"/>
          </a:p>
        </p:txBody>
      </p:sp>
      <p:sp>
        <p:nvSpPr>
          <p:cNvPr id="3" name="Symbol zastępczy zawartości 2"/>
          <p:cNvSpPr>
            <a:spLocks noGrp="1"/>
          </p:cNvSpPr>
          <p:nvPr>
            <p:ph idx="1"/>
          </p:nvPr>
        </p:nvSpPr>
        <p:spPr>
          <a:xfrm>
            <a:off x="467544" y="980728"/>
            <a:ext cx="8229600" cy="4525963"/>
          </a:xfrm>
        </p:spPr>
        <p:txBody>
          <a:bodyPr>
            <a:normAutofit fontScale="25000" lnSpcReduction="20000"/>
          </a:bodyPr>
          <a:lstStyle/>
          <a:p>
            <a:endParaRPr lang="pl-PL" sz="6800" dirty="0"/>
          </a:p>
          <a:p>
            <a:pPr marL="0" indent="0">
              <a:buNone/>
            </a:pPr>
            <a:r>
              <a:rPr lang="pl-PL" sz="6800" dirty="0"/>
              <a:t>Art. 746. Wypowiedzenie zlecenia przez strony</a:t>
            </a:r>
          </a:p>
          <a:p>
            <a:pPr marL="0" indent="0">
              <a:buNone/>
            </a:pPr>
            <a:r>
              <a:rPr lang="pl-PL" sz="6800" dirty="0"/>
              <a:t>§ 1. </a:t>
            </a:r>
            <a:r>
              <a:rPr lang="pl-PL" sz="6800" dirty="0">
                <a:solidFill>
                  <a:srgbClr val="002060"/>
                </a:solidFill>
              </a:rPr>
              <a:t>Dający zlecenie może je wypowiedzieć </a:t>
            </a:r>
            <a:r>
              <a:rPr lang="pl-PL" sz="6800" b="1" dirty="0">
                <a:solidFill>
                  <a:srgbClr val="002060"/>
                </a:solidFill>
              </a:rPr>
              <a:t>w każdym czasie</a:t>
            </a:r>
            <a:r>
              <a:rPr lang="pl-PL" sz="6800" dirty="0"/>
              <a:t>. Powinien jednak zwrócić przyjmującemu zlecenie wydatki, które ten poczynił w celu należytego wykonania zlecenia; w razie odpłatnego zlecenia obowiązany jest uiścić przyjmującemu zlecenie część wynagrodzenia odpowiadającą jego dotychczasowym czynnościom, a jeżeli wypowiedzenie nastąpiło bez ważnego powodu, powinien także naprawić szkodę.</a:t>
            </a:r>
          </a:p>
          <a:p>
            <a:pPr marL="0" indent="0">
              <a:buNone/>
            </a:pPr>
            <a:r>
              <a:rPr lang="pl-PL" sz="6800" dirty="0"/>
              <a:t>§ 2. </a:t>
            </a:r>
            <a:r>
              <a:rPr lang="pl-PL" sz="6800" dirty="0">
                <a:solidFill>
                  <a:srgbClr val="002060"/>
                </a:solidFill>
              </a:rPr>
              <a:t>Przyjmujący zlecenie może je wypowiedzieć </a:t>
            </a:r>
            <a:r>
              <a:rPr lang="pl-PL" sz="6800" b="1" dirty="0">
                <a:solidFill>
                  <a:srgbClr val="002060"/>
                </a:solidFill>
              </a:rPr>
              <a:t>w każdym czasie</a:t>
            </a:r>
            <a:r>
              <a:rPr lang="pl-PL" sz="6800" dirty="0"/>
              <a:t>. Jednakże gdy zlecenie jest odpłatne, a wypowiedzenie nastąpiło bez ważnego powodu, przyjmujący zlecenie jest odpowiedzialny za szkodę.</a:t>
            </a:r>
          </a:p>
          <a:p>
            <a:pPr marL="0" indent="0">
              <a:buNone/>
            </a:pPr>
            <a:r>
              <a:rPr lang="pl-PL" sz="6800" dirty="0">
                <a:solidFill>
                  <a:srgbClr val="FF0000"/>
                </a:solidFill>
              </a:rPr>
              <a:t>§ 3. Nie można zrzec się z góry uprawnienia do wypowiedzenia zlecenia </a:t>
            </a:r>
            <a:r>
              <a:rPr lang="pl-PL" sz="6800" b="1" dirty="0">
                <a:solidFill>
                  <a:srgbClr val="FF0000"/>
                </a:solidFill>
              </a:rPr>
              <a:t>z ważnych powodów</a:t>
            </a:r>
            <a:r>
              <a:rPr lang="pl-PL" sz="6800" b="1" dirty="0" smtClean="0">
                <a:solidFill>
                  <a:srgbClr val="FF0000"/>
                </a:solidFill>
              </a:rPr>
              <a:t>.</a:t>
            </a:r>
            <a:endParaRPr lang="pl-PL" sz="6800" dirty="0"/>
          </a:p>
          <a:p>
            <a:pPr marL="0" indent="0">
              <a:buNone/>
            </a:pPr>
            <a:r>
              <a:rPr lang="pl-PL" sz="6800" dirty="0"/>
              <a:t>Art. 747. śmierć zleceniodawcy a trwanie umowy</a:t>
            </a:r>
          </a:p>
          <a:p>
            <a:pPr marL="0" indent="0">
              <a:buNone/>
            </a:pPr>
            <a:r>
              <a:rPr lang="pl-PL" sz="6800" dirty="0" smtClean="0">
                <a:solidFill>
                  <a:srgbClr val="002060"/>
                </a:solidFill>
              </a:rPr>
              <a:t>W braku odmiennej umowy zlecenie nie wygasa ani wskutek śmierci </a:t>
            </a:r>
            <a:r>
              <a:rPr lang="pl-PL" sz="6800" b="1" dirty="0" smtClean="0">
                <a:solidFill>
                  <a:srgbClr val="002060"/>
                </a:solidFill>
              </a:rPr>
              <a:t>dającego zlecenie</a:t>
            </a:r>
            <a:r>
              <a:rPr lang="pl-PL" sz="6800" dirty="0" smtClean="0">
                <a:solidFill>
                  <a:srgbClr val="002060"/>
                </a:solidFill>
              </a:rPr>
              <a:t>, ani wskutek utraty przez niego zdolności do czynności prawnych</a:t>
            </a:r>
            <a:r>
              <a:rPr lang="pl-PL" sz="6800" dirty="0" smtClean="0"/>
              <a:t>. </a:t>
            </a:r>
            <a:r>
              <a:rPr lang="pl-PL" sz="6800" dirty="0"/>
              <a:t>Jeżeli </a:t>
            </a:r>
            <a:r>
              <a:rPr lang="pl-PL" sz="6800" dirty="0" smtClean="0"/>
              <a:t>jednak</a:t>
            </a:r>
            <a:r>
              <a:rPr lang="pl-PL" sz="6800" dirty="0"/>
              <a:t>, zgodnie z umową, zlecenie wygasło, przyjmujący zlecenie powinien, gdyby z przerwania powierzonych mu czynności mogła wyniknąć szkoda, prowadzić te czynności nadal, dopóki spadkobierca albo przedstawiciel ustawowy dającego zlecenie nie będzie mógł zarządzić inaczej</a:t>
            </a:r>
            <a:r>
              <a:rPr lang="pl-PL" sz="6800" dirty="0" smtClean="0"/>
              <a:t>.</a:t>
            </a:r>
            <a:endParaRPr lang="pl-PL" sz="6800" dirty="0"/>
          </a:p>
          <a:p>
            <a:pPr marL="0" indent="0">
              <a:buNone/>
            </a:pPr>
            <a:r>
              <a:rPr lang="pl-PL" sz="6800" dirty="0"/>
              <a:t>Art. 748. śmierć zleceniobiorcy i wygaśnięcie umowy</a:t>
            </a:r>
          </a:p>
          <a:p>
            <a:pPr marL="0" indent="0">
              <a:buNone/>
            </a:pPr>
            <a:r>
              <a:rPr lang="pl-PL" sz="6800" dirty="0">
                <a:solidFill>
                  <a:srgbClr val="002060"/>
                </a:solidFill>
              </a:rPr>
              <a:t>W braku odmiennej umowy zlecenie wygasa wskutek śmierci </a:t>
            </a:r>
            <a:r>
              <a:rPr lang="pl-PL" sz="6800" b="1" dirty="0">
                <a:solidFill>
                  <a:srgbClr val="002060"/>
                </a:solidFill>
              </a:rPr>
              <a:t>przyjmującego zlecenie </a:t>
            </a:r>
            <a:r>
              <a:rPr lang="pl-PL" sz="6800" dirty="0">
                <a:solidFill>
                  <a:srgbClr val="002060"/>
                </a:solidFill>
              </a:rPr>
              <a:t>albo wskutek utraty przez niego pełnej zdolności do czynności prawnych</a:t>
            </a:r>
            <a:r>
              <a:rPr lang="pl-PL" sz="6800" dirty="0" smtClean="0">
                <a:solidFill>
                  <a:srgbClr val="002060"/>
                </a:solidFill>
              </a:rPr>
              <a:t>.</a:t>
            </a:r>
          </a:p>
          <a:p>
            <a:pPr marL="0" indent="0">
              <a:buNone/>
            </a:pPr>
            <a:r>
              <a:rPr lang="pl-PL" sz="6800" dirty="0" smtClean="0"/>
              <a:t>Art</a:t>
            </a:r>
            <a:r>
              <a:rPr lang="pl-PL" sz="6800" dirty="0"/>
              <a:t>. 749. Skutki wygaśnięcia zlecenia</a:t>
            </a:r>
          </a:p>
          <a:p>
            <a:pPr marL="0" indent="0">
              <a:buNone/>
            </a:pPr>
            <a:r>
              <a:rPr lang="pl-PL" sz="6800" dirty="0"/>
              <a:t>Jeżeli zlecenie wygasło, uważa się je mimo to </a:t>
            </a:r>
            <a:r>
              <a:rPr lang="pl-PL" sz="6800" b="1" dirty="0">
                <a:solidFill>
                  <a:srgbClr val="002060"/>
                </a:solidFill>
              </a:rPr>
              <a:t>za istniejące </a:t>
            </a:r>
            <a:r>
              <a:rPr lang="pl-PL" sz="6800" dirty="0">
                <a:solidFill>
                  <a:srgbClr val="FF0000"/>
                </a:solidFill>
              </a:rPr>
              <a:t>na korzyść</a:t>
            </a:r>
            <a:r>
              <a:rPr lang="pl-PL" sz="6800" dirty="0"/>
              <a:t> </a:t>
            </a:r>
            <a:r>
              <a:rPr lang="pl-PL" sz="6800" dirty="0">
                <a:solidFill>
                  <a:srgbClr val="002060"/>
                </a:solidFill>
              </a:rPr>
              <a:t>przyjmującego zlecenie </a:t>
            </a:r>
            <a:r>
              <a:rPr lang="pl-PL" sz="6800" b="1" dirty="0">
                <a:solidFill>
                  <a:srgbClr val="002060"/>
                </a:solidFill>
              </a:rPr>
              <a:t>aż do chwili, kiedy dowiedział się o wygaśnięciu zlecenia.</a:t>
            </a:r>
          </a:p>
          <a:p>
            <a:endParaRPr lang="pl-PL" b="1" dirty="0"/>
          </a:p>
        </p:txBody>
      </p:sp>
    </p:spTree>
    <p:extLst>
      <p:ext uri="{BB962C8B-B14F-4D97-AF65-F5344CB8AC3E}">
        <p14:creationId xmlns:p14="http://schemas.microsoft.com/office/powerpoint/2010/main" xmlns="" val="3031835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zlecenia</a:t>
            </a:r>
            <a:br>
              <a:rPr lang="pl-PL" dirty="0"/>
            </a:br>
            <a:r>
              <a:rPr lang="pl-PL" dirty="0" smtClean="0"/>
              <a:t>-terminy przedawnienia-</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 Art. 751. Przedawnienie roszczeń o wynagrodzenie, </a:t>
            </a:r>
          </a:p>
          <a:p>
            <a:r>
              <a:rPr lang="pl-PL" dirty="0"/>
              <a:t>Z upływem lat dwóch przedawniają się:</a:t>
            </a:r>
          </a:p>
          <a:p>
            <a:pPr>
              <a:buFont typeface="Wingdings" pitchFamily="2" charset="2"/>
              <a:buChar char="ü"/>
            </a:pPr>
            <a:r>
              <a:rPr lang="pl-PL" dirty="0"/>
              <a:t>1) roszczenia o wynagrodzenie za spełnione czynności i o zwrot poniesionych wydatków przysługujące osobom, które stale lub w zakresie działalności przedsiębiorstwa trudnią się czynnościami danego rodzaju; to samo dotyczy roszczeń z tytułu zaliczek udzielonych tym osobom;</a:t>
            </a:r>
          </a:p>
          <a:p>
            <a:pPr>
              <a:buFont typeface="Wingdings" pitchFamily="2" charset="2"/>
              <a:buChar char="ü"/>
            </a:pPr>
            <a:r>
              <a:rPr lang="pl-PL" dirty="0"/>
              <a:t>2) roszczenia z tytułu utrzymania, pielęgnowania, wychowania lub nauki, jeżeli przysługują osobom trudniącym się zawodowo takimi czynnościami albo osobom utrzymującym zakłady na ten cel przeznaczone.</a:t>
            </a:r>
          </a:p>
        </p:txBody>
      </p:sp>
    </p:spTree>
    <p:extLst>
      <p:ext uri="{BB962C8B-B14F-4D97-AF65-F5344CB8AC3E}">
        <p14:creationId xmlns:p14="http://schemas.microsoft.com/office/powerpoint/2010/main" xmlns="" val="1220700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o dzieło</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Umowa:</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a:t>
            </a:r>
          </a:p>
          <a:p>
            <a:pPr>
              <a:buFont typeface="Wingdings" pitchFamily="2" charset="2"/>
              <a:buChar char="ü"/>
            </a:pPr>
            <a:r>
              <a:rPr lang="pl-PL" dirty="0" smtClean="0"/>
              <a:t>Wzajemna</a:t>
            </a:r>
          </a:p>
          <a:p>
            <a:pPr>
              <a:buFont typeface="Wingdings" pitchFamily="2" charset="2"/>
              <a:buChar char="ü"/>
            </a:pPr>
            <a:endParaRPr lang="pl-PL" dirty="0"/>
          </a:p>
          <a:p>
            <a:pPr marL="0" indent="0">
              <a:buNone/>
            </a:pPr>
            <a:r>
              <a:rPr lang="pl-PL" dirty="0" smtClean="0">
                <a:sym typeface="Wingdings" pitchFamily="2" charset="2"/>
              </a:rPr>
              <a:t> Umowa </a:t>
            </a:r>
            <a:r>
              <a:rPr lang="pl-PL" b="1" dirty="0" smtClean="0">
                <a:solidFill>
                  <a:srgbClr val="002060"/>
                </a:solidFill>
                <a:sym typeface="Wingdings" pitchFamily="2" charset="2"/>
              </a:rPr>
              <a:t>rezultatu </a:t>
            </a:r>
            <a:r>
              <a:rPr lang="pl-PL" dirty="0" smtClean="0">
                <a:sym typeface="Wingdings" pitchFamily="2" charset="2"/>
              </a:rPr>
              <a:t>- o wykonaniu umowy świadczy wykonanie konkretnego, zamierzonego przez strony celu, a samo dołożenie przez przyjmującego zamówienie należytej staranności, w obliczu nie osiągnięcia tego celu, nie zwalnia go ze zobowiązania.</a:t>
            </a:r>
            <a:r>
              <a:rPr lang="pl-PL" b="1" dirty="0" smtClean="0">
                <a:solidFill>
                  <a:srgbClr val="002060"/>
                </a:solidFill>
                <a:sym typeface="Wingdings" pitchFamily="2" charset="2"/>
              </a:rPr>
              <a:t> </a:t>
            </a:r>
            <a:endParaRPr lang="pl-PL" b="1" dirty="0">
              <a:solidFill>
                <a:srgbClr val="002060"/>
              </a:solidFill>
            </a:endParaRPr>
          </a:p>
        </p:txBody>
      </p:sp>
    </p:spTree>
    <p:extLst>
      <p:ext uri="{BB962C8B-B14F-4D97-AF65-F5344CB8AC3E}">
        <p14:creationId xmlns:p14="http://schemas.microsoft.com/office/powerpoint/2010/main" xmlns="" val="1589610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o dzieło</a:t>
            </a:r>
          </a:p>
        </p:txBody>
      </p:sp>
      <p:sp>
        <p:nvSpPr>
          <p:cNvPr id="3" name="Symbol zastępczy zawartości 2"/>
          <p:cNvSpPr>
            <a:spLocks noGrp="1"/>
          </p:cNvSpPr>
          <p:nvPr>
            <p:ph idx="1"/>
          </p:nvPr>
        </p:nvSpPr>
        <p:spPr/>
        <p:txBody>
          <a:bodyPr/>
          <a:lstStyle/>
          <a:p>
            <a:pPr marL="0" indent="0">
              <a:buNone/>
            </a:pPr>
            <a:r>
              <a:rPr lang="pl-PL" b="1" dirty="0"/>
              <a:t>Art. 627. Istota umowy o dzieło </a:t>
            </a:r>
          </a:p>
          <a:p>
            <a:pPr marL="0" indent="0">
              <a:buNone/>
            </a:pPr>
            <a:r>
              <a:rPr lang="pl-PL" dirty="0"/>
              <a:t>Przez umowę o dzieło </a:t>
            </a:r>
            <a:r>
              <a:rPr lang="pl-PL" b="1" dirty="0">
                <a:solidFill>
                  <a:srgbClr val="00B0F0"/>
                </a:solidFill>
              </a:rPr>
              <a:t>przyjmujący zamówienie </a:t>
            </a:r>
            <a:r>
              <a:rPr lang="pl-PL" dirty="0"/>
              <a:t>zobowiązuje się do </a:t>
            </a:r>
            <a:r>
              <a:rPr lang="pl-PL" dirty="0">
                <a:solidFill>
                  <a:srgbClr val="00B0F0"/>
                </a:solidFill>
              </a:rPr>
              <a:t>wykonania oznaczonego dzieła</a:t>
            </a:r>
            <a:r>
              <a:rPr lang="pl-PL" dirty="0"/>
              <a:t>, a </a:t>
            </a:r>
            <a:r>
              <a:rPr lang="pl-PL" b="1" dirty="0">
                <a:solidFill>
                  <a:srgbClr val="002060"/>
                </a:solidFill>
              </a:rPr>
              <a:t>zamawiający</a:t>
            </a:r>
            <a:r>
              <a:rPr lang="pl-PL" dirty="0"/>
              <a:t> do </a:t>
            </a:r>
            <a:r>
              <a:rPr lang="pl-PL" dirty="0">
                <a:solidFill>
                  <a:srgbClr val="002060"/>
                </a:solidFill>
              </a:rPr>
              <a:t>zapłaty wynagrodzenia. </a:t>
            </a:r>
          </a:p>
          <a:p>
            <a:endParaRPr lang="pl-PL" dirty="0"/>
          </a:p>
        </p:txBody>
      </p:sp>
    </p:spTree>
    <p:extLst>
      <p:ext uri="{BB962C8B-B14F-4D97-AF65-F5344CB8AC3E}">
        <p14:creationId xmlns:p14="http://schemas.microsoft.com/office/powerpoint/2010/main" xmlns="" val="3514296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o dzieło</a:t>
            </a:r>
          </a:p>
        </p:txBody>
      </p:sp>
      <p:sp>
        <p:nvSpPr>
          <p:cNvPr id="3" name="Symbol zastępczy zawartości 2"/>
          <p:cNvSpPr>
            <a:spLocks noGrp="1"/>
          </p:cNvSpPr>
          <p:nvPr>
            <p:ph idx="1"/>
          </p:nvPr>
        </p:nvSpPr>
        <p:spPr>
          <a:xfrm>
            <a:off x="395536" y="1628800"/>
            <a:ext cx="8229600" cy="4525963"/>
          </a:xfrm>
        </p:spPr>
        <p:txBody>
          <a:bodyPr>
            <a:normAutofit fontScale="92500" lnSpcReduction="10000"/>
          </a:bodyPr>
          <a:lstStyle/>
          <a:p>
            <a:r>
              <a:rPr lang="pl-PL" dirty="0" smtClean="0"/>
              <a:t>Cel stosunku zobowiązaniowego jest osiągnięcie z góry zamierzonego, określonego, konkretnego stanu rzeczy</a:t>
            </a:r>
          </a:p>
          <a:p>
            <a:r>
              <a:rPr lang="pl-PL" dirty="0" smtClean="0"/>
              <a:t>Może polegać na </a:t>
            </a:r>
          </a:p>
          <a:p>
            <a:pPr>
              <a:buFont typeface="Wingdings" pitchFamily="2" charset="2"/>
              <a:buChar char="ü"/>
            </a:pPr>
            <a:r>
              <a:rPr lang="pl-PL" dirty="0" smtClean="0"/>
              <a:t>stworzeniu czegoś, co w chwili zawarcia umowy jeszcze nie istnieje (np. uszycie sukni ślubnej)</a:t>
            </a:r>
            <a:endParaRPr lang="pl-PL" dirty="0"/>
          </a:p>
          <a:p>
            <a:pPr>
              <a:buFont typeface="Wingdings" pitchFamily="2" charset="2"/>
              <a:buChar char="ü"/>
            </a:pPr>
            <a:r>
              <a:rPr lang="pl-PL" dirty="0" smtClean="0"/>
              <a:t>Zmianie określonego stanu rzeczy (np. skrócenie spodni)</a:t>
            </a:r>
          </a:p>
          <a:p>
            <a:pPr marL="0" indent="0" algn="ctr">
              <a:buNone/>
            </a:pPr>
            <a:r>
              <a:rPr lang="pl-PL" dirty="0" smtClean="0">
                <a:sym typeface="Wingdings" pitchFamily="2" charset="2"/>
              </a:rPr>
              <a:t> istotny jest proces wytworzenia</a:t>
            </a:r>
            <a:endParaRPr lang="pl-PL" dirty="0"/>
          </a:p>
        </p:txBody>
      </p:sp>
    </p:spTree>
    <p:extLst>
      <p:ext uri="{BB962C8B-B14F-4D97-AF65-F5344CB8AC3E}">
        <p14:creationId xmlns:p14="http://schemas.microsoft.com/office/powerpoint/2010/main" xmlns="" val="2830026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o dzieło</a:t>
            </a:r>
          </a:p>
        </p:txBody>
      </p:sp>
      <p:sp>
        <p:nvSpPr>
          <p:cNvPr id="3" name="Symbol zastępczy zawartości 2"/>
          <p:cNvSpPr>
            <a:spLocks noGrp="1"/>
          </p:cNvSpPr>
          <p:nvPr>
            <p:ph idx="1"/>
          </p:nvPr>
        </p:nvSpPr>
        <p:spPr/>
        <p:txBody>
          <a:bodyPr/>
          <a:lstStyle/>
          <a:p>
            <a:r>
              <a:rPr lang="pl-PL" dirty="0" smtClean="0"/>
              <a:t>Przedmiot świadczenia – wytworzenie </a:t>
            </a:r>
            <a:r>
              <a:rPr lang="pl-PL" b="1" dirty="0" smtClean="0">
                <a:solidFill>
                  <a:srgbClr val="002060"/>
                </a:solidFill>
              </a:rPr>
              <a:t>dzieła</a:t>
            </a:r>
            <a:r>
              <a:rPr lang="pl-PL" dirty="0" smtClean="0"/>
              <a:t> w następstwie działań przyjmującego zamówienie</a:t>
            </a:r>
            <a:endParaRPr lang="pl-PL" dirty="0"/>
          </a:p>
        </p:txBody>
      </p:sp>
    </p:spTree>
    <p:extLst>
      <p:ext uri="{BB962C8B-B14F-4D97-AF65-F5344CB8AC3E}">
        <p14:creationId xmlns:p14="http://schemas.microsoft.com/office/powerpoint/2010/main" xmlns="" val="342992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Typy umów o świadczenie usług</a:t>
            </a:r>
            <a:endParaRPr lang="pl-PL" dirty="0"/>
          </a:p>
        </p:txBody>
      </p:sp>
      <p:sp>
        <p:nvSpPr>
          <p:cNvPr id="3" name="Symbol zastępczy zawartości 2"/>
          <p:cNvSpPr>
            <a:spLocks noGrp="1"/>
          </p:cNvSpPr>
          <p:nvPr>
            <p:ph idx="1"/>
          </p:nvPr>
        </p:nvSpPr>
        <p:spPr/>
        <p:txBody>
          <a:bodyPr>
            <a:noAutofit/>
          </a:bodyPr>
          <a:lstStyle/>
          <a:p>
            <a:r>
              <a:rPr lang="pl-PL" sz="1600" dirty="0" smtClean="0"/>
              <a:t>Umowy nazwane i nienazwane</a:t>
            </a:r>
          </a:p>
          <a:p>
            <a:pPr algn="ctr"/>
            <a:r>
              <a:rPr lang="pl-PL" sz="1600" dirty="0" smtClean="0"/>
              <a:t>Umowy nazwane:</a:t>
            </a:r>
          </a:p>
          <a:p>
            <a:pPr>
              <a:buFont typeface="Wingdings" pitchFamily="2" charset="2"/>
              <a:buChar char="ü"/>
            </a:pPr>
            <a:r>
              <a:rPr lang="pl-PL" sz="1600" dirty="0" smtClean="0"/>
              <a:t>Umowa o dzieło</a:t>
            </a:r>
          </a:p>
          <a:p>
            <a:pPr>
              <a:buFont typeface="Wingdings" pitchFamily="2" charset="2"/>
              <a:buChar char="ü"/>
            </a:pPr>
            <a:r>
              <a:rPr lang="pl-PL" sz="1600" dirty="0" smtClean="0"/>
              <a:t>Umowa o roboty budowlane</a:t>
            </a:r>
          </a:p>
          <a:p>
            <a:pPr>
              <a:buFont typeface="Wingdings" pitchFamily="2" charset="2"/>
              <a:buChar char="ü"/>
            </a:pPr>
            <a:r>
              <a:rPr lang="pl-PL" sz="1600" dirty="0" smtClean="0"/>
              <a:t>Umowa zlecenia</a:t>
            </a:r>
          </a:p>
          <a:p>
            <a:pPr>
              <a:buFont typeface="Wingdings" pitchFamily="2" charset="2"/>
              <a:buChar char="ü"/>
            </a:pPr>
            <a:r>
              <a:rPr lang="pl-PL" sz="1600" dirty="0" smtClean="0"/>
              <a:t>Umowa agencyjna</a:t>
            </a:r>
          </a:p>
          <a:p>
            <a:pPr>
              <a:buFont typeface="Wingdings" pitchFamily="2" charset="2"/>
              <a:buChar char="ü"/>
            </a:pPr>
            <a:r>
              <a:rPr lang="pl-PL" sz="1600" dirty="0" smtClean="0"/>
              <a:t>Umowa komisu</a:t>
            </a:r>
          </a:p>
          <a:p>
            <a:pPr>
              <a:buFont typeface="Wingdings" pitchFamily="2" charset="2"/>
              <a:buChar char="ü"/>
            </a:pPr>
            <a:r>
              <a:rPr lang="pl-PL" sz="1600" dirty="0" smtClean="0"/>
              <a:t>Umowa przewozu</a:t>
            </a:r>
          </a:p>
          <a:p>
            <a:pPr>
              <a:buFont typeface="Wingdings" pitchFamily="2" charset="2"/>
              <a:buChar char="ü"/>
            </a:pPr>
            <a:r>
              <a:rPr lang="pl-PL" sz="1600" dirty="0" smtClean="0"/>
              <a:t>Umowa spedycji</a:t>
            </a:r>
          </a:p>
          <a:p>
            <a:pPr>
              <a:buFont typeface="Wingdings" pitchFamily="2" charset="2"/>
              <a:buChar char="ü"/>
            </a:pPr>
            <a:r>
              <a:rPr lang="pl-PL" sz="1600" dirty="0" smtClean="0"/>
              <a:t>Przechowanie</a:t>
            </a:r>
          </a:p>
          <a:p>
            <a:pPr>
              <a:buFont typeface="Wingdings" pitchFamily="2" charset="2"/>
              <a:buChar char="ü"/>
            </a:pPr>
            <a:r>
              <a:rPr lang="pl-PL" sz="1600" dirty="0" smtClean="0"/>
              <a:t>Umowa składu</a:t>
            </a:r>
          </a:p>
          <a:p>
            <a:pPr>
              <a:buFont typeface="Wingdings" pitchFamily="2" charset="2"/>
              <a:buChar char="ü"/>
            </a:pPr>
            <a:r>
              <a:rPr lang="pl-PL" sz="1600" dirty="0" smtClean="0"/>
              <a:t>Umowa o świadczenie usług turystycznych (ustawa o usługach turystycznych)</a:t>
            </a:r>
          </a:p>
          <a:p>
            <a:pPr>
              <a:buFont typeface="Wingdings" pitchFamily="2" charset="2"/>
              <a:buChar char="ü"/>
            </a:pPr>
            <a:r>
              <a:rPr lang="pl-PL" sz="1600" dirty="0" smtClean="0"/>
              <a:t>Umowa o świadczenie usług telekomunikacyjnych (ustawa - Prawo telekomunikacyjne)</a:t>
            </a:r>
          </a:p>
          <a:p>
            <a:pPr algn="ctr"/>
            <a:r>
              <a:rPr lang="pl-PL" sz="1600" dirty="0" smtClean="0"/>
              <a:t>Pozaumowne stosunki:</a:t>
            </a:r>
          </a:p>
          <a:p>
            <a:pPr algn="just">
              <a:buFont typeface="Wingdings" pitchFamily="2" charset="2"/>
              <a:buChar char="ü"/>
            </a:pPr>
            <a:r>
              <a:rPr lang="pl-PL" sz="1600" dirty="0" smtClean="0"/>
              <a:t>Stosunek prowadzenia cudzych spraw bez zlecenia</a:t>
            </a:r>
          </a:p>
          <a:p>
            <a:pPr algn="just">
              <a:buFont typeface="Wingdings" pitchFamily="2" charset="2"/>
              <a:buChar char="ü"/>
            </a:pPr>
            <a:r>
              <a:rPr lang="pl-PL" sz="1600" dirty="0" smtClean="0"/>
              <a:t>Odpowiedzialność, prawo zastawu i przedawnienie roszczeń utrzymujących hotele i podobne zakłady</a:t>
            </a:r>
            <a:endParaRPr lang="pl-PL" sz="1600" dirty="0"/>
          </a:p>
        </p:txBody>
      </p:sp>
    </p:spTree>
    <p:extLst>
      <p:ext uri="{BB962C8B-B14F-4D97-AF65-F5344CB8AC3E}">
        <p14:creationId xmlns:p14="http://schemas.microsoft.com/office/powerpoint/2010/main" xmlns="" val="1772241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endParaRPr lang="pl-PL" dirty="0"/>
          </a:p>
        </p:txBody>
      </p:sp>
      <p:sp>
        <p:nvSpPr>
          <p:cNvPr id="3" name="Symbol zastępczy zawartości 2"/>
          <p:cNvSpPr>
            <a:spLocks noGrp="1"/>
          </p:cNvSpPr>
          <p:nvPr>
            <p:ph idx="1"/>
          </p:nvPr>
        </p:nvSpPr>
        <p:spPr/>
        <p:txBody>
          <a:bodyPr>
            <a:normAutofit fontScale="85000" lnSpcReduction="20000"/>
          </a:bodyPr>
          <a:lstStyle/>
          <a:p>
            <a:pPr algn="ctr"/>
            <a:r>
              <a:rPr lang="pl-PL" dirty="0" smtClean="0"/>
              <a:t>Czym jest </a:t>
            </a:r>
            <a:r>
              <a:rPr lang="pl-PL" b="1" dirty="0" smtClean="0">
                <a:solidFill>
                  <a:srgbClr val="002060"/>
                </a:solidFill>
              </a:rPr>
              <a:t>dzieło</a:t>
            </a:r>
            <a:r>
              <a:rPr lang="pl-PL" dirty="0" smtClean="0"/>
              <a:t>?</a:t>
            </a:r>
          </a:p>
          <a:p>
            <a:r>
              <a:rPr lang="pl-PL" dirty="0" smtClean="0"/>
              <a:t>Oznaczony w umowie zindywidualizowany wytwór ludzkiej działalności</a:t>
            </a:r>
          </a:p>
          <a:p>
            <a:r>
              <a:rPr lang="pl-PL" dirty="0" smtClean="0"/>
              <a:t>Efekt wykonania zobowiązania w postacie dzieła musi być </a:t>
            </a:r>
            <a:r>
              <a:rPr lang="pl-PL" b="1" dirty="0" smtClean="0"/>
              <a:t>z góry określony </a:t>
            </a:r>
            <a:r>
              <a:rPr lang="pl-PL" dirty="0" smtClean="0"/>
              <a:t>oraz subiektywnie wykonalny i obiektywnie pewny</a:t>
            </a:r>
          </a:p>
          <a:p>
            <a:r>
              <a:rPr lang="pl-PL" dirty="0" smtClean="0"/>
              <a:t>Dzieło w chwili zawarcia umowy jeszcze </a:t>
            </a:r>
            <a:r>
              <a:rPr lang="pl-PL" b="1" dirty="0" smtClean="0"/>
              <a:t>nie istnieje </a:t>
            </a:r>
            <a:r>
              <a:rPr lang="pl-PL" dirty="0" smtClean="0"/>
              <a:t>- w tym sensie ma charakter przyszły</a:t>
            </a:r>
          </a:p>
          <a:p>
            <a:r>
              <a:rPr lang="pl-PL" dirty="0" smtClean="0"/>
              <a:t>Dzieło musi istnieć w postaci </a:t>
            </a:r>
            <a:r>
              <a:rPr lang="pl-PL" b="1" dirty="0" smtClean="0"/>
              <a:t>postrzegalnej</a:t>
            </a:r>
            <a:r>
              <a:rPr lang="pl-PL" dirty="0" smtClean="0"/>
              <a:t>, materialnej; może mieć charakter niematerialny, jeśli zostanie ucieleśnione</a:t>
            </a:r>
          </a:p>
          <a:p>
            <a:r>
              <a:rPr lang="pl-PL" dirty="0" smtClean="0"/>
              <a:t>Dzieło musi mieć charakter </a:t>
            </a:r>
            <a:r>
              <a:rPr lang="pl-PL" b="1" dirty="0" smtClean="0"/>
              <a:t>samoistny </a:t>
            </a:r>
            <a:endParaRPr lang="pl-PL" b="1" dirty="0"/>
          </a:p>
          <a:p>
            <a:endParaRPr lang="pl-PL" dirty="0"/>
          </a:p>
        </p:txBody>
      </p:sp>
    </p:spTree>
    <p:extLst>
      <p:ext uri="{BB962C8B-B14F-4D97-AF65-F5344CB8AC3E}">
        <p14:creationId xmlns:p14="http://schemas.microsoft.com/office/powerpoint/2010/main" xmlns="" val="2902294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a:t>
            </a:r>
            <a:r>
              <a:rPr lang="pl-PL" dirty="0" smtClean="0"/>
              <a:t>dzieło</a:t>
            </a:r>
            <a:br>
              <a:rPr lang="pl-PL" dirty="0" smtClean="0"/>
            </a:br>
            <a:r>
              <a:rPr lang="pl-PL" dirty="0" smtClean="0"/>
              <a:t>-strony umowy-</a:t>
            </a:r>
            <a:endParaRPr lang="pl-PL" b="1" dirty="0"/>
          </a:p>
        </p:txBody>
      </p:sp>
      <p:sp>
        <p:nvSpPr>
          <p:cNvPr id="3" name="Symbol zastępczy zawartości 2"/>
          <p:cNvSpPr>
            <a:spLocks noGrp="1"/>
          </p:cNvSpPr>
          <p:nvPr>
            <p:ph idx="1"/>
          </p:nvPr>
        </p:nvSpPr>
        <p:spPr/>
        <p:txBody>
          <a:bodyPr/>
          <a:lstStyle/>
          <a:p>
            <a:pPr algn="ctr"/>
            <a:r>
              <a:rPr lang="pl-PL" dirty="0" smtClean="0"/>
              <a:t>Umowa uniwersalna pod względem podmiotowym</a:t>
            </a:r>
          </a:p>
        </p:txBody>
      </p:sp>
    </p:spTree>
    <p:extLst>
      <p:ext uri="{BB962C8B-B14F-4D97-AF65-F5344CB8AC3E}">
        <p14:creationId xmlns:p14="http://schemas.microsoft.com/office/powerpoint/2010/main" xmlns="" val="3543963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smtClean="0"/>
              <a:t>-zawarcie umowy-</a:t>
            </a:r>
            <a:endParaRPr lang="pl-PL" dirty="0"/>
          </a:p>
        </p:txBody>
      </p:sp>
      <p:sp>
        <p:nvSpPr>
          <p:cNvPr id="3" name="Symbol zastępczy zawartości 2"/>
          <p:cNvSpPr>
            <a:spLocks noGrp="1"/>
          </p:cNvSpPr>
          <p:nvPr>
            <p:ph idx="1"/>
          </p:nvPr>
        </p:nvSpPr>
        <p:spPr/>
        <p:txBody>
          <a:bodyPr/>
          <a:lstStyle/>
          <a:p>
            <a:r>
              <a:rPr lang="pl-PL" dirty="0" smtClean="0"/>
              <a:t>Co do zasady – dowolny tryb zawarcia umowy</a:t>
            </a:r>
            <a:endParaRPr lang="pl-PL" dirty="0"/>
          </a:p>
        </p:txBody>
      </p:sp>
    </p:spTree>
    <p:extLst>
      <p:ext uri="{BB962C8B-B14F-4D97-AF65-F5344CB8AC3E}">
        <p14:creationId xmlns:p14="http://schemas.microsoft.com/office/powerpoint/2010/main" xmlns="" val="40463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smtClean="0"/>
              <a:t>-wykonanie umowy-</a:t>
            </a:r>
            <a:endParaRPr lang="pl-PL" dirty="0"/>
          </a:p>
        </p:txBody>
      </p:sp>
      <p:sp>
        <p:nvSpPr>
          <p:cNvPr id="3" name="Symbol zastępczy zawartości 2"/>
          <p:cNvSpPr>
            <a:spLocks noGrp="1"/>
          </p:cNvSpPr>
          <p:nvPr>
            <p:ph idx="1"/>
          </p:nvPr>
        </p:nvSpPr>
        <p:spPr/>
        <p:txBody>
          <a:bodyPr/>
          <a:lstStyle/>
          <a:p>
            <a:r>
              <a:rPr lang="pl-PL" dirty="0" smtClean="0"/>
              <a:t>Sposób wykonania dzieła określa umowa – jeśli w umowie nie ma takich postanowień, zastosowanie znajdą ogólne reguły wykonywania zobowiązań, uzupełnione regulacjami, dotyczącymi umowy o dzieło</a:t>
            </a:r>
            <a:endParaRPr lang="pl-PL" dirty="0"/>
          </a:p>
        </p:txBody>
      </p:sp>
    </p:spTree>
    <p:extLst>
      <p:ext uri="{BB962C8B-B14F-4D97-AF65-F5344CB8AC3E}">
        <p14:creationId xmlns:p14="http://schemas.microsoft.com/office/powerpoint/2010/main" xmlns="" val="100165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-wykonanie umowy-</a:t>
            </a:r>
          </a:p>
        </p:txBody>
      </p:sp>
      <p:sp>
        <p:nvSpPr>
          <p:cNvPr id="3" name="Symbol zastępczy zawartości 2"/>
          <p:cNvSpPr>
            <a:spLocks noGrp="1"/>
          </p:cNvSpPr>
          <p:nvPr>
            <p:ph idx="1"/>
          </p:nvPr>
        </p:nvSpPr>
        <p:spPr/>
        <p:txBody>
          <a:bodyPr>
            <a:normAutofit fontScale="92500" lnSpcReduction="20000"/>
          </a:bodyPr>
          <a:lstStyle/>
          <a:p>
            <a:r>
              <a:rPr lang="pl-PL" dirty="0" smtClean="0"/>
              <a:t>Przyjmujący zamówienie obowiązany jest do terminowego wykonania i oddania dzieła – wykonanie dzieła jest świadczeniem rozciągniętym w czasie</a:t>
            </a:r>
          </a:p>
          <a:p>
            <a:r>
              <a:rPr lang="pl-PL" dirty="0" smtClean="0"/>
              <a:t>Metodę wykonania dzieła określa –z reguły – sam wykonawca. Przyjmujący zamówienie może uwzględnić wskazówki udzielającego zamówienie, ale powinien niezwłocznie powiadomić zamawiającego, że jego wskazówki mogą negatywnie wpłynąć na wykonanie dzieła (art. 634)</a:t>
            </a:r>
          </a:p>
          <a:p>
            <a:endParaRPr lang="pl-PL" dirty="0"/>
          </a:p>
        </p:txBody>
      </p:sp>
    </p:spTree>
    <p:extLst>
      <p:ext uri="{BB962C8B-B14F-4D97-AF65-F5344CB8AC3E}">
        <p14:creationId xmlns:p14="http://schemas.microsoft.com/office/powerpoint/2010/main" xmlns="" val="4128566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3408"/>
            <a:ext cx="8229600" cy="1143000"/>
          </a:xfrm>
        </p:spPr>
        <p:txBody>
          <a:bodyPr>
            <a:noAutofit/>
          </a:bodyPr>
          <a:lstStyle/>
          <a:p>
            <a:r>
              <a:rPr lang="pl-PL" sz="2400" dirty="0"/>
              <a:t>Umowa o dzieło</a:t>
            </a:r>
            <a:br>
              <a:rPr lang="pl-PL" sz="2400" dirty="0"/>
            </a:br>
            <a:r>
              <a:rPr lang="pl-PL" sz="2400" dirty="0"/>
              <a:t>-wykonanie umowy-</a:t>
            </a:r>
          </a:p>
        </p:txBody>
      </p:sp>
      <p:sp>
        <p:nvSpPr>
          <p:cNvPr id="3" name="Symbol zastępczy zawartości 2"/>
          <p:cNvSpPr>
            <a:spLocks noGrp="1"/>
          </p:cNvSpPr>
          <p:nvPr>
            <p:ph idx="1"/>
          </p:nvPr>
        </p:nvSpPr>
        <p:spPr>
          <a:xfrm>
            <a:off x="395536" y="620688"/>
            <a:ext cx="8229600" cy="4525963"/>
          </a:xfrm>
        </p:spPr>
        <p:txBody>
          <a:bodyPr>
            <a:normAutofit fontScale="25000" lnSpcReduction="20000"/>
          </a:bodyPr>
          <a:lstStyle/>
          <a:p>
            <a:r>
              <a:rPr lang="pl-PL" sz="6400" dirty="0"/>
              <a:t>O materiałach do wykonania dzieła decyduje –z reguły – sam wykonawca . Może ich także dostarczyć  zamawiający</a:t>
            </a:r>
            <a:r>
              <a:rPr lang="pl-PL" sz="6400" dirty="0">
                <a:sym typeface="Wingdings" pitchFamily="2" charset="2"/>
              </a:rPr>
              <a:t></a:t>
            </a:r>
          </a:p>
          <a:p>
            <a:pPr marL="0" indent="0">
              <a:buNone/>
            </a:pPr>
            <a:r>
              <a:rPr lang="pl-PL" sz="6400" b="1" dirty="0"/>
              <a:t>Art. 633. Wykonanie z materiałów zamawiającego </a:t>
            </a:r>
          </a:p>
          <a:p>
            <a:pPr marL="0" indent="0">
              <a:buNone/>
            </a:pPr>
            <a:r>
              <a:rPr lang="pl-PL" sz="6400" dirty="0"/>
              <a:t>Jeżeli materiałów na wykonanie dzieła </a:t>
            </a:r>
            <a:r>
              <a:rPr lang="pl-PL" sz="6400" b="1" dirty="0"/>
              <a:t>dostarcza zamawiający</a:t>
            </a:r>
            <a:r>
              <a:rPr lang="pl-PL" sz="6400" dirty="0"/>
              <a:t>, przyjmujący zamówienie powinien ich </a:t>
            </a:r>
            <a:r>
              <a:rPr lang="pl-PL" sz="6400" b="1" dirty="0">
                <a:solidFill>
                  <a:srgbClr val="0070C0"/>
                </a:solidFill>
              </a:rPr>
              <a:t>użyć w sposób odpowiedni oraz złożyć rachunek i zwrócić nie zużytą część. </a:t>
            </a:r>
            <a:endParaRPr lang="pl-PL" sz="6400" b="1" dirty="0" smtClean="0">
              <a:solidFill>
                <a:srgbClr val="0070C0"/>
              </a:solidFill>
            </a:endParaRPr>
          </a:p>
          <a:p>
            <a:pPr marL="0" indent="0">
              <a:buNone/>
            </a:pPr>
            <a:endParaRPr lang="pl-PL" sz="6400" dirty="0"/>
          </a:p>
          <a:p>
            <a:pPr marL="0" indent="0">
              <a:buNone/>
            </a:pPr>
            <a:r>
              <a:rPr lang="pl-PL" sz="6400" b="1" dirty="0"/>
              <a:t>Art. 634. Obowiązki przyjmującego zamówienie w zakresie informowania o przeszkodach </a:t>
            </a:r>
          </a:p>
          <a:p>
            <a:pPr marL="0" indent="0">
              <a:buNone/>
            </a:pPr>
            <a:r>
              <a:rPr lang="pl-PL" sz="6400" dirty="0">
                <a:solidFill>
                  <a:srgbClr val="0070C0"/>
                </a:solidFill>
              </a:rPr>
              <a:t>Jeżeli materiał dostarczony przez zamawiającego </a:t>
            </a:r>
            <a:r>
              <a:rPr lang="pl-PL" sz="6400" b="1" dirty="0">
                <a:solidFill>
                  <a:srgbClr val="0070C0"/>
                </a:solidFill>
              </a:rPr>
              <a:t>nie nadaje się do prawidłowego wykonania dzieła </a:t>
            </a:r>
            <a:r>
              <a:rPr lang="pl-PL" sz="6400" dirty="0"/>
              <a:t>albo jeżeli zajdą inne okoliczności, które mogą przeszkodzić prawidłowemu wykonaniu, </a:t>
            </a:r>
            <a:r>
              <a:rPr lang="pl-PL" sz="6400" b="1" dirty="0">
                <a:solidFill>
                  <a:srgbClr val="0070C0"/>
                </a:solidFill>
              </a:rPr>
              <a:t>przyjmujący zamówienie powinien niezwłocznie zawiadomić o tym zamawiającego. </a:t>
            </a:r>
          </a:p>
          <a:p>
            <a:pPr marL="0" indent="0">
              <a:buNone/>
            </a:pPr>
            <a:endParaRPr lang="pl-PL" sz="6400" b="1" dirty="0" smtClean="0"/>
          </a:p>
          <a:p>
            <a:pPr marL="0" indent="0">
              <a:buNone/>
            </a:pPr>
            <a:r>
              <a:rPr lang="pl-PL" sz="6400" b="1" dirty="0" smtClean="0"/>
              <a:t>Art</a:t>
            </a:r>
            <a:r>
              <a:rPr lang="pl-PL" sz="6400" b="1" dirty="0"/>
              <a:t>. 641. Ryzyko utraty lub uszkodzenia materiału lub dzieła </a:t>
            </a:r>
          </a:p>
          <a:p>
            <a:pPr marL="0" indent="0">
              <a:buNone/>
            </a:pPr>
            <a:r>
              <a:rPr lang="pl-PL" sz="6400" dirty="0"/>
              <a:t>§ 1. Niebezpieczeństwo przypadkowej utraty lub uszkodzenia materiału na wykonanie dzieła </a:t>
            </a:r>
            <a:r>
              <a:rPr lang="pl-PL" sz="6400" dirty="0">
                <a:solidFill>
                  <a:srgbClr val="002060"/>
                </a:solidFill>
              </a:rPr>
              <a:t>obciąża tego, kto materiału dostarczył</a:t>
            </a:r>
            <a:r>
              <a:rPr lang="pl-PL" sz="6400" dirty="0"/>
              <a:t>.</a:t>
            </a:r>
            <a:br>
              <a:rPr lang="pl-PL" sz="6400" dirty="0"/>
            </a:br>
            <a:r>
              <a:rPr lang="pl-PL" sz="6400" dirty="0"/>
              <a:t>§ 2. Gdy dzieło uległo zniszczeniu lub uszkodzeniu </a:t>
            </a:r>
            <a:r>
              <a:rPr lang="pl-PL" sz="6400" dirty="0">
                <a:solidFill>
                  <a:srgbClr val="002060"/>
                </a:solidFill>
              </a:rPr>
              <a:t>wskutek </a:t>
            </a:r>
            <a:r>
              <a:rPr lang="pl-PL" sz="6400" b="1" dirty="0">
                <a:solidFill>
                  <a:srgbClr val="002060"/>
                </a:solidFill>
              </a:rPr>
              <a:t>wadliwości materiału dostarczonego przez zamawiającego </a:t>
            </a:r>
            <a:r>
              <a:rPr lang="pl-PL" sz="6400" dirty="0">
                <a:solidFill>
                  <a:srgbClr val="002060"/>
                </a:solidFill>
              </a:rPr>
              <a:t>albo wskutek </a:t>
            </a:r>
            <a:r>
              <a:rPr lang="pl-PL" sz="6400" b="1" dirty="0">
                <a:solidFill>
                  <a:srgbClr val="002060"/>
                </a:solidFill>
              </a:rPr>
              <a:t>wykonania dzieła według jego wskazówek,</a:t>
            </a:r>
            <a:r>
              <a:rPr lang="pl-PL" sz="6400" dirty="0">
                <a:solidFill>
                  <a:srgbClr val="002060"/>
                </a:solidFill>
              </a:rPr>
              <a:t> </a:t>
            </a:r>
            <a:r>
              <a:rPr lang="pl-PL" sz="6400" dirty="0"/>
              <a:t>przyjmujący zamówienie może żądać za wykonaną pracę umówionego wynagrodzenia lub jego odpowiedniej części, jeżeli uprzedził zamawiającego o niebezpieczeństwie zniszczenia lub uszkodzenia dzieła.</a:t>
            </a:r>
          </a:p>
          <a:p>
            <a:endParaRPr lang="pl-PL" sz="6400" dirty="0">
              <a:sym typeface="Wingdings" pitchFamily="2" charset="2"/>
            </a:endParaRPr>
          </a:p>
          <a:p>
            <a:pPr marL="0" indent="0">
              <a:buNone/>
            </a:pPr>
            <a:r>
              <a:rPr lang="pl-PL" sz="6400" b="1" dirty="0"/>
              <a:t>Art. 636. Skutki wadliwego lub sprzecznego z umową wykonania dzieła </a:t>
            </a:r>
          </a:p>
          <a:p>
            <a:pPr marL="0" indent="0">
              <a:buNone/>
            </a:pPr>
            <a:r>
              <a:rPr lang="pl-PL" sz="6400" dirty="0"/>
              <a:t>§ 1. Jeżeli przyjmujący zamówienie wykonywa dzieło w sposób wadliwy albo sprzeczny z umową, zamawiający może wezwać go do zmiany sposobu wykonania i wyznaczyć mu w tym celu odpowiedni </a:t>
            </a:r>
            <a:r>
              <a:rPr lang="pl-PL" sz="6400" dirty="0">
                <a:solidFill>
                  <a:srgbClr val="FF0000"/>
                </a:solidFill>
              </a:rPr>
              <a:t>termin</a:t>
            </a:r>
            <a:r>
              <a:rPr lang="pl-PL" sz="6400" dirty="0"/>
              <a:t>. </a:t>
            </a:r>
            <a:r>
              <a:rPr lang="pl-PL" sz="6400" dirty="0">
                <a:solidFill>
                  <a:srgbClr val="FF0000"/>
                </a:solidFill>
              </a:rPr>
              <a:t>Po bezskutecznym upływie wyznaczonego terminu zamawiający może od umowy odstąpić albo powierzyć poprawienie lub dalsze wykonanie dzieła innej osobie na koszt i niebezpieczeństwo przyjmującego </a:t>
            </a:r>
            <a:r>
              <a:rPr lang="pl-PL" sz="6400" dirty="0" smtClean="0">
                <a:solidFill>
                  <a:srgbClr val="FF0000"/>
                </a:solidFill>
              </a:rPr>
              <a:t>zamówienie</a:t>
            </a:r>
          </a:p>
          <a:p>
            <a:pPr marL="0" indent="0">
              <a:buNone/>
            </a:pPr>
            <a:r>
              <a:rPr lang="pl-PL" sz="6400" dirty="0" smtClean="0"/>
              <a:t>§ 2. </a:t>
            </a:r>
            <a:r>
              <a:rPr lang="pl-PL" sz="6400" dirty="0" smtClean="0">
                <a:solidFill>
                  <a:srgbClr val="0070C0"/>
                </a:solidFill>
              </a:rPr>
              <a:t>Jeżeli </a:t>
            </a:r>
            <a:r>
              <a:rPr lang="pl-PL" sz="6400" b="1" dirty="0" smtClean="0">
                <a:solidFill>
                  <a:srgbClr val="0070C0"/>
                </a:solidFill>
              </a:rPr>
              <a:t>zamawiający sam dostarczył materiału</a:t>
            </a:r>
            <a:r>
              <a:rPr lang="pl-PL" sz="6400" dirty="0" smtClean="0">
                <a:solidFill>
                  <a:srgbClr val="0070C0"/>
                </a:solidFill>
              </a:rPr>
              <a:t>, może on w razie odstąpienia od umowy lub powierzenia wykonania dzieła innej osobie </a:t>
            </a:r>
            <a:r>
              <a:rPr lang="pl-PL" sz="6400" b="1" dirty="0" smtClean="0">
                <a:solidFill>
                  <a:srgbClr val="0070C0"/>
                </a:solidFill>
              </a:rPr>
              <a:t>żądać zwrotu materiału i wydania rozpoczętego dzieła</a:t>
            </a:r>
            <a:r>
              <a:rPr lang="pl-PL" sz="6400" b="1" dirty="0" smtClean="0"/>
              <a:t>. </a:t>
            </a:r>
          </a:p>
          <a:p>
            <a:pPr marL="0" indent="0">
              <a:buNone/>
            </a:pPr>
            <a:endParaRPr lang="pl-PL" dirty="0"/>
          </a:p>
        </p:txBody>
      </p:sp>
    </p:spTree>
    <p:extLst>
      <p:ext uri="{BB962C8B-B14F-4D97-AF65-F5344CB8AC3E}">
        <p14:creationId xmlns:p14="http://schemas.microsoft.com/office/powerpoint/2010/main" xmlns="" val="29041287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-wykonanie umowy-</a:t>
            </a:r>
          </a:p>
        </p:txBody>
      </p:sp>
      <p:sp>
        <p:nvSpPr>
          <p:cNvPr id="3" name="Symbol zastępczy zawartości 2"/>
          <p:cNvSpPr>
            <a:spLocks noGrp="1"/>
          </p:cNvSpPr>
          <p:nvPr>
            <p:ph idx="1"/>
          </p:nvPr>
        </p:nvSpPr>
        <p:spPr/>
        <p:txBody>
          <a:bodyPr>
            <a:normAutofit/>
          </a:bodyPr>
          <a:lstStyle/>
          <a:p>
            <a:r>
              <a:rPr lang="pl-PL" dirty="0" smtClean="0"/>
              <a:t>Przyjmujący zamówienie nie ma obowiązku osobistego wykonania dzieła, chyba że zostało to określone w umowie lub wynika z właściwości świadczenia.</a:t>
            </a:r>
            <a:endParaRPr lang="pl-PL" dirty="0"/>
          </a:p>
        </p:txBody>
      </p:sp>
    </p:spTree>
    <p:extLst>
      <p:ext uri="{BB962C8B-B14F-4D97-AF65-F5344CB8AC3E}">
        <p14:creationId xmlns:p14="http://schemas.microsoft.com/office/powerpoint/2010/main" xmlns="" val="2936310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-wykonanie </a:t>
            </a:r>
            <a:r>
              <a:rPr lang="pl-PL" dirty="0" smtClean="0"/>
              <a:t>umowy- wydanie dzieła-</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a:t>Art. 642. Chwila zapłaty wynagrodzenia </a:t>
            </a:r>
          </a:p>
          <a:p>
            <a:pPr marL="0" indent="0">
              <a:buNone/>
            </a:pPr>
            <a:r>
              <a:rPr lang="pl-PL" dirty="0"/>
              <a:t>§ 1. W braku odmiennej umowy przyjmującemu zamówienie należy się </a:t>
            </a:r>
            <a:r>
              <a:rPr lang="pl-PL" b="1" dirty="0">
                <a:solidFill>
                  <a:srgbClr val="0070C0"/>
                </a:solidFill>
              </a:rPr>
              <a:t>wynagrodzenie w chwili oddania dzieła.</a:t>
            </a:r>
            <a:br>
              <a:rPr lang="pl-PL" b="1" dirty="0">
                <a:solidFill>
                  <a:srgbClr val="0070C0"/>
                </a:solidFill>
              </a:rPr>
            </a:br>
            <a:r>
              <a:rPr lang="pl-PL" dirty="0"/>
              <a:t>§ 2. Jeżeli dzieło ma być oddawane częściami, a wynagrodzenie zostało obliczone za każdą część z osobna, wynagrodzenie należy się z chwilą spełnienia każdego ze świadczeń częściowych.</a:t>
            </a:r>
          </a:p>
          <a:p>
            <a:pPr marL="0" indent="0">
              <a:buNone/>
            </a:pPr>
            <a:endParaRPr lang="pl-PL" b="1" dirty="0" smtClean="0"/>
          </a:p>
          <a:p>
            <a:pPr marL="0" indent="0">
              <a:buNone/>
            </a:pPr>
            <a:r>
              <a:rPr lang="pl-PL" b="1" dirty="0"/>
              <a:t>Art. 646. Termin przedawnienia roszczeń z umowy o dzieło </a:t>
            </a:r>
          </a:p>
          <a:p>
            <a:pPr marL="0" indent="0">
              <a:buNone/>
            </a:pPr>
            <a:r>
              <a:rPr lang="pl-PL" dirty="0"/>
              <a:t>Roszczenia wynikające z umowy o dzieło </a:t>
            </a:r>
            <a:r>
              <a:rPr lang="pl-PL" b="1" dirty="0">
                <a:solidFill>
                  <a:srgbClr val="002060"/>
                </a:solidFill>
              </a:rPr>
              <a:t>przedawniają się </a:t>
            </a:r>
            <a:r>
              <a:rPr lang="pl-PL" dirty="0">
                <a:solidFill>
                  <a:srgbClr val="002060"/>
                </a:solidFill>
              </a:rPr>
              <a:t>z upływem lat dwóch od dnia oddania dzieła, </a:t>
            </a:r>
            <a:r>
              <a:rPr lang="pl-PL" dirty="0"/>
              <a:t>a jeżeli dzieło nie zostało oddane - od dnia, w którym zgodnie z treścią umowy miało być oddane. </a:t>
            </a:r>
          </a:p>
          <a:p>
            <a:endParaRPr lang="pl-PL" dirty="0"/>
          </a:p>
        </p:txBody>
      </p:sp>
    </p:spTree>
    <p:extLst>
      <p:ext uri="{BB962C8B-B14F-4D97-AF65-F5344CB8AC3E}">
        <p14:creationId xmlns:p14="http://schemas.microsoft.com/office/powerpoint/2010/main" xmlns="" val="619273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-wykonanie </a:t>
            </a:r>
            <a:r>
              <a:rPr lang="pl-PL" dirty="0" smtClean="0"/>
              <a:t>dzieła-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Wykonanie dzieła podlega </a:t>
            </a:r>
            <a:r>
              <a:rPr lang="pl-PL" b="1" dirty="0" smtClean="0"/>
              <a:t>kontroli zamawiającego</a:t>
            </a:r>
          </a:p>
          <a:p>
            <a:pPr marL="0" indent="0">
              <a:buNone/>
            </a:pPr>
            <a:r>
              <a:rPr lang="pl-PL" b="1" dirty="0"/>
              <a:t>Art. 635. Skutki opóźnienia prac </a:t>
            </a:r>
          </a:p>
          <a:p>
            <a:pPr marL="0" indent="0">
              <a:buNone/>
            </a:pPr>
            <a:r>
              <a:rPr lang="pl-PL" dirty="0"/>
              <a:t>Jeżeli przyjmujący zamówienie opóźnia się z rozpoczęciem lub wykończeniem dzieła tak dalece, że nie jest prawdopodobne, żeby zdołał je ukończyć w czasie umówionym, </a:t>
            </a:r>
            <a:r>
              <a:rPr lang="pl-PL" b="1" dirty="0"/>
              <a:t>zamawiający może bez wyznaczenia terminu dodatkowego od umowy odstąpić jeszcze przed upływem terminu do wykonania dzieła. </a:t>
            </a:r>
          </a:p>
          <a:p>
            <a:pPr marL="0" indent="0">
              <a:buNone/>
            </a:pPr>
            <a:r>
              <a:rPr lang="pl-PL" b="1" dirty="0"/>
              <a:t>Art. 636. Skutki wadliwego lub sprzecznego z umową wykonania dzieła </a:t>
            </a:r>
          </a:p>
          <a:p>
            <a:pPr marL="0" indent="0">
              <a:buNone/>
            </a:pPr>
            <a:r>
              <a:rPr lang="pl-PL" dirty="0"/>
              <a:t>§ 1. </a:t>
            </a:r>
            <a:r>
              <a:rPr lang="pl-PL" b="1" dirty="0">
                <a:solidFill>
                  <a:srgbClr val="002060"/>
                </a:solidFill>
              </a:rPr>
              <a:t>Jeżeli przyjmujący zamówienie wykonywa dzieło w sposób wadliwy albo sprzeczny z umową, zamawiający może wezwać go do zmiany sposobu wykonania i wyznaczyć mu w tym celu odpowiedni termin</a:t>
            </a:r>
            <a:r>
              <a:rPr lang="pl-PL" dirty="0"/>
              <a:t>. </a:t>
            </a:r>
            <a:r>
              <a:rPr lang="pl-PL" dirty="0">
                <a:solidFill>
                  <a:srgbClr val="002060"/>
                </a:solidFill>
              </a:rPr>
              <a:t>Po bezskutecznym upływie wyznaczonego terminu zamawiający może od umowy odstąpić albo powierzyć poprawienie lub dalsze wykonanie dzieła innej osobie na koszt i niebezpieczeństwo przyjmującego zamówienie</a:t>
            </a:r>
            <a:r>
              <a:rPr lang="pl-PL" dirty="0" smtClean="0">
                <a:solidFill>
                  <a:srgbClr val="002060"/>
                </a:solidFill>
              </a:rPr>
              <a:t>.</a:t>
            </a:r>
          </a:p>
          <a:p>
            <a:pPr marL="0" indent="0">
              <a:buNone/>
            </a:pPr>
            <a:r>
              <a:rPr lang="pl-PL" dirty="0" smtClean="0"/>
              <a:t>§ </a:t>
            </a:r>
            <a:r>
              <a:rPr lang="pl-PL" dirty="0"/>
              <a:t>2. Jeżeli zamawiający sam dostarczył materiału, może on w razie odstąpienia od umowy lub powierzenia wykonania dzieła innej osobie żądać zwrotu materiału i wydania rozpoczętego dzieła. </a:t>
            </a:r>
          </a:p>
          <a:p>
            <a:endParaRPr lang="pl-PL" dirty="0"/>
          </a:p>
        </p:txBody>
      </p:sp>
    </p:spTree>
    <p:extLst>
      <p:ext uri="{BB962C8B-B14F-4D97-AF65-F5344CB8AC3E}">
        <p14:creationId xmlns:p14="http://schemas.microsoft.com/office/powerpoint/2010/main" xmlns="" val="3439301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smtClean="0"/>
              <a:t>-obowiązki zamawiającego</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Obowiązek uiszczenia </a:t>
            </a:r>
            <a:r>
              <a:rPr lang="pl-PL" b="1" dirty="0" smtClean="0"/>
              <a:t>wynagrodzenia</a:t>
            </a:r>
          </a:p>
          <a:p>
            <a:r>
              <a:rPr lang="pl-PL" dirty="0" smtClean="0"/>
              <a:t>Strony mogą w umowie określić wysokość wynagrodzenia z góry lub przez wskazanie podstaw do jego ustalenia</a:t>
            </a:r>
          </a:p>
          <a:p>
            <a:r>
              <a:rPr lang="pl-PL" dirty="0" smtClean="0"/>
              <a:t>Jeśli umowa nie określa wysokości wynagrodzenia lub podstaw </a:t>
            </a:r>
            <a:r>
              <a:rPr lang="pl-PL" dirty="0"/>
              <a:t>do jego ustalenia, poczytuje się w razie wątpliwości, że strony miały na myśli </a:t>
            </a:r>
            <a:r>
              <a:rPr lang="pl-PL" b="1" dirty="0">
                <a:solidFill>
                  <a:srgbClr val="002060"/>
                </a:solidFill>
              </a:rPr>
              <a:t>zwykłe wynagrodzenie za dzieło tego rodzaju. </a:t>
            </a:r>
            <a:r>
              <a:rPr lang="pl-PL" dirty="0"/>
              <a:t>Jeżeli także w ten sposób nie da się ustalić wysokości wynagrodzenia, należy się </a:t>
            </a:r>
            <a:r>
              <a:rPr lang="pl-PL" b="1" dirty="0">
                <a:solidFill>
                  <a:srgbClr val="002060"/>
                </a:solidFill>
              </a:rPr>
              <a:t>wynagrodzenie odpowiadające uzasadnionemu nakładowi pracy oraz innym nakładom przyjmującego zamówienie</a:t>
            </a:r>
            <a:r>
              <a:rPr lang="pl-PL" dirty="0" smtClean="0"/>
              <a:t>. (art. 628)</a:t>
            </a:r>
            <a:endParaRPr lang="pl-PL" dirty="0"/>
          </a:p>
        </p:txBody>
      </p:sp>
    </p:spTree>
    <p:extLst>
      <p:ext uri="{BB962C8B-B14F-4D97-AF65-F5344CB8AC3E}">
        <p14:creationId xmlns:p14="http://schemas.microsoft.com/office/powerpoint/2010/main" xmlns="" val="270527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Typy umów o świadczenie usług</a:t>
            </a:r>
          </a:p>
        </p:txBody>
      </p:sp>
      <p:sp>
        <p:nvSpPr>
          <p:cNvPr id="3" name="Symbol zastępczy zawartości 2"/>
          <p:cNvSpPr>
            <a:spLocks noGrp="1"/>
          </p:cNvSpPr>
          <p:nvPr>
            <p:ph idx="1"/>
          </p:nvPr>
        </p:nvSpPr>
        <p:spPr/>
        <p:txBody>
          <a:bodyPr/>
          <a:lstStyle/>
          <a:p>
            <a:r>
              <a:rPr lang="pl-PL" dirty="0" smtClean="0"/>
              <a:t>Szczególne znaczenie umowy zlecenia</a:t>
            </a:r>
          </a:p>
          <a:p>
            <a:pPr marL="0" indent="0">
              <a:buNone/>
            </a:pPr>
            <a:r>
              <a:rPr lang="pl-PL" b="1" dirty="0"/>
              <a:t>Art. 750. świadczenie usług - odpowiednie stosowanie przepisów </a:t>
            </a:r>
          </a:p>
          <a:p>
            <a:pPr marL="0" indent="0">
              <a:buNone/>
            </a:pPr>
            <a:r>
              <a:rPr lang="pl-PL" b="1" dirty="0"/>
              <a:t>Do umów o świadczenie usług</a:t>
            </a:r>
            <a:r>
              <a:rPr lang="pl-PL" dirty="0"/>
              <a:t>, które nie są uregulowane innymi przepisami, </a:t>
            </a:r>
            <a:r>
              <a:rPr lang="pl-PL" b="1" dirty="0"/>
              <a:t>stosuje się </a:t>
            </a:r>
            <a:r>
              <a:rPr lang="pl-PL" b="1" dirty="0">
                <a:solidFill>
                  <a:srgbClr val="FF0000"/>
                </a:solidFill>
              </a:rPr>
              <a:t>odpowiednio</a:t>
            </a:r>
            <a:r>
              <a:rPr lang="pl-PL" b="1" dirty="0"/>
              <a:t> przepisy o zleceniu</a:t>
            </a:r>
            <a:r>
              <a:rPr lang="pl-PL" dirty="0"/>
              <a:t>. </a:t>
            </a:r>
          </a:p>
          <a:p>
            <a:endParaRPr lang="pl-PL" dirty="0"/>
          </a:p>
        </p:txBody>
      </p:sp>
    </p:spTree>
    <p:extLst>
      <p:ext uri="{BB962C8B-B14F-4D97-AF65-F5344CB8AC3E}">
        <p14:creationId xmlns:p14="http://schemas.microsoft.com/office/powerpoint/2010/main" xmlns="" val="19217696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-obowiązki zamawiającego</a:t>
            </a:r>
          </a:p>
        </p:txBody>
      </p:sp>
      <p:sp>
        <p:nvSpPr>
          <p:cNvPr id="3" name="Symbol zastępczy zawartości 2"/>
          <p:cNvSpPr>
            <a:spLocks noGrp="1"/>
          </p:cNvSpPr>
          <p:nvPr>
            <p:ph idx="1"/>
          </p:nvPr>
        </p:nvSpPr>
        <p:spPr/>
        <p:txBody>
          <a:bodyPr/>
          <a:lstStyle/>
          <a:p>
            <a:r>
              <a:rPr lang="pl-PL" dirty="0" smtClean="0"/>
              <a:t>Wynagrodzenie </a:t>
            </a:r>
            <a:r>
              <a:rPr lang="pl-PL" dirty="0"/>
              <a:t>ryczałtowe </a:t>
            </a:r>
            <a:r>
              <a:rPr lang="pl-PL" dirty="0" smtClean="0"/>
              <a:t>( wskazanie </a:t>
            </a:r>
            <a:r>
              <a:rPr lang="pl-PL" b="1" dirty="0" smtClean="0"/>
              <a:t>wysokości </a:t>
            </a:r>
            <a:r>
              <a:rPr lang="pl-PL" b="1" dirty="0"/>
              <a:t>wynagrodzenia </a:t>
            </a:r>
            <a:r>
              <a:rPr lang="pl-PL" dirty="0" smtClean="0"/>
              <a:t>lub </a:t>
            </a:r>
            <a:r>
              <a:rPr lang="pl-PL" b="1" dirty="0" smtClean="0"/>
              <a:t>podstaw </a:t>
            </a:r>
            <a:r>
              <a:rPr lang="pl-PL" b="1" dirty="0"/>
              <a:t>do jego </a:t>
            </a:r>
            <a:r>
              <a:rPr lang="pl-PL" b="1" dirty="0" smtClean="0"/>
              <a:t>ustalenia</a:t>
            </a:r>
            <a:r>
              <a:rPr lang="pl-PL" dirty="0" smtClean="0"/>
              <a:t>)</a:t>
            </a:r>
          </a:p>
          <a:p>
            <a:r>
              <a:rPr lang="pl-PL" dirty="0"/>
              <a:t>Wynagrodzenie kosztorysowe (strony określiły wynagrodzenie </a:t>
            </a:r>
            <a:r>
              <a:rPr lang="pl-PL" b="1" dirty="0"/>
              <a:t>na podstawie zestawienia planowanych prac i przewidywanych </a:t>
            </a:r>
            <a:r>
              <a:rPr lang="pl-PL" b="1" dirty="0" smtClean="0"/>
              <a:t>kosztów</a:t>
            </a:r>
            <a:r>
              <a:rPr lang="pl-PL" dirty="0" smtClean="0"/>
              <a:t>)</a:t>
            </a:r>
            <a:endParaRPr lang="pl-PL" dirty="0"/>
          </a:p>
        </p:txBody>
      </p:sp>
    </p:spTree>
    <p:extLst>
      <p:ext uri="{BB962C8B-B14F-4D97-AF65-F5344CB8AC3E}">
        <p14:creationId xmlns:p14="http://schemas.microsoft.com/office/powerpoint/2010/main" xmlns="" val="1806907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Umowa o dzieło</a:t>
            </a:r>
            <a:br>
              <a:rPr lang="pl-PL" dirty="0" smtClean="0"/>
            </a:br>
            <a:r>
              <a:rPr lang="pl-PL" dirty="0" smtClean="0"/>
              <a:t>-obowiązki zamawiającego</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a:t>Art. 632. Przesłanki podwyższenia wynagrodzenia ryczałtowego </a:t>
            </a:r>
          </a:p>
          <a:p>
            <a:pPr marL="0" indent="0">
              <a:buNone/>
            </a:pPr>
            <a:r>
              <a:rPr lang="pl-PL" dirty="0"/>
              <a:t>§ 1. Jeżeli strony umówiły się o wynagrodzenie ryczałtowe, </a:t>
            </a:r>
            <a:r>
              <a:rPr lang="pl-PL" b="1" dirty="0"/>
              <a:t>przyjmujący zamówienie nie może żądać podwyższenia wynagrodzenia</a:t>
            </a:r>
            <a:r>
              <a:rPr lang="pl-PL" dirty="0"/>
              <a:t>, chociażby w czasie zawarcia umowy nie można było przewidzieć rozmiaru lub kosztów prac.</a:t>
            </a:r>
            <a:br>
              <a:rPr lang="pl-PL" dirty="0"/>
            </a:br>
            <a:r>
              <a:rPr lang="pl-PL" dirty="0"/>
              <a:t>§ 2. Jeżeli jednak wskutek </a:t>
            </a:r>
            <a:r>
              <a:rPr lang="pl-PL" b="1" dirty="0"/>
              <a:t>zmiany stosunków, której nie można było przewidzieć, wykonanie dzieła groziłoby przyjmującemu zamówienie rażącą stratą, </a:t>
            </a:r>
            <a:r>
              <a:rPr lang="pl-PL" b="1" dirty="0">
                <a:solidFill>
                  <a:srgbClr val="0070C0"/>
                </a:solidFill>
              </a:rPr>
              <a:t>sąd może podwyższyć ryczałt lub rozwiązać umowę</a:t>
            </a:r>
            <a:r>
              <a:rPr lang="pl-PL" dirty="0">
                <a:solidFill>
                  <a:srgbClr val="0070C0"/>
                </a:solidFill>
              </a:rPr>
              <a:t>.</a:t>
            </a:r>
          </a:p>
          <a:p>
            <a:endParaRPr lang="pl-PL" dirty="0"/>
          </a:p>
        </p:txBody>
      </p:sp>
    </p:spTree>
    <p:extLst>
      <p:ext uri="{BB962C8B-B14F-4D97-AF65-F5344CB8AC3E}">
        <p14:creationId xmlns:p14="http://schemas.microsoft.com/office/powerpoint/2010/main" xmlns="" val="166725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-obowiązki zamawiającego</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 </a:t>
            </a:r>
            <a:r>
              <a:rPr lang="pl-PL" b="1" dirty="0"/>
              <a:t>Art. 630. Podwyższenie wynagrodzenia za prace dodatkowe</a:t>
            </a:r>
          </a:p>
          <a:p>
            <a:pPr marL="0" indent="0">
              <a:buNone/>
            </a:pPr>
            <a:r>
              <a:rPr lang="pl-PL" dirty="0"/>
              <a:t>§ 1. Jeżeli w toku wykonywania dzieła zajdzie </a:t>
            </a:r>
            <a:r>
              <a:rPr lang="pl-PL" b="1" dirty="0"/>
              <a:t>konieczność przeprowadzenia prac, które nie były przewidziane w zestawieniu prac planowanych będących podstawą obliczenia wynagrodzenia kosztorysowego, </a:t>
            </a:r>
            <a:r>
              <a:rPr lang="pl-PL" b="1" dirty="0">
                <a:solidFill>
                  <a:srgbClr val="0070C0"/>
                </a:solidFill>
              </a:rPr>
              <a:t>a zestawienie sporządził zamawiający</a:t>
            </a:r>
            <a:r>
              <a:rPr lang="pl-PL" dirty="0">
                <a:solidFill>
                  <a:srgbClr val="0070C0"/>
                </a:solidFill>
              </a:rPr>
              <a:t>, przyjmujący zamówienie może żądać odpowiedniego podwyższenia umówionego wynagrodzenia</a:t>
            </a:r>
            <a:r>
              <a:rPr lang="pl-PL" dirty="0"/>
              <a:t>. </a:t>
            </a:r>
            <a:r>
              <a:rPr lang="pl-PL" b="1" dirty="0">
                <a:solidFill>
                  <a:srgbClr val="0070C0"/>
                </a:solidFill>
              </a:rPr>
              <a:t>Jeżeli zestawienie planowanych prac sporządził przyjmujący zamówienie</a:t>
            </a:r>
            <a:r>
              <a:rPr lang="pl-PL" dirty="0"/>
              <a:t>, </a:t>
            </a:r>
            <a:r>
              <a:rPr lang="pl-PL" dirty="0">
                <a:solidFill>
                  <a:srgbClr val="0070C0"/>
                </a:solidFill>
              </a:rPr>
              <a:t>może on żądać podwyższenia wynagrodzenia tylko wtedy, gdy mimo zachowania należytej staranności nie mógł przewidzieć konieczności prac dodatkowych</a:t>
            </a:r>
            <a:r>
              <a:rPr lang="pl-PL" dirty="0"/>
              <a:t>.</a:t>
            </a:r>
          </a:p>
          <a:p>
            <a:pPr marL="0" indent="0">
              <a:buNone/>
            </a:pPr>
            <a:r>
              <a:rPr lang="pl-PL" dirty="0"/>
              <a:t>§ 2. Przyjmujący zamówienie nie może żądać podwyższenia wynagrodzenia, jeżeli wykonał prace dodatkowe bez uzyskania zgody zamawiającego.</a:t>
            </a:r>
          </a:p>
        </p:txBody>
      </p:sp>
    </p:spTree>
    <p:extLst>
      <p:ext uri="{BB962C8B-B14F-4D97-AF65-F5344CB8AC3E}">
        <p14:creationId xmlns:p14="http://schemas.microsoft.com/office/powerpoint/2010/main" xmlns="" val="25739511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-obowiązki zamawiającego</a:t>
            </a:r>
          </a:p>
        </p:txBody>
      </p:sp>
      <p:sp>
        <p:nvSpPr>
          <p:cNvPr id="3" name="Symbol zastępczy zawartości 2"/>
          <p:cNvSpPr>
            <a:spLocks noGrp="1"/>
          </p:cNvSpPr>
          <p:nvPr>
            <p:ph idx="1"/>
          </p:nvPr>
        </p:nvSpPr>
        <p:spPr/>
        <p:txBody>
          <a:bodyPr>
            <a:normAutofit fontScale="92500" lnSpcReduction="10000"/>
          </a:bodyPr>
          <a:lstStyle/>
          <a:p>
            <a:r>
              <a:rPr lang="pl-PL" dirty="0" smtClean="0"/>
              <a:t>W </a:t>
            </a:r>
            <a:r>
              <a:rPr lang="pl-PL" dirty="0"/>
              <a:t>braku odmiennej </a:t>
            </a:r>
            <a:r>
              <a:rPr lang="pl-PL" dirty="0" smtClean="0"/>
              <a:t>umowy, </a:t>
            </a:r>
            <a:r>
              <a:rPr lang="pl-PL" dirty="0"/>
              <a:t>przyjmującemu zamówienie należy się wynagrodzenie w chwili oddania </a:t>
            </a:r>
            <a:r>
              <a:rPr lang="pl-PL" dirty="0" smtClean="0"/>
              <a:t>dzieła, a jeżeli </a:t>
            </a:r>
            <a:r>
              <a:rPr lang="pl-PL" dirty="0"/>
              <a:t>dzieło ma być oddawane częściami, </a:t>
            </a:r>
            <a:r>
              <a:rPr lang="pl-PL" dirty="0" smtClean="0"/>
              <a:t>(a </a:t>
            </a:r>
            <a:r>
              <a:rPr lang="pl-PL" dirty="0"/>
              <a:t>wynagrodzenie zostało obliczone za każdą część z </a:t>
            </a:r>
            <a:r>
              <a:rPr lang="pl-PL" dirty="0" smtClean="0"/>
              <a:t>osobna) </a:t>
            </a:r>
            <a:r>
              <a:rPr lang="pl-PL" dirty="0"/>
              <a:t>wynagrodzenie należy się z chwilą spełnienia każdego ze świadczeń częściowych.</a:t>
            </a:r>
            <a:endParaRPr lang="pl-PL" dirty="0" smtClean="0"/>
          </a:p>
          <a:p>
            <a:r>
              <a:rPr lang="pl-PL" dirty="0" smtClean="0"/>
              <a:t>Zamawiający </a:t>
            </a:r>
            <a:r>
              <a:rPr lang="pl-PL" dirty="0"/>
              <a:t>obowiązany jest odebrać dzieło, które przyjmujący zamówienie wydaje mu zgodnie ze swym zobowiązaniem. </a:t>
            </a:r>
          </a:p>
        </p:txBody>
      </p:sp>
    </p:spTree>
    <p:extLst>
      <p:ext uri="{BB962C8B-B14F-4D97-AF65-F5344CB8AC3E}">
        <p14:creationId xmlns:p14="http://schemas.microsoft.com/office/powerpoint/2010/main" xmlns="" val="16718220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smtClean="0"/>
              <a:t>-odpowiedzialność za wady dzieła-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Zamawiający ma możliwość kontrolowania etapu wykonywania dzieła </a:t>
            </a:r>
            <a:r>
              <a:rPr lang="pl-PL" dirty="0" smtClean="0">
                <a:sym typeface="Wingdings" pitchFamily="2" charset="2"/>
              </a:rPr>
              <a:t></a:t>
            </a:r>
            <a:endParaRPr lang="pl-PL" dirty="0" smtClean="0"/>
          </a:p>
          <a:p>
            <a:pPr>
              <a:buFont typeface="Wingdings" pitchFamily="2" charset="2"/>
              <a:buChar char="ü"/>
            </a:pPr>
            <a:r>
              <a:rPr lang="pl-PL" dirty="0" smtClean="0"/>
              <a:t>Jeżeli </a:t>
            </a:r>
            <a:r>
              <a:rPr lang="pl-PL" dirty="0"/>
              <a:t>przyjmujący zamówienie </a:t>
            </a:r>
            <a:r>
              <a:rPr lang="pl-PL" dirty="0" smtClean="0"/>
              <a:t>wykonuje dzieło </a:t>
            </a:r>
            <a:r>
              <a:rPr lang="pl-PL" dirty="0"/>
              <a:t>w sposób wadliwy albo sprzeczny z umową, zamawiający może wezwać go do zmiany sposobu wykonania i wyznaczyć mu w tym celu odpowiedni termin. Po bezskutecznym upływie wyznaczonego terminu zamawiający może od umowy odstąpić albo powierzyć poprawienie lub dalsze wykonanie dzieła innej osobie na koszt i niebezpieczeństwo przyjmującego zamówienie</a:t>
            </a:r>
            <a:r>
              <a:rPr lang="pl-PL" dirty="0" smtClean="0"/>
              <a:t>.</a:t>
            </a:r>
          </a:p>
          <a:p>
            <a:pPr>
              <a:buFont typeface="Wingdings" pitchFamily="2" charset="2"/>
              <a:buChar char="ü"/>
            </a:pPr>
            <a:r>
              <a:rPr lang="pl-PL" dirty="0"/>
              <a:t>Jeżeli przyjmujący zamówienie opóźnia się z rozpoczęciem lub wykończeniem dzieła tak dalece, że nie jest prawdopodobne, żeby zdołał je ukończyć w czasie umówionym, zamawiający może bez wyznaczenia terminu dodatkowego od umowy odstąpić jeszcze przed upływem terminu do wykonania dzieła. </a:t>
            </a:r>
            <a:endParaRPr lang="pl-PL" dirty="0" smtClean="0"/>
          </a:p>
          <a:p>
            <a:r>
              <a:rPr lang="pl-PL" dirty="0"/>
              <a:t>Zamawiający </a:t>
            </a:r>
            <a:r>
              <a:rPr lang="pl-PL" dirty="0" smtClean="0"/>
              <a:t>dokonuje weryfikacji prawidłowości dzieła przy jego odbiorze </a:t>
            </a:r>
            <a:r>
              <a:rPr lang="pl-PL" dirty="0" smtClean="0">
                <a:sym typeface="Wingdings" pitchFamily="2" charset="2"/>
              </a:rPr>
              <a:t></a:t>
            </a:r>
          </a:p>
          <a:p>
            <a:pPr>
              <a:buFont typeface="Wingdings" pitchFamily="2" charset="2"/>
              <a:buChar char="ü"/>
            </a:pPr>
            <a:r>
              <a:rPr lang="pl-PL" dirty="0"/>
              <a:t>Zamawiający obowiązany jest odebrać dzieło, </a:t>
            </a:r>
            <a:r>
              <a:rPr lang="pl-PL" dirty="0">
                <a:solidFill>
                  <a:srgbClr val="0070C0"/>
                </a:solidFill>
              </a:rPr>
              <a:t>które przyjmujący zamówienie wydaje mu </a:t>
            </a:r>
            <a:r>
              <a:rPr lang="pl-PL" b="1" dirty="0">
                <a:solidFill>
                  <a:srgbClr val="0070C0"/>
                </a:solidFill>
              </a:rPr>
              <a:t>zgodnie ze swym zobowiązaniem</a:t>
            </a:r>
            <a:endParaRPr lang="pl-PL" b="1" dirty="0" smtClean="0">
              <a:solidFill>
                <a:srgbClr val="0070C0"/>
              </a:solidFill>
              <a:sym typeface="Wingdings" pitchFamily="2" charset="2"/>
            </a:endParaRPr>
          </a:p>
          <a:p>
            <a:pPr>
              <a:buFont typeface="Wingdings" pitchFamily="2" charset="2"/>
              <a:buChar char="ü"/>
            </a:pPr>
            <a:endParaRPr lang="pl-PL" dirty="0" smtClean="0"/>
          </a:p>
          <a:p>
            <a:endParaRPr lang="pl-PL" dirty="0"/>
          </a:p>
          <a:p>
            <a:endParaRPr lang="pl-PL" dirty="0" smtClean="0"/>
          </a:p>
        </p:txBody>
      </p:sp>
    </p:spTree>
    <p:extLst>
      <p:ext uri="{BB962C8B-B14F-4D97-AF65-F5344CB8AC3E}">
        <p14:creationId xmlns:p14="http://schemas.microsoft.com/office/powerpoint/2010/main" xmlns="" val="32696911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-odpowiedzialność za wady dzieła-</a:t>
            </a:r>
          </a:p>
        </p:txBody>
      </p:sp>
      <p:sp>
        <p:nvSpPr>
          <p:cNvPr id="3" name="Symbol zastępczy zawartości 2"/>
          <p:cNvSpPr>
            <a:spLocks noGrp="1"/>
          </p:cNvSpPr>
          <p:nvPr>
            <p:ph idx="1"/>
          </p:nvPr>
        </p:nvSpPr>
        <p:spPr/>
        <p:txBody>
          <a:bodyPr>
            <a:normAutofit fontScale="77500" lnSpcReduction="20000"/>
          </a:bodyPr>
          <a:lstStyle/>
          <a:p>
            <a:r>
              <a:rPr lang="pl-PL" dirty="0" smtClean="0"/>
              <a:t>Po odebraniu dzieła, dalsze stosunki stron kształtują się na zasadach przewidzianych w przepisach o rękojmi za wady i gwarancji</a:t>
            </a:r>
          </a:p>
          <a:p>
            <a:pPr marL="0" indent="0">
              <a:buNone/>
            </a:pPr>
            <a:r>
              <a:rPr lang="pl-PL" b="1" dirty="0" smtClean="0"/>
              <a:t>Art</a:t>
            </a:r>
            <a:r>
              <a:rPr lang="pl-PL" b="1" dirty="0"/>
              <a:t>. 638. Rękojmia za wady dzieła</a:t>
            </a:r>
          </a:p>
          <a:p>
            <a:pPr marL="0" indent="0">
              <a:buNone/>
            </a:pPr>
            <a:r>
              <a:rPr lang="pl-PL" dirty="0"/>
              <a:t>§ 1. Do odpowiedzialności za wady dzieła stosuje się </a:t>
            </a:r>
            <a:r>
              <a:rPr lang="pl-PL" b="1" dirty="0">
                <a:solidFill>
                  <a:schemeClr val="accent6"/>
                </a:solidFill>
              </a:rPr>
              <a:t>odpowiednio</a:t>
            </a:r>
            <a:r>
              <a:rPr lang="pl-PL" b="1" dirty="0"/>
              <a:t> przepisy o rękojmi przy sprzedaży</a:t>
            </a:r>
            <a:r>
              <a:rPr lang="pl-PL" dirty="0"/>
              <a:t>. </a:t>
            </a:r>
            <a:r>
              <a:rPr lang="pl-PL" b="1" dirty="0">
                <a:solidFill>
                  <a:srgbClr val="FF0000"/>
                </a:solidFill>
              </a:rPr>
              <a:t>Odpowiedzialność przyjmującego zamówienie jest wyłączona, jeżeli wada dzieła powstała z przyczyny tkwiącej w materiale dostarczonym przez zamawiającego</a:t>
            </a:r>
            <a:r>
              <a:rPr lang="pl-PL" dirty="0"/>
              <a:t>.</a:t>
            </a:r>
          </a:p>
          <a:p>
            <a:pPr marL="0" indent="0">
              <a:buNone/>
            </a:pPr>
            <a:r>
              <a:rPr lang="pl-PL" dirty="0"/>
              <a:t>§ 2. Jeżeli zamawiającemu udzielono gwarancji na wykonane dzieło, przepisy o gwarancji przy sprzedaży stosuje się odpowiednio.</a:t>
            </a:r>
          </a:p>
        </p:txBody>
      </p:sp>
    </p:spTree>
    <p:extLst>
      <p:ext uri="{BB962C8B-B14F-4D97-AF65-F5344CB8AC3E}">
        <p14:creationId xmlns:p14="http://schemas.microsoft.com/office/powerpoint/2010/main" xmlns="" val="29423200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9650"/>
            <a:ext cx="8229600" cy="1143000"/>
          </a:xfrm>
        </p:spPr>
        <p:txBody>
          <a:bodyPr>
            <a:normAutofit/>
          </a:bodyPr>
          <a:lstStyle/>
          <a:p>
            <a:r>
              <a:rPr lang="pl-PL" sz="2400" dirty="0"/>
              <a:t>Umowa o dzieło</a:t>
            </a:r>
            <a:br>
              <a:rPr lang="pl-PL" sz="2400" dirty="0"/>
            </a:br>
            <a:r>
              <a:rPr lang="pl-PL" sz="2400" dirty="0" smtClean="0"/>
              <a:t>-wygaśnięcie umowy-</a:t>
            </a:r>
            <a:endParaRPr lang="pl-PL" sz="2400" dirty="0"/>
          </a:p>
        </p:txBody>
      </p:sp>
      <p:sp>
        <p:nvSpPr>
          <p:cNvPr id="3" name="Symbol zastępczy zawartości 2"/>
          <p:cNvSpPr>
            <a:spLocks noGrp="1"/>
          </p:cNvSpPr>
          <p:nvPr>
            <p:ph idx="1"/>
          </p:nvPr>
        </p:nvSpPr>
        <p:spPr>
          <a:xfrm>
            <a:off x="683568" y="1196752"/>
            <a:ext cx="8229600" cy="4525963"/>
          </a:xfrm>
        </p:spPr>
        <p:txBody>
          <a:bodyPr>
            <a:normAutofit fontScale="25000" lnSpcReduction="20000"/>
          </a:bodyPr>
          <a:lstStyle/>
          <a:p>
            <a:r>
              <a:rPr lang="pl-PL" sz="7200" b="1" dirty="0"/>
              <a:t>Art. 644. Możliwość odstąpienia od umowy przez zamawiającego </a:t>
            </a:r>
            <a:r>
              <a:rPr lang="pl-PL" sz="7200" b="1" dirty="0" smtClean="0"/>
              <a:t>(bez względu na przyczynę)</a:t>
            </a:r>
            <a:endParaRPr lang="pl-PL" sz="7200" b="1" dirty="0"/>
          </a:p>
          <a:p>
            <a:pPr marL="0" indent="0">
              <a:buNone/>
            </a:pPr>
            <a:r>
              <a:rPr lang="pl-PL" sz="7200" b="1" dirty="0"/>
              <a:t>Dopóki dzieło nie zostało ukończone</a:t>
            </a:r>
            <a:r>
              <a:rPr lang="pl-PL" sz="7200" dirty="0"/>
              <a:t>, zamawiający może w każdej chwili od umowy odstąpić płacąc umówione wynagrodzenie. Jednakże w wypadku takim zamawiający może odliczyć to, co przyjmujący zamówienie </a:t>
            </a:r>
            <a:r>
              <a:rPr lang="pl-PL" sz="7200" dirty="0" smtClean="0"/>
              <a:t>oszczędził </a:t>
            </a:r>
            <a:r>
              <a:rPr lang="pl-PL" sz="7200" dirty="0"/>
              <a:t>z powodu niewykonania dzieła. </a:t>
            </a:r>
            <a:endParaRPr lang="pl-PL" sz="7200" dirty="0" smtClean="0"/>
          </a:p>
          <a:p>
            <a:pPr marL="0" indent="0">
              <a:buNone/>
            </a:pPr>
            <a:r>
              <a:rPr lang="pl-PL" sz="7200" b="1" dirty="0" smtClean="0"/>
              <a:t>Zamawiający</a:t>
            </a:r>
            <a:r>
              <a:rPr lang="pl-PL" sz="7200" dirty="0" smtClean="0"/>
              <a:t> może odstąpić od umowy także, gdy:</a:t>
            </a:r>
          </a:p>
          <a:p>
            <a:pPr>
              <a:buFont typeface="Wingdings" pitchFamily="2" charset="2"/>
              <a:buChar char="ü"/>
            </a:pPr>
            <a:r>
              <a:rPr lang="pl-PL" sz="7200" dirty="0" smtClean="0"/>
              <a:t>Zajdzie konieczność znacznego podwyższenia wynagrodzenia kosztorysowego (art. 631),</a:t>
            </a:r>
          </a:p>
          <a:p>
            <a:pPr>
              <a:buFont typeface="Wingdings" pitchFamily="2" charset="2"/>
              <a:buChar char="ü"/>
            </a:pPr>
            <a:r>
              <a:rPr lang="pl-PL" sz="7200" dirty="0"/>
              <a:t>Jeżeli przyjmujący zamówienie opóźnia się z rozpoczęciem lub wykończeniem dzieła tak dalece, że nie jest prawdopodobne, żeby zdołał je ukończyć w czasie </a:t>
            </a:r>
            <a:r>
              <a:rPr lang="pl-PL" sz="7200" dirty="0" smtClean="0"/>
              <a:t>umówionym (art. 635)</a:t>
            </a:r>
          </a:p>
          <a:p>
            <a:pPr>
              <a:buFont typeface="Wingdings" pitchFamily="2" charset="2"/>
              <a:buChar char="ü"/>
            </a:pPr>
            <a:r>
              <a:rPr lang="pl-PL" sz="7200" dirty="0"/>
              <a:t>Jeżeli przyjmujący zamówienie wykonywa dzieło w sposób wadliwy albo sprzeczny z </a:t>
            </a:r>
            <a:r>
              <a:rPr lang="pl-PL" sz="7200" dirty="0" smtClean="0"/>
              <a:t>umową; odstąpienie musi być jednak poprzedzone wyznaczeniem przyjmującemu zamówienie dodatkowego terminu do zmiany sposobu wykonania dzieła (art. 637)</a:t>
            </a:r>
          </a:p>
          <a:p>
            <a:pPr>
              <a:buFont typeface="Wingdings" pitchFamily="2" charset="2"/>
              <a:buChar char="ü"/>
            </a:pPr>
            <a:endParaRPr lang="pl-PL" sz="7200" dirty="0"/>
          </a:p>
          <a:p>
            <a:pPr marL="0" indent="0">
              <a:buNone/>
            </a:pPr>
            <a:r>
              <a:rPr lang="pl-PL" sz="7200" b="1" dirty="0" smtClean="0"/>
              <a:t>Przyjmujący zamówienie </a:t>
            </a:r>
            <a:r>
              <a:rPr lang="pl-PL" sz="7200" dirty="0" smtClean="0"/>
              <a:t>może od umowy odstąpić:</a:t>
            </a:r>
          </a:p>
          <a:p>
            <a:pPr>
              <a:buFont typeface="Wingdings" pitchFamily="2" charset="2"/>
              <a:buChar char="ü"/>
            </a:pPr>
            <a:r>
              <a:rPr lang="pl-PL" sz="7200" dirty="0"/>
              <a:t>Jeżeli do wykonania dzieła potrzebne jest współdziałanie zamawiającego, a tego współdziałania </a:t>
            </a:r>
            <a:r>
              <a:rPr lang="pl-PL" sz="7200" dirty="0" smtClean="0"/>
              <a:t>brak; odstąpienie musi być poprzedzone wyznaczeniem </a:t>
            </a:r>
            <a:r>
              <a:rPr lang="pl-PL" sz="7200" dirty="0"/>
              <a:t>zamawiającemu odpowiedni </a:t>
            </a:r>
            <a:r>
              <a:rPr lang="pl-PL" sz="7200" dirty="0" smtClean="0"/>
              <a:t>ego terminu </a:t>
            </a:r>
            <a:r>
              <a:rPr lang="pl-PL" sz="7200" dirty="0"/>
              <a:t>z zagrożeniem, iż po bezskutecznym upływie wyznaczonego terminu będzie uprawniony do odstąpienia od umowy. </a:t>
            </a:r>
            <a:endParaRPr lang="pl-PL" sz="7200" dirty="0" smtClean="0"/>
          </a:p>
          <a:p>
            <a:pPr>
              <a:buFont typeface="Wingdings" pitchFamily="2" charset="2"/>
              <a:buChar char="ü"/>
            </a:pPr>
            <a:endParaRPr lang="pl-PL" sz="5000" dirty="0" smtClean="0"/>
          </a:p>
          <a:p>
            <a:pPr marL="0" indent="0">
              <a:buNone/>
            </a:pPr>
            <a:endParaRPr lang="pl-PL" sz="5000" dirty="0" smtClean="0"/>
          </a:p>
          <a:p>
            <a:pPr marL="0" indent="0">
              <a:buNone/>
            </a:pPr>
            <a:endParaRPr lang="pl-PL" dirty="0"/>
          </a:p>
          <a:p>
            <a:endParaRPr lang="pl-PL" dirty="0"/>
          </a:p>
        </p:txBody>
      </p:sp>
    </p:spTree>
    <p:extLst>
      <p:ext uri="{BB962C8B-B14F-4D97-AF65-F5344CB8AC3E}">
        <p14:creationId xmlns:p14="http://schemas.microsoft.com/office/powerpoint/2010/main" xmlns="" val="38420249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a:t>-wygaśnięcie umowy-</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645. śmierć lub niezdolność do pracy przyjmującego zamówienie </a:t>
            </a:r>
          </a:p>
          <a:p>
            <a:pPr marL="0" indent="0">
              <a:buNone/>
            </a:pPr>
            <a:r>
              <a:rPr lang="pl-PL" dirty="0"/>
              <a:t>§ 1. Umowa o </a:t>
            </a:r>
            <a:r>
              <a:rPr lang="pl-PL" dirty="0">
                <a:solidFill>
                  <a:schemeClr val="accent6"/>
                </a:solidFill>
              </a:rPr>
              <a:t>dzieło, którego wykonanie zależy od osobistych przymiotów przyjmującego zamówienie</a:t>
            </a:r>
            <a:r>
              <a:rPr lang="pl-PL" dirty="0"/>
              <a:t>, </a:t>
            </a:r>
            <a:r>
              <a:rPr lang="pl-PL" b="1" dirty="0">
                <a:solidFill>
                  <a:schemeClr val="accent6"/>
                </a:solidFill>
              </a:rPr>
              <a:t>rozwiązuje się wskutek jego śmierci lub niezdolności do pracy.</a:t>
            </a:r>
            <a:br>
              <a:rPr lang="pl-PL" b="1" dirty="0">
                <a:solidFill>
                  <a:schemeClr val="accent6"/>
                </a:solidFill>
              </a:rPr>
            </a:br>
            <a:r>
              <a:rPr lang="pl-PL" dirty="0"/>
              <a:t>§ 2. Jeżeli materiał był własnością przyjmującego zamówienie, a dzieło częściowo wykonane przedstawia ze względu na zamierzony cel umowy wartość dla zamawiającego, przyjmujący zamówienie lub jego spadkobierca może żądać, ażeby zamawiający odebrał materiał w stanie, w jakim się znajduje, za zapłatą jego wartości oraz odpowiedniej części wynagrodzenia</a:t>
            </a:r>
            <a:r>
              <a:rPr lang="pl-PL" dirty="0" smtClean="0"/>
              <a:t>.</a:t>
            </a:r>
          </a:p>
          <a:p>
            <a:pPr marL="0" indent="0">
              <a:buNone/>
            </a:pPr>
            <a:r>
              <a:rPr lang="pl-PL" b="1" dirty="0"/>
              <a:t>Art. 632. Przesłanki podwyższenia wynagrodzenia ryczałtowego </a:t>
            </a:r>
          </a:p>
          <a:p>
            <a:pPr marL="0" indent="0">
              <a:buNone/>
            </a:pPr>
            <a:r>
              <a:rPr lang="pl-PL" dirty="0"/>
              <a:t>§ 1. Jeżeli strony umówiły się o wynagrodzenie ryczałtowe, przyjmujący zamówienie nie może żądać podwyższenia wynagrodzenia, chociażby w czasie zawarcia umowy nie można było przewidzieć rozmiaru lub kosztów prac.</a:t>
            </a:r>
            <a:br>
              <a:rPr lang="pl-PL" dirty="0"/>
            </a:br>
            <a:r>
              <a:rPr lang="pl-PL" dirty="0"/>
              <a:t>§ 2. </a:t>
            </a:r>
            <a:r>
              <a:rPr lang="pl-PL" dirty="0">
                <a:solidFill>
                  <a:schemeClr val="accent6"/>
                </a:solidFill>
              </a:rPr>
              <a:t>Jeżeli jednak wskutek zmiany stosunków, której nie można było przewidzieć, wykonanie dzieła groziłoby przyjmującemu zamówienie rażącą stratą</a:t>
            </a:r>
            <a:r>
              <a:rPr lang="pl-PL" dirty="0"/>
              <a:t>, </a:t>
            </a:r>
            <a:r>
              <a:rPr lang="pl-PL" b="1" dirty="0"/>
              <a:t>sąd może </a:t>
            </a:r>
            <a:r>
              <a:rPr lang="pl-PL" dirty="0"/>
              <a:t>podwyższyć ryczałt lub </a:t>
            </a:r>
            <a:r>
              <a:rPr lang="pl-PL" b="1" dirty="0">
                <a:solidFill>
                  <a:schemeClr val="accent6"/>
                </a:solidFill>
              </a:rPr>
              <a:t>rozwiązać umowę</a:t>
            </a:r>
          </a:p>
          <a:p>
            <a:pPr marL="0" indent="0">
              <a:buNone/>
            </a:pPr>
            <a:endParaRPr lang="pl-PL" dirty="0"/>
          </a:p>
          <a:p>
            <a:endParaRPr lang="pl-PL" dirty="0"/>
          </a:p>
        </p:txBody>
      </p:sp>
    </p:spTree>
    <p:extLst>
      <p:ext uri="{BB962C8B-B14F-4D97-AF65-F5344CB8AC3E}">
        <p14:creationId xmlns:p14="http://schemas.microsoft.com/office/powerpoint/2010/main" xmlns="" val="13376996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Umowa o dzieło</a:t>
            </a:r>
            <a:br>
              <a:rPr lang="pl-PL" dirty="0"/>
            </a:br>
            <a:r>
              <a:rPr lang="pl-PL" dirty="0" smtClean="0"/>
              <a:t>-przedawnienie roszczeń-</a:t>
            </a:r>
            <a:endParaRPr lang="pl-PL" dirty="0"/>
          </a:p>
        </p:txBody>
      </p:sp>
      <p:sp>
        <p:nvSpPr>
          <p:cNvPr id="3" name="Symbol zastępczy zawartości 2"/>
          <p:cNvSpPr>
            <a:spLocks noGrp="1"/>
          </p:cNvSpPr>
          <p:nvPr>
            <p:ph idx="1"/>
          </p:nvPr>
        </p:nvSpPr>
        <p:spPr/>
        <p:txBody>
          <a:bodyPr/>
          <a:lstStyle/>
          <a:p>
            <a:pPr marL="0" indent="0">
              <a:buNone/>
            </a:pPr>
            <a:r>
              <a:rPr lang="pl-PL" b="1" dirty="0"/>
              <a:t>Art. 646. Termin przedawnienia roszczeń z umowy o dzieło </a:t>
            </a:r>
          </a:p>
          <a:p>
            <a:pPr marL="0" indent="0">
              <a:buNone/>
            </a:pPr>
            <a:r>
              <a:rPr lang="pl-PL" dirty="0"/>
              <a:t>Roszczenia wynikające z umowy o dzieło </a:t>
            </a:r>
            <a:r>
              <a:rPr lang="pl-PL" dirty="0">
                <a:solidFill>
                  <a:srgbClr val="002060"/>
                </a:solidFill>
              </a:rPr>
              <a:t>przedawniają się </a:t>
            </a:r>
            <a:r>
              <a:rPr lang="pl-PL" b="1" dirty="0">
                <a:solidFill>
                  <a:srgbClr val="002060"/>
                </a:solidFill>
              </a:rPr>
              <a:t>z upływem lat dwóch od dnia oddania dzieła, a jeżeli dzieło nie zostało oddane - od dnia, w którym zgodnie z treścią umowy miało być oddane</a:t>
            </a:r>
            <a:r>
              <a:rPr lang="pl-PL" dirty="0"/>
              <a:t>. </a:t>
            </a:r>
          </a:p>
          <a:p>
            <a:endParaRPr lang="pl-PL" dirty="0"/>
          </a:p>
        </p:txBody>
      </p:sp>
    </p:spTree>
    <p:extLst>
      <p:ext uri="{BB962C8B-B14F-4D97-AF65-F5344CB8AC3E}">
        <p14:creationId xmlns:p14="http://schemas.microsoft.com/office/powerpoint/2010/main" xmlns="" val="1265999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o roboty budowlane</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Umowa:</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 </a:t>
            </a:r>
          </a:p>
          <a:p>
            <a:pPr>
              <a:buFont typeface="Wingdings" pitchFamily="2" charset="2"/>
              <a:buChar char="ü"/>
            </a:pPr>
            <a:r>
              <a:rPr lang="pl-PL" dirty="0" smtClean="0"/>
              <a:t>Wzajemna</a:t>
            </a:r>
          </a:p>
          <a:p>
            <a:r>
              <a:rPr lang="pl-PL" dirty="0" smtClean="0"/>
              <a:t>Umowa prowadząca do zobowiązania rezultatu.</a:t>
            </a:r>
          </a:p>
          <a:p>
            <a:r>
              <a:rPr lang="pl-PL" dirty="0" smtClean="0"/>
              <a:t>Brak ograniczeń podmiotowych</a:t>
            </a:r>
          </a:p>
          <a:p>
            <a:pPr marL="0" indent="0">
              <a:buNone/>
            </a:pPr>
            <a:endParaRPr lang="pl-PL" dirty="0" smtClean="0"/>
          </a:p>
          <a:p>
            <a:pPr marL="0" indent="0">
              <a:buNone/>
            </a:pPr>
            <a:r>
              <a:rPr lang="pl-PL" b="1" dirty="0"/>
              <a:t>Art. 648. Forma umowy o roboty budowlane </a:t>
            </a:r>
          </a:p>
          <a:p>
            <a:pPr marL="0" indent="0">
              <a:buNone/>
            </a:pPr>
            <a:r>
              <a:rPr lang="pl-PL" dirty="0"/>
              <a:t>§ 1. Umowa o roboty budowlane </a:t>
            </a:r>
            <a:r>
              <a:rPr lang="pl-PL" dirty="0">
                <a:solidFill>
                  <a:srgbClr val="C00000"/>
                </a:solidFill>
              </a:rPr>
              <a:t>powinna być stwierdzona pismem.</a:t>
            </a:r>
            <a:r>
              <a:rPr lang="pl-PL" dirty="0"/>
              <a:t/>
            </a:r>
            <a:br>
              <a:rPr lang="pl-PL" dirty="0"/>
            </a:br>
            <a:r>
              <a:rPr lang="pl-PL" dirty="0"/>
              <a:t>§ 2. Wymagana przez właściwe przepisy dokumentacja stanowi część składową umowy.</a:t>
            </a:r>
            <a:br>
              <a:rPr lang="pl-PL" dirty="0"/>
            </a:br>
            <a:r>
              <a:rPr lang="pl-PL" dirty="0"/>
              <a:t>§ 3. (uchylony) </a:t>
            </a:r>
          </a:p>
          <a:p>
            <a:pPr marL="0" indent="0">
              <a:buNone/>
            </a:pPr>
            <a:endParaRPr lang="pl-PL" dirty="0" smtClean="0"/>
          </a:p>
          <a:p>
            <a:pPr>
              <a:buFont typeface="Wingdings" pitchFamily="2" charset="2"/>
              <a:buChar char="ü"/>
            </a:pPr>
            <a:endParaRPr lang="pl-PL" dirty="0"/>
          </a:p>
          <a:p>
            <a:pPr>
              <a:buFont typeface="Wingdings" pitchFamily="2" charset="2"/>
              <a:buChar char="ü"/>
            </a:pPr>
            <a:endParaRPr lang="pl-PL" dirty="0"/>
          </a:p>
        </p:txBody>
      </p:sp>
    </p:spTree>
    <p:extLst>
      <p:ext uri="{BB962C8B-B14F-4D97-AF65-F5344CB8AC3E}">
        <p14:creationId xmlns:p14="http://schemas.microsoft.com/office/powerpoint/2010/main" xmlns="" val="1892201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Typy umów o świadczenie usług</a:t>
            </a:r>
          </a:p>
        </p:txBody>
      </p:sp>
      <p:sp>
        <p:nvSpPr>
          <p:cNvPr id="3" name="Symbol zastępczy zawartości 2"/>
          <p:cNvSpPr>
            <a:spLocks noGrp="1"/>
          </p:cNvSpPr>
          <p:nvPr>
            <p:ph idx="1"/>
          </p:nvPr>
        </p:nvSpPr>
        <p:spPr/>
        <p:txBody>
          <a:bodyPr/>
          <a:lstStyle/>
          <a:p>
            <a:r>
              <a:rPr lang="pl-PL" dirty="0" smtClean="0"/>
              <a:t>Zróżnicowany profil podmiotowy</a:t>
            </a:r>
          </a:p>
          <a:p>
            <a:r>
              <a:rPr lang="pl-PL" dirty="0" smtClean="0"/>
              <a:t>Umowy należące do obrotu profesjonalnego:</a:t>
            </a:r>
          </a:p>
          <a:p>
            <a:pPr>
              <a:buFont typeface="Wingdings" pitchFamily="2" charset="2"/>
              <a:buChar char="ü"/>
            </a:pPr>
            <a:r>
              <a:rPr lang="pl-PL" dirty="0" smtClean="0"/>
              <a:t>Umowa agencyjna</a:t>
            </a:r>
          </a:p>
          <a:p>
            <a:pPr>
              <a:buFont typeface="Wingdings" pitchFamily="2" charset="2"/>
              <a:buChar char="ü"/>
            </a:pPr>
            <a:r>
              <a:rPr lang="pl-PL" dirty="0" smtClean="0"/>
              <a:t>Umowa komisu</a:t>
            </a:r>
          </a:p>
          <a:p>
            <a:pPr>
              <a:buFont typeface="Wingdings" pitchFamily="2" charset="2"/>
              <a:buChar char="ü"/>
            </a:pPr>
            <a:r>
              <a:rPr lang="pl-PL" dirty="0" smtClean="0"/>
              <a:t>Umowa przewozu</a:t>
            </a:r>
          </a:p>
          <a:p>
            <a:pPr>
              <a:buFont typeface="Wingdings" pitchFamily="2" charset="2"/>
              <a:buChar char="ü"/>
            </a:pPr>
            <a:r>
              <a:rPr lang="pl-PL" dirty="0" smtClean="0"/>
              <a:t>Umowa spedycji</a:t>
            </a:r>
          </a:p>
          <a:p>
            <a:pPr>
              <a:buFont typeface="Wingdings" pitchFamily="2" charset="2"/>
              <a:buChar char="ü"/>
            </a:pPr>
            <a:r>
              <a:rPr lang="pl-PL" dirty="0" smtClean="0"/>
              <a:t>Umowa składu</a:t>
            </a:r>
            <a:endParaRPr lang="pl-PL" dirty="0"/>
          </a:p>
        </p:txBody>
      </p:sp>
    </p:spTree>
    <p:extLst>
      <p:ext uri="{BB962C8B-B14F-4D97-AF65-F5344CB8AC3E}">
        <p14:creationId xmlns:p14="http://schemas.microsoft.com/office/powerpoint/2010/main" xmlns="" val="11190352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o roboty budowlane</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t>Art. 647. Istota umowy o roboty budowlane </a:t>
            </a:r>
          </a:p>
          <a:p>
            <a:pPr marL="0" indent="0">
              <a:buNone/>
            </a:pPr>
            <a:r>
              <a:rPr lang="pl-PL" dirty="0"/>
              <a:t>Przez umowę o roboty budowlane </a:t>
            </a:r>
            <a:r>
              <a:rPr lang="pl-PL" b="1" dirty="0">
                <a:solidFill>
                  <a:srgbClr val="FF0000"/>
                </a:solidFill>
              </a:rPr>
              <a:t>wykonawca</a:t>
            </a:r>
            <a:r>
              <a:rPr lang="pl-PL" dirty="0">
                <a:solidFill>
                  <a:srgbClr val="FF0000"/>
                </a:solidFill>
              </a:rPr>
              <a:t> </a:t>
            </a:r>
            <a:r>
              <a:rPr lang="pl-PL" dirty="0"/>
              <a:t>zobowiązuje się do </a:t>
            </a:r>
            <a:r>
              <a:rPr lang="pl-PL" dirty="0">
                <a:solidFill>
                  <a:srgbClr val="FF0000"/>
                </a:solidFill>
              </a:rPr>
              <a:t>oddania przewidzianego w umowie obiektu, wykonanego zgodnie z projektem i z zasadami wiedzy technicznej, </a:t>
            </a:r>
            <a:r>
              <a:rPr lang="pl-PL" dirty="0"/>
              <a:t>a </a:t>
            </a:r>
            <a:r>
              <a:rPr lang="pl-PL" b="1" dirty="0">
                <a:solidFill>
                  <a:schemeClr val="accent4">
                    <a:lumMod val="75000"/>
                  </a:schemeClr>
                </a:solidFill>
              </a:rPr>
              <a:t>inwestor</a:t>
            </a:r>
            <a:r>
              <a:rPr lang="pl-PL" dirty="0"/>
              <a:t> zobowiązuje się </a:t>
            </a:r>
            <a:r>
              <a:rPr lang="pl-PL" dirty="0">
                <a:solidFill>
                  <a:schemeClr val="accent4">
                    <a:lumMod val="75000"/>
                  </a:schemeClr>
                </a:solidFill>
              </a:rPr>
              <a:t>do dokonania wymaganych przez właściwe przepisy czynności związanych z przygotowaniem robót, w szczególności do przekazania terenu budowy i dostarczenia projektu, oraz do odebrania obiektu i zapłaty umówionego wynagrodzenia. </a:t>
            </a:r>
          </a:p>
          <a:p>
            <a:endParaRPr lang="pl-PL" dirty="0"/>
          </a:p>
        </p:txBody>
      </p:sp>
    </p:spTree>
    <p:extLst>
      <p:ext uri="{BB962C8B-B14F-4D97-AF65-F5344CB8AC3E}">
        <p14:creationId xmlns:p14="http://schemas.microsoft.com/office/powerpoint/2010/main" xmlns="" val="32520311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o roboty budowlane</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a:t>Art. 656. Odpowiednie stosowanie przepisów o umowie o dzieło </a:t>
            </a:r>
          </a:p>
          <a:p>
            <a:pPr marL="0" indent="0">
              <a:buNone/>
            </a:pPr>
            <a:r>
              <a:rPr lang="pl-PL" dirty="0"/>
              <a:t>§ 1. Do skutków opóźnienia się przez wykonawcę z rozpoczęciem robót lub wykończeniem obiektu albo wykonywania przez wykonawcę robót w sposób wadliwy lub sprzeczny z umową, do rękojmi za wady wykonanego obiektu, jak również do uprawnienia inwestora do odstąpienia od umowy przed ukończeniem obiektu stosuje się </a:t>
            </a:r>
            <a:r>
              <a:rPr lang="pl-PL" dirty="0">
                <a:solidFill>
                  <a:srgbClr val="C00000"/>
                </a:solidFill>
              </a:rPr>
              <a:t>odpowiednio przepisy o umowie o dzieło.</a:t>
            </a:r>
            <a:br>
              <a:rPr lang="pl-PL" dirty="0">
                <a:solidFill>
                  <a:srgbClr val="C00000"/>
                </a:solidFill>
              </a:rPr>
            </a:br>
            <a:r>
              <a:rPr lang="pl-PL" dirty="0"/>
              <a:t>§ 2. (uchylony) </a:t>
            </a:r>
            <a:endParaRPr lang="pl-PL" dirty="0" smtClean="0"/>
          </a:p>
          <a:p>
            <a:pPr marL="0" indent="0">
              <a:buNone/>
            </a:pPr>
            <a:r>
              <a:rPr lang="pl-PL" dirty="0" smtClean="0">
                <a:sym typeface="Wingdings" pitchFamily="2" charset="2"/>
              </a:rPr>
              <a:t> Odpowiednie zastosowanie art. 635-638 i 644.</a:t>
            </a:r>
            <a:endParaRPr lang="pl-PL" dirty="0"/>
          </a:p>
        </p:txBody>
      </p:sp>
    </p:spTree>
    <p:extLst>
      <p:ext uri="{BB962C8B-B14F-4D97-AF65-F5344CB8AC3E}">
        <p14:creationId xmlns:p14="http://schemas.microsoft.com/office/powerpoint/2010/main" xmlns="" val="179730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o roboty budowlane</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647. Istota umowy o roboty budowlane </a:t>
            </a:r>
          </a:p>
          <a:p>
            <a:pPr marL="0" indent="0">
              <a:buNone/>
            </a:pPr>
            <a:r>
              <a:rPr lang="pl-PL" dirty="0"/>
              <a:t>Przez umowę o roboty budowlane wykonawca zobowiązuje się do oddania </a:t>
            </a:r>
            <a:r>
              <a:rPr lang="pl-PL" dirty="0">
                <a:solidFill>
                  <a:srgbClr val="FF0000"/>
                </a:solidFill>
              </a:rPr>
              <a:t>przewidzianego w umowie </a:t>
            </a:r>
            <a:r>
              <a:rPr lang="pl-PL" b="1" dirty="0">
                <a:solidFill>
                  <a:srgbClr val="FF0000"/>
                </a:solidFill>
              </a:rPr>
              <a:t>obiektu</a:t>
            </a:r>
            <a:r>
              <a:rPr lang="pl-PL" dirty="0">
                <a:solidFill>
                  <a:srgbClr val="FF0000"/>
                </a:solidFill>
              </a:rPr>
              <a:t>, wykonanego zgodnie z projektem i z zasadami wiedzy technicznej</a:t>
            </a:r>
            <a:r>
              <a:rPr lang="pl-PL" dirty="0"/>
              <a:t>, a inwestor zobowiązuje się do dokonania wymaganych przez właściwe przepisy czynności związanych z przygotowaniem robót, w szczególności do przekazania terenu budowy i dostarczenia projektu, oraz do odebrania obiektu i zapłaty umówionego wynagrodzenia. </a:t>
            </a:r>
          </a:p>
          <a:p>
            <a:pPr marL="0" indent="0">
              <a:buNone/>
            </a:pPr>
            <a:endParaRPr lang="pl-PL" dirty="0" smtClean="0"/>
          </a:p>
          <a:p>
            <a:pPr marL="0" indent="0">
              <a:buNone/>
            </a:pPr>
            <a:r>
              <a:rPr lang="pl-PL" dirty="0" smtClean="0"/>
              <a:t>Obiekt – określony w umowie rezultat robót budowlanych lub montażowych, stanowiący w dokumentacji projektowej całość wyodrębnioną pod względem technologicznym i technicznym</a:t>
            </a:r>
          </a:p>
          <a:p>
            <a:endParaRPr lang="pl-PL" dirty="0"/>
          </a:p>
          <a:p>
            <a:pPr marL="0" indent="0">
              <a:buNone/>
            </a:pPr>
            <a:r>
              <a:rPr lang="pl-PL" b="1" dirty="0"/>
              <a:t>Art. 658. Umowa o wykonanie remontu - odpowiednie stosowanie przepisów</a:t>
            </a:r>
          </a:p>
          <a:p>
            <a:pPr marL="0" indent="0">
              <a:buNone/>
            </a:pPr>
            <a:r>
              <a:rPr lang="pl-PL" dirty="0"/>
              <a:t>Przepisy niniejszego tytułu stosuje się odpowiednio do umowy o </a:t>
            </a:r>
            <a:r>
              <a:rPr lang="pl-PL" b="1" dirty="0">
                <a:solidFill>
                  <a:srgbClr val="FF0000"/>
                </a:solidFill>
              </a:rPr>
              <a:t>wykonanie remontu</a:t>
            </a:r>
            <a:r>
              <a:rPr lang="pl-PL" dirty="0"/>
              <a:t> budynku lub budowli.</a:t>
            </a:r>
          </a:p>
          <a:p>
            <a:pPr marL="0" indent="0">
              <a:buNone/>
            </a:pPr>
            <a:endParaRPr lang="pl-PL" dirty="0"/>
          </a:p>
        </p:txBody>
      </p:sp>
    </p:spTree>
    <p:extLst>
      <p:ext uri="{BB962C8B-B14F-4D97-AF65-F5344CB8AC3E}">
        <p14:creationId xmlns:p14="http://schemas.microsoft.com/office/powerpoint/2010/main" xmlns="" val="35820109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Umowa </a:t>
            </a:r>
            <a:r>
              <a:rPr lang="pl-PL" dirty="0" smtClean="0"/>
              <a:t>przechowania </a:t>
            </a:r>
            <a:endParaRPr lang="pl-PL" dirty="0"/>
          </a:p>
        </p:txBody>
      </p:sp>
      <p:sp>
        <p:nvSpPr>
          <p:cNvPr id="3" name="Symbol zastępczy zawartości 2"/>
          <p:cNvSpPr>
            <a:spLocks noGrp="1"/>
          </p:cNvSpPr>
          <p:nvPr>
            <p:ph idx="1"/>
          </p:nvPr>
        </p:nvSpPr>
        <p:spPr>
          <a:xfrm>
            <a:off x="0" y="1700808"/>
            <a:ext cx="9144000" cy="5040560"/>
          </a:xfrm>
        </p:spPr>
        <p:txBody>
          <a:bodyPr>
            <a:normAutofit fontScale="62500" lnSpcReduction="20000"/>
          </a:bodyPr>
          <a:lstStyle/>
          <a:p>
            <a:r>
              <a:rPr lang="pl-PL" dirty="0" smtClean="0"/>
              <a:t>Umowa przechowania</a:t>
            </a:r>
          </a:p>
          <a:p>
            <a:pPr>
              <a:buFont typeface="Wingdings" pitchFamily="2" charset="2"/>
              <a:buChar char="ü"/>
            </a:pPr>
            <a:r>
              <a:rPr lang="pl-PL" dirty="0" smtClean="0"/>
              <a:t>Dwustronnie zobowiązująca</a:t>
            </a:r>
          </a:p>
          <a:p>
            <a:pPr>
              <a:buFont typeface="Wingdings" pitchFamily="2" charset="2"/>
              <a:buChar char="ü"/>
            </a:pPr>
            <a:r>
              <a:rPr lang="pl-PL" dirty="0" smtClean="0"/>
              <a:t>Odpłatna lub nieodpłatna </a:t>
            </a:r>
            <a:r>
              <a:rPr lang="pl-PL" dirty="0" smtClean="0">
                <a:sym typeface="Wingdings" pitchFamily="2" charset="2"/>
              </a:rPr>
              <a:t></a:t>
            </a:r>
            <a:r>
              <a:rPr lang="pl-PL" b="1" dirty="0"/>
              <a:t>Art. 836. </a:t>
            </a:r>
            <a:r>
              <a:rPr lang="pl-PL" b="1" dirty="0" smtClean="0"/>
              <a:t> </a:t>
            </a:r>
            <a:r>
              <a:rPr lang="pl-PL" dirty="0" smtClean="0"/>
              <a:t>Jeżeli </a:t>
            </a:r>
            <a:r>
              <a:rPr lang="pl-PL" dirty="0"/>
              <a:t>wysokość wynagrodzenia za przechowanie nie jest określona w umowie albo w taryfie, przechowawcy należy się </a:t>
            </a:r>
            <a:r>
              <a:rPr lang="pl-PL" dirty="0">
                <a:solidFill>
                  <a:srgbClr val="FF0000"/>
                </a:solidFill>
              </a:rPr>
              <a:t>wynagrodzenie</a:t>
            </a:r>
            <a:r>
              <a:rPr lang="pl-PL" dirty="0"/>
              <a:t> w danych stosunkach przyjęte, </a:t>
            </a:r>
            <a:r>
              <a:rPr lang="pl-PL" dirty="0">
                <a:solidFill>
                  <a:srgbClr val="FF0000"/>
                </a:solidFill>
              </a:rPr>
              <a:t>chyba że z umowy lub z okoliczności wynika, iż zobowiązał się przechować rzecz </a:t>
            </a:r>
            <a:r>
              <a:rPr lang="pl-PL" u="sng" dirty="0">
                <a:solidFill>
                  <a:srgbClr val="FF0000"/>
                </a:solidFill>
              </a:rPr>
              <a:t>bez wynagrodzenia. </a:t>
            </a:r>
            <a:endParaRPr lang="pl-PL" u="sng" dirty="0" smtClean="0">
              <a:solidFill>
                <a:srgbClr val="FF0000"/>
              </a:solidFill>
            </a:endParaRPr>
          </a:p>
          <a:p>
            <a:r>
              <a:rPr lang="pl-PL" b="1" dirty="0"/>
              <a:t>Art. 842. </a:t>
            </a:r>
            <a:r>
              <a:rPr lang="pl-PL" dirty="0" smtClean="0"/>
              <a:t>Składający </a:t>
            </a:r>
            <a:r>
              <a:rPr lang="pl-PL" dirty="0"/>
              <a:t>powinien zwrócić przechowawcy wydatki, które ten poniósł w celu należytego przechowania rzeczy, wraz z odsetkami ustawowymi oraz zwolnić przechowawcę od zobowiązań zaciągniętych przez niego w powyższym celu w imieniu własnym. </a:t>
            </a:r>
            <a:r>
              <a:rPr lang="pl-PL" dirty="0" smtClean="0">
                <a:sym typeface="Wingdings" pitchFamily="2" charset="2"/>
              </a:rPr>
              <a:t> </a:t>
            </a:r>
            <a:r>
              <a:rPr lang="pl-PL" dirty="0" smtClean="0">
                <a:solidFill>
                  <a:srgbClr val="002060"/>
                </a:solidFill>
                <a:sym typeface="Wingdings" pitchFamily="2" charset="2"/>
              </a:rPr>
              <a:t>bez względu na to, czy umowa jest odpłatna czy nieodpłatna</a:t>
            </a:r>
            <a:endParaRPr lang="pl-PL" u="sng" dirty="0" smtClean="0">
              <a:solidFill>
                <a:srgbClr val="FF0000"/>
              </a:solidFill>
            </a:endParaRPr>
          </a:p>
          <a:p>
            <a:pPr>
              <a:buFont typeface="Wingdings" pitchFamily="2" charset="2"/>
              <a:buChar char="ü"/>
            </a:pPr>
            <a:r>
              <a:rPr lang="pl-PL" dirty="0" smtClean="0"/>
              <a:t>Kreująca zobowiązanie starannego działania</a:t>
            </a:r>
          </a:p>
          <a:p>
            <a:pPr>
              <a:buFont typeface="Wingdings" pitchFamily="2" charset="2"/>
              <a:buChar char="ü"/>
            </a:pPr>
            <a:endParaRPr lang="pl-PL" dirty="0"/>
          </a:p>
          <a:p>
            <a:pPr marL="0" indent="0">
              <a:buNone/>
            </a:pPr>
            <a:r>
              <a:rPr lang="pl-PL" b="1" dirty="0"/>
              <a:t>Art. 835. Istota umowy przechowania </a:t>
            </a:r>
          </a:p>
          <a:p>
            <a:pPr marL="0" indent="0">
              <a:buNone/>
            </a:pPr>
            <a:r>
              <a:rPr lang="pl-PL" dirty="0"/>
              <a:t>Przez umowę przechowania </a:t>
            </a:r>
            <a:r>
              <a:rPr lang="pl-PL" b="1" dirty="0">
                <a:solidFill>
                  <a:srgbClr val="FF0000"/>
                </a:solidFill>
              </a:rPr>
              <a:t>przechowawca</a:t>
            </a:r>
            <a:r>
              <a:rPr lang="pl-PL" dirty="0">
                <a:solidFill>
                  <a:srgbClr val="FF0000"/>
                </a:solidFill>
              </a:rPr>
              <a:t> </a:t>
            </a:r>
            <a:r>
              <a:rPr lang="pl-PL" dirty="0"/>
              <a:t>zobowiązuje się </a:t>
            </a:r>
            <a:r>
              <a:rPr lang="pl-PL" dirty="0">
                <a:solidFill>
                  <a:srgbClr val="002060"/>
                </a:solidFill>
              </a:rPr>
              <a:t>zachować w stanie nie pogorszonym </a:t>
            </a:r>
            <a:r>
              <a:rPr lang="pl-PL" b="1" dirty="0">
                <a:solidFill>
                  <a:srgbClr val="FF0000"/>
                </a:solidFill>
              </a:rPr>
              <a:t>rzecz ruchomą </a:t>
            </a:r>
            <a:r>
              <a:rPr lang="pl-PL" dirty="0">
                <a:solidFill>
                  <a:srgbClr val="002060"/>
                </a:solidFill>
              </a:rPr>
              <a:t>oddaną mu na przechowanie</a:t>
            </a:r>
            <a:r>
              <a:rPr lang="pl-PL" dirty="0"/>
              <a:t>. </a:t>
            </a:r>
            <a:r>
              <a:rPr lang="pl-PL" dirty="0" smtClean="0">
                <a:sym typeface="Wingdings" pitchFamily="2" charset="2"/>
              </a:rPr>
              <a:t> obowiązek pieczy nad rzeczą (sposób sprawowania pieczy: art. 837-840)</a:t>
            </a:r>
            <a:endParaRPr lang="pl-PL" dirty="0"/>
          </a:p>
          <a:p>
            <a:pPr>
              <a:buFont typeface="Wingdings" pitchFamily="2" charset="2"/>
              <a:buChar char="ü"/>
            </a:pPr>
            <a:endParaRPr lang="pl-PL" dirty="0" smtClean="0"/>
          </a:p>
          <a:p>
            <a:pPr>
              <a:buFont typeface="Wingdings" pitchFamily="2" charset="2"/>
              <a:buChar char="ü"/>
            </a:pPr>
            <a:endParaRPr lang="pl-PL" dirty="0"/>
          </a:p>
        </p:txBody>
      </p:sp>
    </p:spTree>
    <p:extLst>
      <p:ext uri="{BB962C8B-B14F-4D97-AF65-F5344CB8AC3E}">
        <p14:creationId xmlns:p14="http://schemas.microsoft.com/office/powerpoint/2010/main" xmlns="" val="953285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przechowania</a:t>
            </a:r>
            <a:endParaRPr lang="pl-PL" dirty="0"/>
          </a:p>
        </p:txBody>
      </p:sp>
      <p:sp>
        <p:nvSpPr>
          <p:cNvPr id="3" name="Symbol zastępczy zawartości 2"/>
          <p:cNvSpPr>
            <a:spLocks noGrp="1"/>
          </p:cNvSpPr>
          <p:nvPr>
            <p:ph idx="1"/>
          </p:nvPr>
        </p:nvSpPr>
        <p:spPr>
          <a:xfrm>
            <a:off x="323528" y="1124744"/>
            <a:ext cx="8820472" cy="5733256"/>
          </a:xfrm>
        </p:spPr>
        <p:txBody>
          <a:bodyPr>
            <a:normAutofit fontScale="77500" lnSpcReduction="20000"/>
          </a:bodyPr>
          <a:lstStyle/>
          <a:p>
            <a:r>
              <a:rPr lang="pl-PL" dirty="0" smtClean="0"/>
              <a:t>Przedmiotem umowy przechowania są tylko </a:t>
            </a:r>
            <a:r>
              <a:rPr lang="pl-PL" b="1" dirty="0" smtClean="0">
                <a:solidFill>
                  <a:srgbClr val="FF0000"/>
                </a:solidFill>
              </a:rPr>
              <a:t>oznaczone co do tożsamości rzeczy ruchome</a:t>
            </a:r>
          </a:p>
          <a:p>
            <a:r>
              <a:rPr lang="pl-PL" dirty="0" smtClean="0"/>
              <a:t>w odróżnieniu od najemcy czy dzierżawcy, przechowawca nie może w zasadzie oddanej na przechowanie rzeczy - </a:t>
            </a:r>
            <a:r>
              <a:rPr lang="pl-PL" dirty="0"/>
              <a:t>Przechowawcy nie wolno używać rzeczy bez zgody składającego, chyba że jest to konieczne do jej zachowania w stanie nie pogorszonym. </a:t>
            </a:r>
            <a:r>
              <a:rPr lang="pl-PL" dirty="0" smtClean="0"/>
              <a:t>(art. 839)</a:t>
            </a:r>
          </a:p>
          <a:p>
            <a:r>
              <a:rPr lang="pl-PL" dirty="0" smtClean="0"/>
              <a:t>Istotnym elementem świadczenia jest piecza nad rzeczą oddaną na przechowanie</a:t>
            </a:r>
          </a:p>
          <a:p>
            <a:r>
              <a:rPr lang="pl-PL" dirty="0" smtClean="0"/>
              <a:t>Umowa przechowania jest taką umową o świadczenie usług (podobnie jak umowa zlecenie), która może być ukształtowana przez strony jako </a:t>
            </a:r>
            <a:r>
              <a:rPr lang="pl-PL" b="1" dirty="0" smtClean="0"/>
              <a:t>odpłatna</a:t>
            </a:r>
            <a:r>
              <a:rPr lang="pl-PL" dirty="0" smtClean="0"/>
              <a:t> lub </a:t>
            </a:r>
            <a:r>
              <a:rPr lang="pl-PL" b="1" dirty="0" smtClean="0"/>
              <a:t>nieodpłatna</a:t>
            </a:r>
          </a:p>
          <a:p>
            <a:r>
              <a:rPr lang="pl-PL" dirty="0" smtClean="0"/>
              <a:t>bez względu na to, czy przechowanie jest odpłatne czy nieodpłatne, zawsze jest to umowa dwustronnie zobowiązująca, ponieważ na składającym zawsze ciążą określone obowiązki ( np. zwrot wydatków)</a:t>
            </a:r>
          </a:p>
          <a:p>
            <a:r>
              <a:rPr lang="pl-PL" dirty="0" smtClean="0"/>
              <a:t>Nieodpłatne przechowanie nie ma cechy umowy wzajemnej</a:t>
            </a:r>
          </a:p>
          <a:p>
            <a:endParaRPr lang="pl-PL" dirty="0"/>
          </a:p>
        </p:txBody>
      </p:sp>
    </p:spTree>
    <p:extLst>
      <p:ext uri="{BB962C8B-B14F-4D97-AF65-F5344CB8AC3E}">
        <p14:creationId xmlns:p14="http://schemas.microsoft.com/office/powerpoint/2010/main" xmlns="" val="39150014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przechowania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dirty="0" smtClean="0"/>
              <a:t>Zawarcie umowy</a:t>
            </a:r>
          </a:p>
          <a:p>
            <a:pPr algn="just"/>
            <a:r>
              <a:rPr lang="pl-PL" dirty="0" smtClean="0"/>
              <a:t>Nie wymaga szczególnej formy</a:t>
            </a:r>
          </a:p>
          <a:p>
            <a:pPr algn="just"/>
            <a:r>
              <a:rPr lang="pl-PL" dirty="0" smtClean="0"/>
              <a:t>Jako </a:t>
            </a:r>
            <a:r>
              <a:rPr lang="pl-PL" b="1" dirty="0" smtClean="0"/>
              <a:t>umowa realna </a:t>
            </a:r>
            <a:r>
              <a:rPr lang="pl-PL" dirty="0" smtClean="0"/>
              <a:t>dochodzi do skutku dopiero po oddaniu rzeczy przechowawcy – np. po wręczeniu kurtki szatniarzowi.</a:t>
            </a:r>
          </a:p>
          <a:p>
            <a:pPr algn="just"/>
            <a:r>
              <a:rPr lang="pl-PL" dirty="0" smtClean="0"/>
              <a:t>W praktyce, przy zawarciu niektórych umów przechowania stosuje się wydanie składającemu tak zwanych  znaków legitymacyjnych, które służą jako dowód, upoważniający do odbioru rzeczy (np. numerek do szatni)</a:t>
            </a:r>
            <a:endParaRPr lang="pl-PL" dirty="0"/>
          </a:p>
        </p:txBody>
      </p:sp>
    </p:spTree>
    <p:extLst>
      <p:ext uri="{BB962C8B-B14F-4D97-AF65-F5344CB8AC3E}">
        <p14:creationId xmlns:p14="http://schemas.microsoft.com/office/powerpoint/2010/main" xmlns="" val="11163897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przechowania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dirty="0" smtClean="0"/>
              <a:t>Obowiązki stron</a:t>
            </a:r>
          </a:p>
          <a:p>
            <a:pPr algn="just"/>
            <a:r>
              <a:rPr lang="pl-PL" dirty="0" smtClean="0"/>
              <a:t>Przechowawcy:</a:t>
            </a:r>
          </a:p>
          <a:p>
            <a:pPr algn="just"/>
            <a:r>
              <a:rPr lang="pl-PL" dirty="0" smtClean="0"/>
              <a:t>Piecza nad rzeczą (stosowanie do postanowień umowy, w  braku bliższego określenia – w sposób wynikający z właściwości rzeczy i z okoliczności )(art. 837)</a:t>
            </a:r>
          </a:p>
          <a:p>
            <a:pPr algn="just"/>
            <a:r>
              <a:rPr lang="pl-PL" dirty="0" smtClean="0"/>
              <a:t>Za zachowanie rzeczy oddanej na przechowanie w stanie nienaruszonym przechowawca odpowiada na zasadach art. 471 – za niedołożenie należytej staranności, nie odpowiada za przypadkową utratę rzeczy (</a:t>
            </a:r>
            <a:r>
              <a:rPr lang="pl-PL" dirty="0" smtClean="0">
                <a:sym typeface="Wingdings" pitchFamily="2" charset="2"/>
              </a:rPr>
              <a:t> uwaga! </a:t>
            </a:r>
            <a:r>
              <a:rPr lang="pl-PL" dirty="0">
                <a:sym typeface="Wingdings" pitchFamily="2" charset="2"/>
              </a:rPr>
              <a:t>a</a:t>
            </a:r>
            <a:r>
              <a:rPr lang="pl-PL" dirty="0" smtClean="0">
                <a:sym typeface="Wingdings" pitchFamily="2" charset="2"/>
              </a:rPr>
              <a:t>rt. 841!)</a:t>
            </a:r>
            <a:endParaRPr lang="pl-PL" dirty="0" smtClean="0"/>
          </a:p>
          <a:p>
            <a:pPr algn="just"/>
            <a:r>
              <a:rPr lang="pl-PL" dirty="0"/>
              <a:t>Przechowawca jest uprawniony, a nawet obowiązany zmienić określone w umowie miejsce i sposób przechowania rzeczy, jeżeli okaże się to konieczne dla jej ochrony przed utratą lub uszkodzeniem. Jeżeli uprzednie uzyskanie zgody składającego jest możliwe, przechowawca powinien ją uzyskać przed dokonaniem zmiany. </a:t>
            </a:r>
            <a:r>
              <a:rPr lang="pl-PL" dirty="0" smtClean="0"/>
              <a:t> (art. 838)</a:t>
            </a:r>
            <a:endParaRPr lang="pl-PL" dirty="0"/>
          </a:p>
          <a:p>
            <a:pPr algn="just"/>
            <a:endParaRPr lang="pl-PL" dirty="0"/>
          </a:p>
        </p:txBody>
      </p:sp>
    </p:spTree>
    <p:extLst>
      <p:ext uri="{BB962C8B-B14F-4D97-AF65-F5344CB8AC3E}">
        <p14:creationId xmlns:p14="http://schemas.microsoft.com/office/powerpoint/2010/main" xmlns="" val="270112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przechowania</a:t>
            </a:r>
            <a:endParaRPr lang="pl-PL" dirty="0"/>
          </a:p>
        </p:txBody>
      </p:sp>
      <p:sp>
        <p:nvSpPr>
          <p:cNvPr id="3" name="Symbol zastępczy zawartości 2"/>
          <p:cNvSpPr>
            <a:spLocks noGrp="1"/>
          </p:cNvSpPr>
          <p:nvPr>
            <p:ph idx="1"/>
          </p:nvPr>
        </p:nvSpPr>
        <p:spPr>
          <a:xfrm>
            <a:off x="457200" y="1600200"/>
            <a:ext cx="8291264" cy="4853136"/>
          </a:xfrm>
        </p:spPr>
        <p:txBody>
          <a:bodyPr>
            <a:normAutofit fontScale="70000" lnSpcReduction="20000"/>
          </a:bodyPr>
          <a:lstStyle/>
          <a:p>
            <a:r>
              <a:rPr lang="pl-PL" b="1" u="sng" dirty="0"/>
              <a:t>Art. 840. Skutki oddania rzeczy na przechowanie innej osobie</a:t>
            </a:r>
            <a:r>
              <a:rPr lang="pl-PL" b="1" dirty="0"/>
              <a:t> </a:t>
            </a:r>
            <a:endParaRPr lang="pl-PL" dirty="0"/>
          </a:p>
          <a:p>
            <a:r>
              <a:rPr lang="pl-PL" dirty="0"/>
              <a:t>§ 1. </a:t>
            </a:r>
            <a:r>
              <a:rPr lang="pl-PL" b="1" dirty="0"/>
              <a:t>Przechowawca nie może oddać rzeczy na przechowanie innej osobie</a:t>
            </a:r>
            <a:r>
              <a:rPr lang="pl-PL" dirty="0"/>
              <a:t>, chyba że jest do tego zmuszony przez okoliczności. W wypadku takim obowiązany jest zawiadomić niezwłocznie składającego, gdzie i u kogo rzecz złożył, i w razie zawiadomienia odpowiedzialny jest tylko za brak należytej staranności w wyborze zastępcy.</a:t>
            </a:r>
            <a:br>
              <a:rPr lang="pl-PL" dirty="0"/>
            </a:br>
            <a:r>
              <a:rPr lang="pl-PL" dirty="0"/>
              <a:t>§ 2. Zastępca odpowiedzialny jest także względem składającego. Jeżeli przechowawca ponosi odpowiedzialność za czynności swego zastępcy jak za swoje własne czynności, ich odpowiedzialność jest solidarna.</a:t>
            </a:r>
          </a:p>
          <a:p>
            <a:r>
              <a:rPr lang="pl-PL" b="1" u="sng" dirty="0"/>
              <a:t>Art. 841. Zaostrzenie odpowiedzialności przechowawcy</a:t>
            </a:r>
            <a:r>
              <a:rPr lang="pl-PL" b="1" dirty="0"/>
              <a:t> </a:t>
            </a:r>
            <a:endParaRPr lang="pl-PL" dirty="0"/>
          </a:p>
          <a:p>
            <a:r>
              <a:rPr lang="pl-PL" dirty="0"/>
              <a:t>Jeżeli przechowawca, bez zgody składającego i bez koniecznej potrzeby, używa rzeczy albo zmienia miejsce lub sposób jej przechowywania albo jeżeli oddaje rzecz na przechowanie innej osobie, </a:t>
            </a:r>
            <a:r>
              <a:rPr lang="pl-PL" b="1" dirty="0"/>
              <a:t>jest on odpowiedzialny także za przypadkową utratę lub uszkodzenie rzeczy, które by w przeciwnym razie nie nastąpiło. </a:t>
            </a:r>
          </a:p>
          <a:p>
            <a:endParaRPr lang="pl-PL" dirty="0"/>
          </a:p>
        </p:txBody>
      </p:sp>
    </p:spTree>
    <p:extLst>
      <p:ext uri="{BB962C8B-B14F-4D97-AF65-F5344CB8AC3E}">
        <p14:creationId xmlns:p14="http://schemas.microsoft.com/office/powerpoint/2010/main" xmlns="" val="37841933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przechowania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dirty="0" smtClean="0"/>
              <a:t>Obowiązki stron</a:t>
            </a:r>
          </a:p>
          <a:p>
            <a:pPr algn="ctr"/>
            <a:r>
              <a:rPr lang="pl-PL" dirty="0" smtClean="0"/>
              <a:t>Składającego:</a:t>
            </a:r>
          </a:p>
          <a:p>
            <a:pPr algn="just"/>
            <a:r>
              <a:rPr lang="pl-PL" dirty="0"/>
              <a:t>Składający powinien zwrócić przechowawcy wydatki, które ten poniósł w celu należytego przechowania rzeczy, wraz z odsetkami ustawowymi oraz zwolnić przechowawcę od zobowiązań zaciągniętych przez niego w powyższym celu w imieniu własnym. </a:t>
            </a:r>
            <a:r>
              <a:rPr lang="pl-PL" dirty="0" smtClean="0"/>
              <a:t>(art. 842)</a:t>
            </a:r>
          </a:p>
          <a:p>
            <a:pPr algn="just"/>
            <a:r>
              <a:rPr lang="pl-PL" dirty="0" smtClean="0"/>
              <a:t>Jeśli przechowanie jest odpłatne, składający obowiązany jest do zapłaty wynagrodzenia</a:t>
            </a:r>
            <a:endParaRPr lang="pl-PL" dirty="0"/>
          </a:p>
          <a:p>
            <a:pPr algn="just"/>
            <a:endParaRPr lang="pl-PL" dirty="0"/>
          </a:p>
        </p:txBody>
      </p:sp>
    </p:spTree>
    <p:extLst>
      <p:ext uri="{BB962C8B-B14F-4D97-AF65-F5344CB8AC3E}">
        <p14:creationId xmlns:p14="http://schemas.microsoft.com/office/powerpoint/2010/main" xmlns="" val="22283689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przechowanie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a:t> </a:t>
            </a:r>
            <a:r>
              <a:rPr lang="pl-PL" b="1" dirty="0"/>
              <a:t>Art. 845. Istota depozytu nieprawidłowego</a:t>
            </a:r>
          </a:p>
          <a:p>
            <a:pPr marL="0" indent="0">
              <a:buNone/>
            </a:pPr>
            <a:r>
              <a:rPr lang="pl-PL" dirty="0"/>
              <a:t>Jeżeli z przepisów szczególnych albo z umowy lub okoliczności wynika, że </a:t>
            </a:r>
            <a:r>
              <a:rPr lang="pl-PL" dirty="0">
                <a:solidFill>
                  <a:srgbClr val="FF0000"/>
                </a:solidFill>
              </a:rPr>
              <a:t>przechowawca może rozporządzać oddanymi na przechowanie pieniędzmi lub innymi rzeczami oznaczonymi tylko co do gatunku, stosuje się odpowiednio przepisy </a:t>
            </a:r>
            <a:r>
              <a:rPr lang="pl-PL" b="1" dirty="0">
                <a:solidFill>
                  <a:srgbClr val="FF0000"/>
                </a:solidFill>
              </a:rPr>
              <a:t>o pożyczce</a:t>
            </a:r>
            <a:r>
              <a:rPr lang="pl-PL" b="1" dirty="0"/>
              <a:t> </a:t>
            </a:r>
            <a:r>
              <a:rPr lang="pl-PL" dirty="0"/>
              <a:t>(</a:t>
            </a:r>
            <a:r>
              <a:rPr lang="pl-PL" cap="small" dirty="0"/>
              <a:t>depozyt nieprawidłowy</a:t>
            </a:r>
            <a:r>
              <a:rPr lang="pl-PL" dirty="0"/>
              <a:t>). Czas i miejsce zwrotu określają przepisy o przechowaniu.</a:t>
            </a:r>
          </a:p>
        </p:txBody>
      </p:sp>
    </p:spTree>
    <p:extLst>
      <p:ext uri="{BB962C8B-B14F-4D97-AF65-F5344CB8AC3E}">
        <p14:creationId xmlns:p14="http://schemas.microsoft.com/office/powerpoint/2010/main" xmlns="" val="3406664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Typy umów o świadczenie usług</a:t>
            </a:r>
          </a:p>
        </p:txBody>
      </p:sp>
      <p:sp>
        <p:nvSpPr>
          <p:cNvPr id="3" name="Symbol zastępczy zawartości 2"/>
          <p:cNvSpPr>
            <a:spLocks noGrp="1"/>
          </p:cNvSpPr>
          <p:nvPr>
            <p:ph idx="1"/>
          </p:nvPr>
        </p:nvSpPr>
        <p:spPr/>
        <p:txBody>
          <a:bodyPr/>
          <a:lstStyle/>
          <a:p>
            <a:r>
              <a:rPr lang="pl-PL" dirty="0" smtClean="0"/>
              <a:t>Umowy o świadczenie usług co do zasady są </a:t>
            </a:r>
            <a:r>
              <a:rPr lang="pl-PL" b="1" dirty="0" smtClean="0">
                <a:solidFill>
                  <a:srgbClr val="002060"/>
                </a:solidFill>
              </a:rPr>
              <a:t>odpłatne</a:t>
            </a:r>
            <a:endParaRPr lang="pl-PL" dirty="0" smtClean="0">
              <a:solidFill>
                <a:srgbClr val="002060"/>
              </a:solidFill>
            </a:endParaRPr>
          </a:p>
          <a:p>
            <a:r>
              <a:rPr lang="pl-PL" dirty="0" smtClean="0">
                <a:solidFill>
                  <a:schemeClr val="tx1">
                    <a:lumMod val="95000"/>
                    <a:lumOff val="5000"/>
                  </a:schemeClr>
                </a:solidFill>
              </a:rPr>
              <a:t>Jedynie umowy </a:t>
            </a:r>
            <a:r>
              <a:rPr lang="pl-PL" b="1" dirty="0" smtClean="0">
                <a:solidFill>
                  <a:srgbClr val="C00000"/>
                </a:solidFill>
              </a:rPr>
              <a:t>zlecenia i przewozu </a:t>
            </a:r>
            <a:r>
              <a:rPr lang="pl-PL" dirty="0" smtClean="0">
                <a:solidFill>
                  <a:schemeClr val="tx1">
                    <a:lumMod val="95000"/>
                    <a:lumOff val="5000"/>
                  </a:schemeClr>
                </a:solidFill>
              </a:rPr>
              <a:t>mogą być z woli stron zawieranie jako umowy </a:t>
            </a:r>
            <a:r>
              <a:rPr lang="pl-PL" b="1" dirty="0" smtClean="0">
                <a:solidFill>
                  <a:srgbClr val="002060"/>
                </a:solidFill>
              </a:rPr>
              <a:t>nieodpłatne</a:t>
            </a:r>
            <a:endParaRPr lang="pl-PL" b="1" dirty="0" smtClean="0">
              <a:solidFill>
                <a:schemeClr val="tx1">
                  <a:lumMod val="95000"/>
                  <a:lumOff val="5000"/>
                </a:schemeClr>
              </a:solidFill>
            </a:endParaRPr>
          </a:p>
        </p:txBody>
      </p:sp>
    </p:spTree>
    <p:extLst>
      <p:ext uri="{BB962C8B-B14F-4D97-AF65-F5344CB8AC3E}">
        <p14:creationId xmlns:p14="http://schemas.microsoft.com/office/powerpoint/2010/main" xmlns="" val="11192195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a:t>
            </a:r>
            <a:r>
              <a:rPr lang="pl-PL" dirty="0"/>
              <a:t>osób utrzymujących hotele i podobne zakłady</a:t>
            </a:r>
          </a:p>
        </p:txBody>
      </p:sp>
      <p:sp>
        <p:nvSpPr>
          <p:cNvPr id="3" name="Symbol zastępczy zawartości 2"/>
          <p:cNvSpPr>
            <a:spLocks noGrp="1"/>
          </p:cNvSpPr>
          <p:nvPr>
            <p:ph idx="1"/>
          </p:nvPr>
        </p:nvSpPr>
        <p:spPr/>
        <p:txBody>
          <a:bodyPr>
            <a:normAutofit fontScale="25000" lnSpcReduction="20000"/>
          </a:bodyPr>
          <a:lstStyle/>
          <a:p>
            <a:r>
              <a:rPr lang="pl-PL" sz="6400" dirty="0"/>
              <a:t>odpowiedzialność osób utrzymujących hotele i podobne </a:t>
            </a:r>
            <a:r>
              <a:rPr lang="pl-PL" sz="6400" dirty="0" smtClean="0"/>
              <a:t>zakłady oparta jest </a:t>
            </a:r>
            <a:r>
              <a:rPr lang="pl-PL" sz="6400" b="1" dirty="0" smtClean="0">
                <a:solidFill>
                  <a:srgbClr val="002060"/>
                </a:solidFill>
              </a:rPr>
              <a:t>na zasadzie ryzyka, </a:t>
            </a:r>
            <a:r>
              <a:rPr lang="pl-PL" sz="6400" dirty="0" smtClean="0"/>
              <a:t>nie ma możliwości jej wyłączenia</a:t>
            </a:r>
            <a:endParaRPr lang="pl-PL" sz="6400" b="1" dirty="0" smtClean="0"/>
          </a:p>
          <a:p>
            <a:pPr marL="0" indent="0">
              <a:buNone/>
            </a:pPr>
            <a:endParaRPr lang="pl-PL" sz="6400" b="1" dirty="0" smtClean="0"/>
          </a:p>
          <a:p>
            <a:pPr marL="0" indent="0">
              <a:buNone/>
            </a:pPr>
            <a:r>
              <a:rPr lang="pl-PL" sz="6400" b="1" dirty="0" smtClean="0"/>
              <a:t>Art</a:t>
            </a:r>
            <a:r>
              <a:rPr lang="pl-PL" sz="6400" b="1" dirty="0"/>
              <a:t>. 846. Zakres odpowiedzialności osób utrzymujących zarobkowo hotel lub podobny zakład </a:t>
            </a:r>
          </a:p>
          <a:p>
            <a:pPr marL="0" indent="0">
              <a:buNone/>
            </a:pPr>
            <a:r>
              <a:rPr lang="pl-PL" sz="6400" dirty="0"/>
              <a:t>§ 1. Utrzymujący </a:t>
            </a:r>
            <a:r>
              <a:rPr lang="pl-PL" sz="6400" b="1" dirty="0"/>
              <a:t>zarobkowo</a:t>
            </a:r>
            <a:r>
              <a:rPr lang="pl-PL" sz="6400" dirty="0"/>
              <a:t> hotel lub podobny zakład jest odpowiedzialny za </a:t>
            </a:r>
            <a:r>
              <a:rPr lang="pl-PL" sz="6400" b="1" dirty="0"/>
              <a:t>utratę lub uszkodzenie rzeczy wniesionych przez osobę korzystającą z usług hotelu lub podobnego zakładu, </a:t>
            </a:r>
            <a:r>
              <a:rPr lang="pl-PL" sz="6400" dirty="0"/>
              <a:t>zwaną dalej "gościem", chyba że szkoda wynikła z właściwości rzeczy wniesionej lub wskutek siły wyższej albo że powstała wyłącznie z winy poszkodowanego lub osoby, która mu towarzyszyła, była u niego zatrudniona albo go odwiedzała.</a:t>
            </a:r>
            <a:br>
              <a:rPr lang="pl-PL" sz="6400" dirty="0"/>
            </a:br>
            <a:r>
              <a:rPr lang="pl-PL" sz="6400" dirty="0"/>
              <a:t>§ 2. Rzeczą wniesioną w rozumieniu przepisów tytułu niniejszego jest rzecz, która w czasie korzystania przez gościa z usług hotelu lub podobnego zakładu znajduje się w tym hotelu lub podobnym zakładzie albo znajduje się poza nim, a została powierzona utrzymującemu zarobkowo hotel lub podobny zakład lub osobie u niego zatrudnionej albo umieszczona w miejscu przez nich wskazanym lub na ten cel przeznaczonym.</a:t>
            </a:r>
            <a:br>
              <a:rPr lang="pl-PL" sz="6400" dirty="0"/>
            </a:br>
            <a:r>
              <a:rPr lang="pl-PL" sz="6400" dirty="0"/>
              <a:t>§ 3. Rzeczą wniesioną jest również rzecz, która w krótkim, zwyczajowo przyjętym okresie poprzedzającym lub następującym po tym, kiedy gość korzystał z usług hotelu lub podobnego zakładu, została powierzona utrzymującemu zarobkowo hotel lub podobny zakład lub osobie u niego zatrudnionej albo umieszczona w miejscu przez nich wskazanym lub na ten cel przeznaczonym.</a:t>
            </a:r>
            <a:br>
              <a:rPr lang="pl-PL" sz="6400" dirty="0"/>
            </a:br>
            <a:r>
              <a:rPr lang="pl-PL" sz="6400" dirty="0"/>
              <a:t>§ 4. Pojazdów mechanicznych i rzeczy w nich pozostawionych oraz żywych zwierząt nie uważa się za rzeczy wniesione. Utrzymujący zarobkowo hotel lub podobny zakład może za nie odpowiadać jako przechowawca, jeżeli została zawarta umowa przechowania.</a:t>
            </a:r>
            <a:br>
              <a:rPr lang="pl-PL" sz="6400" dirty="0"/>
            </a:br>
            <a:r>
              <a:rPr lang="pl-PL" sz="6400" dirty="0"/>
              <a:t>§ 5. Wyłączenie lub ograniczenie odpowiedzialności, o której mowa w § 1, przez umowę lub ogłoszenie nie ma skutku prawnego.</a:t>
            </a:r>
            <a:br>
              <a:rPr lang="pl-PL" sz="6400" dirty="0"/>
            </a:br>
            <a:endParaRPr lang="pl-PL" sz="6400" dirty="0"/>
          </a:p>
          <a:p>
            <a:endParaRPr lang="pl-PL" b="1" dirty="0"/>
          </a:p>
        </p:txBody>
      </p:sp>
    </p:spTree>
    <p:extLst>
      <p:ext uri="{BB962C8B-B14F-4D97-AF65-F5344CB8AC3E}">
        <p14:creationId xmlns:p14="http://schemas.microsoft.com/office/powerpoint/2010/main" xmlns="" val="41521045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osób utrzymujących hotele i podobne zakłady</a:t>
            </a:r>
          </a:p>
        </p:txBody>
      </p:sp>
      <p:sp>
        <p:nvSpPr>
          <p:cNvPr id="3" name="Symbol zastępczy zawartości 2"/>
          <p:cNvSpPr>
            <a:spLocks noGrp="1"/>
          </p:cNvSpPr>
          <p:nvPr>
            <p:ph idx="1"/>
          </p:nvPr>
        </p:nvSpPr>
        <p:spPr/>
        <p:txBody>
          <a:bodyPr/>
          <a:lstStyle/>
          <a:p>
            <a:r>
              <a:rPr lang="pl-PL" dirty="0" smtClean="0"/>
              <a:t>Podmioty odpowiedzialne:</a:t>
            </a:r>
          </a:p>
          <a:p>
            <a:r>
              <a:rPr lang="pl-PL" dirty="0" smtClean="0"/>
              <a:t>Utrzymujący </a:t>
            </a:r>
            <a:r>
              <a:rPr lang="pl-PL" b="1" dirty="0" smtClean="0"/>
              <a:t>zarobkowo</a:t>
            </a:r>
            <a:r>
              <a:rPr lang="pl-PL" dirty="0" smtClean="0"/>
              <a:t> hotele lub podobne zakłady </a:t>
            </a:r>
            <a:r>
              <a:rPr lang="pl-PL" dirty="0" smtClean="0">
                <a:sym typeface="Wingdings" pitchFamily="2" charset="2"/>
              </a:rPr>
              <a:t> podmioty zawodowo i odpłatnie świadczące usługi hotelowe</a:t>
            </a:r>
            <a:endParaRPr lang="pl-PL" dirty="0"/>
          </a:p>
        </p:txBody>
      </p:sp>
    </p:spTree>
    <p:extLst>
      <p:ext uri="{BB962C8B-B14F-4D97-AF65-F5344CB8AC3E}">
        <p14:creationId xmlns:p14="http://schemas.microsoft.com/office/powerpoint/2010/main" xmlns="" val="1516263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osób utrzymujących hotele i podobne zakłady</a:t>
            </a:r>
          </a:p>
        </p:txBody>
      </p:sp>
      <p:sp>
        <p:nvSpPr>
          <p:cNvPr id="3" name="Symbol zastępczy zawartości 2"/>
          <p:cNvSpPr>
            <a:spLocks noGrp="1"/>
          </p:cNvSpPr>
          <p:nvPr>
            <p:ph idx="1"/>
          </p:nvPr>
        </p:nvSpPr>
        <p:spPr>
          <a:xfrm>
            <a:off x="457200" y="1600200"/>
            <a:ext cx="8435280" cy="5069160"/>
          </a:xfrm>
        </p:spPr>
        <p:txBody>
          <a:bodyPr>
            <a:normAutofit fontScale="40000" lnSpcReduction="20000"/>
          </a:bodyPr>
          <a:lstStyle/>
          <a:p>
            <a:r>
              <a:rPr lang="pl-PL" sz="5100" dirty="0" smtClean="0"/>
              <a:t>Powstanie odpowiedzialności wiąże się z wniesieniem rzeczy do hotelu przez gościa – odpowiedzialność ta powstaje </a:t>
            </a:r>
            <a:r>
              <a:rPr lang="pl-PL" sz="5100" i="1" dirty="0" smtClean="0"/>
              <a:t>ex lege</a:t>
            </a:r>
          </a:p>
          <a:p>
            <a:r>
              <a:rPr lang="pl-PL" sz="5100" dirty="0" smtClean="0"/>
              <a:t>Rzecz wniesiona: </a:t>
            </a:r>
          </a:p>
          <a:p>
            <a:r>
              <a:rPr lang="pl-PL" sz="5100" dirty="0" smtClean="0"/>
              <a:t>rzecz</a:t>
            </a:r>
            <a:r>
              <a:rPr lang="pl-PL" sz="5100" dirty="0"/>
              <a:t>, która w czasie korzystania przez gościa z usług hotelu lub podobnego zakładu znajduje się w tym hotelu lub podobnym zakładzie albo znajduje się poza nim, a została powierzona utrzymującemu zarobkowo hotel lub podobny zakład lub osobie u niego zatrudnionej albo umieszczona w miejscu przez nich wskazanym lub na ten cel przeznaczonym</a:t>
            </a:r>
            <a:r>
              <a:rPr lang="pl-PL" sz="5100" dirty="0" smtClean="0"/>
              <a:t>.</a:t>
            </a:r>
            <a:endParaRPr lang="pl-PL" sz="5100" dirty="0"/>
          </a:p>
          <a:p>
            <a:r>
              <a:rPr lang="pl-PL" sz="5100" dirty="0" smtClean="0"/>
              <a:t> </a:t>
            </a:r>
            <a:r>
              <a:rPr lang="pl-PL" sz="5100" dirty="0"/>
              <a:t>Rzeczą wniesioną jest również rzecz, która w krótkim, zwyczajowo przyjętym okresie poprzedzającym lub następującym po tym, kiedy gość korzystał z usług hotelu lub podobnego zakładu, została powierzona utrzymującemu zarobkowo hotel lub podobny zakład lub osobie u niego zatrudnionej albo umieszczona w miejscu przez nich wskazanym lub na ten cel przeznaczonym</a:t>
            </a:r>
            <a:r>
              <a:rPr lang="pl-PL" sz="5100" dirty="0" smtClean="0"/>
              <a:t>.</a:t>
            </a:r>
            <a:endParaRPr lang="pl-PL" sz="5100" dirty="0"/>
          </a:p>
          <a:p>
            <a:r>
              <a:rPr lang="pl-PL" sz="5100" dirty="0" smtClean="0"/>
              <a:t>Pojazdów </a:t>
            </a:r>
            <a:r>
              <a:rPr lang="pl-PL" sz="5100" dirty="0"/>
              <a:t>mechanicznych i rzeczy w nich pozostawionych oraz żywych zwierząt nie uważa się za rzeczy wniesione. Utrzymujący zarobkowo hotel lub podobny zakład może za nie odpowiadać jako przechowawca, jeżeli została zawarta umowa przechowania.</a:t>
            </a:r>
            <a:br>
              <a:rPr lang="pl-PL" sz="5100" dirty="0"/>
            </a:br>
            <a:endParaRPr lang="pl-PL" sz="5100" dirty="0" smtClean="0"/>
          </a:p>
          <a:p>
            <a:endParaRPr lang="pl-PL" i="1" dirty="0"/>
          </a:p>
        </p:txBody>
      </p:sp>
    </p:spTree>
    <p:extLst>
      <p:ext uri="{BB962C8B-B14F-4D97-AF65-F5344CB8AC3E}">
        <p14:creationId xmlns:p14="http://schemas.microsoft.com/office/powerpoint/2010/main" xmlns="" val="23438259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osób utrzymujących hotele i podobne zakłady</a:t>
            </a:r>
          </a:p>
        </p:txBody>
      </p:sp>
      <p:sp>
        <p:nvSpPr>
          <p:cNvPr id="3" name="Symbol zastępczy zawartości 2"/>
          <p:cNvSpPr>
            <a:spLocks noGrp="1"/>
          </p:cNvSpPr>
          <p:nvPr>
            <p:ph idx="1"/>
          </p:nvPr>
        </p:nvSpPr>
        <p:spPr>
          <a:xfrm>
            <a:off x="457200" y="1600200"/>
            <a:ext cx="8363272" cy="4853136"/>
          </a:xfrm>
        </p:spPr>
        <p:txBody>
          <a:bodyPr>
            <a:normAutofit fontScale="70000" lnSpcReduction="20000"/>
          </a:bodyPr>
          <a:lstStyle/>
          <a:p>
            <a:r>
              <a:rPr lang="pl-PL" dirty="0" smtClean="0"/>
              <a:t>Osoby prowadzące hotele lub podobne zakłady ponoszą odpowiedzialność na zasadzie ryzyka.</a:t>
            </a:r>
          </a:p>
          <a:p>
            <a:r>
              <a:rPr lang="pl-PL" dirty="0" smtClean="0"/>
              <a:t>Od odpowiedzialności tej mogą się zwolnić, gdy szkoda wynikła:</a:t>
            </a:r>
          </a:p>
          <a:p>
            <a:pPr>
              <a:buFont typeface="Wingdings" pitchFamily="2" charset="2"/>
              <a:buChar char="ü"/>
            </a:pPr>
            <a:r>
              <a:rPr lang="pl-PL" dirty="0" smtClean="0"/>
              <a:t>Z właściwości rzeczy wniesionej</a:t>
            </a:r>
          </a:p>
          <a:p>
            <a:pPr>
              <a:buFont typeface="Wingdings" pitchFamily="2" charset="2"/>
              <a:buChar char="ü"/>
            </a:pPr>
            <a:r>
              <a:rPr lang="pl-PL" dirty="0" smtClean="0"/>
              <a:t>Wskutek siły wyższej</a:t>
            </a:r>
          </a:p>
          <a:p>
            <a:pPr>
              <a:buFont typeface="Wingdings" pitchFamily="2" charset="2"/>
              <a:buChar char="ü"/>
            </a:pPr>
            <a:r>
              <a:rPr lang="pl-PL" dirty="0" smtClean="0"/>
              <a:t>Wyłącznie z winy poszkodowanego lub osoby, która mu towarzyszyła, była  u niego zatrudniona, odwiedzała go.</a:t>
            </a:r>
          </a:p>
          <a:p>
            <a:r>
              <a:rPr lang="pl-PL" dirty="0"/>
              <a:t>Roszczenie o naprawienie szkody z powodu utraty lub uszkodzenia rzeczy wniesionych do hotelu lub podobnego zakładu </a:t>
            </a:r>
            <a:r>
              <a:rPr lang="pl-PL" b="1" dirty="0"/>
              <a:t>wygasa</a:t>
            </a:r>
            <a:r>
              <a:rPr lang="pl-PL" dirty="0"/>
              <a:t>, jeżeli poszkodowany po otrzymaniu wiadomości o szkodzie </a:t>
            </a:r>
            <a:r>
              <a:rPr lang="pl-PL" b="1" dirty="0"/>
              <a:t>nie zawiadomił o niej niezwłocznie utrzymującego zakład.</a:t>
            </a:r>
            <a:r>
              <a:rPr lang="pl-PL" dirty="0"/>
              <a:t> </a:t>
            </a:r>
            <a:r>
              <a:rPr lang="pl-PL" dirty="0" smtClean="0"/>
              <a:t>Zasady tej </a:t>
            </a:r>
            <a:r>
              <a:rPr lang="pl-PL" dirty="0"/>
              <a:t>nie stosuje się, gdy szkodę wyrządził utrzymujący zarobkowo hotel lub podobny zakład albo gdy przyjął rzecz na </a:t>
            </a:r>
            <a:r>
              <a:rPr lang="pl-PL" dirty="0" smtClean="0"/>
              <a:t>przechowanie (art. 847)</a:t>
            </a:r>
          </a:p>
          <a:p>
            <a:pPr>
              <a:buFont typeface="Wingdings" pitchFamily="2" charset="2"/>
              <a:buChar char="ü"/>
            </a:pPr>
            <a:endParaRPr lang="pl-PL" dirty="0"/>
          </a:p>
        </p:txBody>
      </p:sp>
    </p:spTree>
    <p:extLst>
      <p:ext uri="{BB962C8B-B14F-4D97-AF65-F5344CB8AC3E}">
        <p14:creationId xmlns:p14="http://schemas.microsoft.com/office/powerpoint/2010/main" xmlns="" val="26327562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normAutofit fontScale="90000"/>
          </a:bodyPr>
          <a:lstStyle/>
          <a:p>
            <a:r>
              <a:rPr lang="pl-PL" dirty="0"/>
              <a:t>odpowiedzialność osób utrzymujących hotele i podobne zakłady</a:t>
            </a:r>
          </a:p>
        </p:txBody>
      </p:sp>
      <p:sp>
        <p:nvSpPr>
          <p:cNvPr id="3" name="Symbol zastępczy zawartości 2"/>
          <p:cNvSpPr>
            <a:spLocks noGrp="1"/>
          </p:cNvSpPr>
          <p:nvPr>
            <p:ph idx="1"/>
          </p:nvPr>
        </p:nvSpPr>
        <p:spPr/>
        <p:txBody>
          <a:bodyPr>
            <a:normAutofit fontScale="92500" lnSpcReduction="10000"/>
          </a:bodyPr>
          <a:lstStyle/>
          <a:p>
            <a:r>
              <a:rPr lang="pl-PL" b="1" u="sng" dirty="0"/>
              <a:t>Art. 848. Termin przedawnienia roszczeń z tytułu utraty rzeczy w hotelu</a:t>
            </a:r>
            <a:r>
              <a:rPr lang="pl-PL" b="1" dirty="0"/>
              <a:t> </a:t>
            </a:r>
            <a:endParaRPr lang="pl-PL" dirty="0"/>
          </a:p>
          <a:p>
            <a:pPr marL="0" indent="0">
              <a:buNone/>
            </a:pPr>
            <a:r>
              <a:rPr lang="pl-PL" dirty="0"/>
              <a:t>Roszczenia o naprawienie szkody wynikłej z utraty lub uszkodzenia rzeczy wniesionych do hotelu lub podobnego zakładu </a:t>
            </a:r>
            <a:r>
              <a:rPr lang="pl-PL" b="1" dirty="0"/>
              <a:t>przedawniają się z upływem </a:t>
            </a:r>
            <a:r>
              <a:rPr lang="pl-PL" b="1" dirty="0">
                <a:solidFill>
                  <a:srgbClr val="FF0000"/>
                </a:solidFill>
              </a:rPr>
              <a:t>sześciu miesięcy </a:t>
            </a:r>
            <a:r>
              <a:rPr lang="pl-PL" b="1" dirty="0"/>
              <a:t>od dnia, w którym poszkodowany dowiedział się o szkodzie</a:t>
            </a:r>
            <a:r>
              <a:rPr lang="pl-PL" b="1" dirty="0">
                <a:solidFill>
                  <a:srgbClr val="FF0000"/>
                </a:solidFill>
              </a:rPr>
              <a:t>, a w każdym razie z upływem roku </a:t>
            </a:r>
            <a:r>
              <a:rPr lang="pl-PL" b="1" dirty="0"/>
              <a:t>od dnia, w którym poszkodowany przestał korzystać z usług hotelu lub podobnego zakładu. </a:t>
            </a:r>
          </a:p>
          <a:p>
            <a:endParaRPr lang="pl-PL" dirty="0"/>
          </a:p>
        </p:txBody>
      </p:sp>
    </p:spTree>
    <p:extLst>
      <p:ext uri="{BB962C8B-B14F-4D97-AF65-F5344CB8AC3E}">
        <p14:creationId xmlns:p14="http://schemas.microsoft.com/office/powerpoint/2010/main" xmlns="" val="759415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składu</a:t>
            </a:r>
            <a:endParaRPr lang="pl-PL" dirty="0"/>
          </a:p>
        </p:txBody>
      </p:sp>
      <p:sp>
        <p:nvSpPr>
          <p:cNvPr id="3" name="Symbol zastępczy zawartości 2"/>
          <p:cNvSpPr>
            <a:spLocks noGrp="1"/>
          </p:cNvSpPr>
          <p:nvPr>
            <p:ph idx="1"/>
          </p:nvPr>
        </p:nvSpPr>
        <p:spPr/>
        <p:txBody>
          <a:bodyPr/>
          <a:lstStyle/>
          <a:p>
            <a:r>
              <a:rPr lang="pl-PL" dirty="0" smtClean="0"/>
              <a:t>Umowa</a:t>
            </a:r>
          </a:p>
          <a:p>
            <a:pPr>
              <a:buFont typeface="Wingdings" pitchFamily="2" charset="2"/>
              <a:buChar char="ü"/>
            </a:pPr>
            <a:r>
              <a:rPr lang="pl-PL" dirty="0" smtClean="0"/>
              <a:t>Konsensualna</a:t>
            </a:r>
          </a:p>
          <a:p>
            <a:pPr>
              <a:buFont typeface="Wingdings" pitchFamily="2" charset="2"/>
              <a:buChar char="ü"/>
            </a:pPr>
            <a:r>
              <a:rPr lang="pl-PL" dirty="0" smtClean="0"/>
              <a:t>Wzajemna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a:t>
            </a:r>
          </a:p>
          <a:p>
            <a:pPr>
              <a:buFont typeface="Wingdings" pitchFamily="2" charset="2"/>
              <a:buChar char="ü"/>
            </a:pPr>
            <a:r>
              <a:rPr lang="pl-PL" dirty="0" smtClean="0"/>
              <a:t> umowa kwalifikowana podmiotowo – stroną podejmująca się takiego zobowiązania może być tylko przedsiębiorca składowy</a:t>
            </a:r>
            <a:endParaRPr lang="pl-PL" dirty="0"/>
          </a:p>
        </p:txBody>
      </p:sp>
    </p:spTree>
    <p:extLst>
      <p:ext uri="{BB962C8B-B14F-4D97-AF65-F5344CB8AC3E}">
        <p14:creationId xmlns:p14="http://schemas.microsoft.com/office/powerpoint/2010/main" xmlns="" val="15451789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składu</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a:t>Art. 853. Istota umowy składu </a:t>
            </a:r>
          </a:p>
          <a:p>
            <a:pPr marL="0" indent="0">
              <a:buNone/>
            </a:pPr>
            <a:r>
              <a:rPr lang="pl-PL" dirty="0"/>
              <a:t>§ 1. Przez umowę składu </a:t>
            </a:r>
            <a:r>
              <a:rPr lang="pl-PL" b="1" dirty="0">
                <a:solidFill>
                  <a:srgbClr val="002060"/>
                </a:solidFill>
              </a:rPr>
              <a:t>przedsiębiorca składowy </a:t>
            </a:r>
            <a:r>
              <a:rPr lang="pl-PL" dirty="0"/>
              <a:t>zobowiązuje się do przechowania, za wynagrodzeniem, oznaczonych w umowie rzeczy ruchomych.</a:t>
            </a:r>
            <a:br>
              <a:rPr lang="pl-PL" dirty="0"/>
            </a:br>
            <a:r>
              <a:rPr lang="pl-PL" dirty="0"/>
              <a:t>§ 2. Przedsiębiorca składowy jest obowiązany wydać składającemu pokwitowanie, które powinno wymieniać rodzaj, ilość, oznaczenie oraz sposób opakowania rzeczy, jak też inne istotne postanowienia umowy</a:t>
            </a:r>
            <a:r>
              <a:rPr lang="pl-PL" dirty="0" smtClean="0"/>
              <a:t>.</a:t>
            </a:r>
          </a:p>
          <a:p>
            <a:pPr>
              <a:buFont typeface="Wingdings"/>
              <a:buChar char="à"/>
            </a:pPr>
            <a:r>
              <a:rPr lang="pl-PL" dirty="0" smtClean="0">
                <a:solidFill>
                  <a:srgbClr val="002060"/>
                </a:solidFill>
                <a:sym typeface="Wingdings" pitchFamily="2" charset="2"/>
              </a:rPr>
              <a:t>Umowa kwalifikowana podmiotowo</a:t>
            </a:r>
          </a:p>
          <a:p>
            <a:pPr>
              <a:buFont typeface="Wingdings"/>
              <a:buChar char="à"/>
            </a:pPr>
            <a:r>
              <a:rPr lang="pl-PL" dirty="0" smtClean="0"/>
              <a:t>Umowa składu </a:t>
            </a:r>
            <a:r>
              <a:rPr lang="pl-PL" b="1" dirty="0" smtClean="0">
                <a:solidFill>
                  <a:srgbClr val="FF0000"/>
                </a:solidFill>
              </a:rPr>
              <a:t>nie znajduje zastosowania </a:t>
            </a:r>
            <a:r>
              <a:rPr lang="pl-PL" dirty="0" smtClean="0"/>
              <a:t>w </a:t>
            </a:r>
            <a:r>
              <a:rPr lang="pl-PL" dirty="0"/>
              <a:t>przypadkach, </a:t>
            </a:r>
            <a:r>
              <a:rPr lang="pl-PL" dirty="0">
                <a:solidFill>
                  <a:srgbClr val="FF0000"/>
                </a:solidFill>
              </a:rPr>
              <a:t>gdy przedsiębiorca składowy nabywa własność złożonych rzeczy i jest obowiązany zwrócić tylko taką samą ilość rzeczy tego samego gatunku i takiej samej jakości</a:t>
            </a:r>
            <a:r>
              <a:rPr lang="pl-PL" dirty="0"/>
              <a:t>. </a:t>
            </a:r>
            <a:endParaRPr lang="pl-PL" dirty="0">
              <a:solidFill>
                <a:srgbClr val="002060"/>
              </a:solidFill>
            </a:endParaRPr>
          </a:p>
          <a:p>
            <a:endParaRPr lang="pl-PL" dirty="0"/>
          </a:p>
        </p:txBody>
      </p:sp>
    </p:spTree>
    <p:extLst>
      <p:ext uri="{BB962C8B-B14F-4D97-AF65-F5344CB8AC3E}">
        <p14:creationId xmlns:p14="http://schemas.microsoft.com/office/powerpoint/2010/main" xmlns="" val="212203578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składu</a:t>
            </a:r>
          </a:p>
        </p:txBody>
      </p:sp>
      <p:sp>
        <p:nvSpPr>
          <p:cNvPr id="3" name="Symbol zastępczy zawartości 2"/>
          <p:cNvSpPr>
            <a:spLocks noGrp="1"/>
          </p:cNvSpPr>
          <p:nvPr>
            <p:ph idx="1"/>
          </p:nvPr>
        </p:nvSpPr>
        <p:spPr/>
        <p:txBody>
          <a:bodyPr>
            <a:normAutofit fontScale="92500" lnSpcReduction="20000"/>
          </a:bodyPr>
          <a:lstStyle/>
          <a:p>
            <a:r>
              <a:rPr lang="pl-PL" dirty="0" smtClean="0"/>
              <a:t>Przedsiębiorca składowy powinien zwrócić rzecz w stanie niepogorszonym, lecz może </a:t>
            </a:r>
            <a:r>
              <a:rPr lang="pl-PL" dirty="0"/>
              <a:t>łączyć rzeczy zamienne tego samego gatunku i tej samej jakości, należące do kilku składających, </a:t>
            </a:r>
            <a:r>
              <a:rPr lang="pl-PL" b="1" dirty="0">
                <a:solidFill>
                  <a:srgbClr val="FF0000"/>
                </a:solidFill>
              </a:rPr>
              <a:t>za ich pisemną zgodą</a:t>
            </a:r>
            <a:r>
              <a:rPr lang="pl-PL" b="1" dirty="0" smtClean="0">
                <a:solidFill>
                  <a:srgbClr val="FF0000"/>
                </a:solidFill>
              </a:rPr>
              <a:t>.</a:t>
            </a:r>
            <a:endParaRPr lang="pl-PL" dirty="0" smtClean="0"/>
          </a:p>
          <a:p>
            <a:r>
              <a:rPr lang="pl-PL" dirty="0" smtClean="0"/>
              <a:t> </a:t>
            </a:r>
            <a:r>
              <a:rPr lang="pl-PL" dirty="0"/>
              <a:t>Wydanie składającemu przypadającej mu części rzeczy w ten sposób połączonych nie wymaga zgody pozostałych </a:t>
            </a:r>
            <a:r>
              <a:rPr lang="pl-PL" dirty="0" smtClean="0"/>
              <a:t>składających.</a:t>
            </a:r>
          </a:p>
          <a:p>
            <a:r>
              <a:rPr lang="pl-PL" dirty="0" smtClean="0"/>
              <a:t>Podział </a:t>
            </a:r>
            <a:r>
              <a:rPr lang="pl-PL" dirty="0"/>
              <a:t>i połączenie rzeczy powinny być ujawnione w dokumentach przedsiębiorcy składowego.</a:t>
            </a:r>
          </a:p>
        </p:txBody>
      </p:sp>
    </p:spTree>
    <p:extLst>
      <p:ext uri="{BB962C8B-B14F-4D97-AF65-F5344CB8AC3E}">
        <p14:creationId xmlns:p14="http://schemas.microsoft.com/office/powerpoint/2010/main" xmlns="" val="24670536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smtClean="0"/>
              <a:t>Umowa składu</a:t>
            </a:r>
            <a:endParaRPr lang="pl-PL" dirty="0"/>
          </a:p>
        </p:txBody>
      </p:sp>
      <p:sp>
        <p:nvSpPr>
          <p:cNvPr id="3" name="Symbol zastępczy zawartości 2"/>
          <p:cNvSpPr>
            <a:spLocks noGrp="1"/>
          </p:cNvSpPr>
          <p:nvPr>
            <p:ph idx="1"/>
          </p:nvPr>
        </p:nvSpPr>
        <p:spPr>
          <a:xfrm>
            <a:off x="467544" y="1575842"/>
            <a:ext cx="8507288" cy="5257800"/>
          </a:xfrm>
        </p:spPr>
        <p:txBody>
          <a:bodyPr>
            <a:normAutofit fontScale="70000" lnSpcReduction="20000"/>
          </a:bodyPr>
          <a:lstStyle/>
          <a:p>
            <a:r>
              <a:rPr lang="pl-PL" b="1" u="sng" dirty="0"/>
              <a:t>Art. 859</a:t>
            </a:r>
            <a:r>
              <a:rPr lang="pl-PL" b="1" u="sng" baseline="30000" dirty="0"/>
              <a:t>4</a:t>
            </a:r>
            <a:r>
              <a:rPr lang="pl-PL" b="1" u="sng" dirty="0"/>
              <a:t>. Domniemanie przedłużenia umowy składu</a:t>
            </a:r>
            <a:r>
              <a:rPr lang="pl-PL" b="1" dirty="0"/>
              <a:t> </a:t>
            </a:r>
            <a:endParaRPr lang="pl-PL" dirty="0"/>
          </a:p>
          <a:p>
            <a:r>
              <a:rPr lang="pl-PL" dirty="0"/>
              <a:t>Umowę składu zawartą na czas oznaczony uważa się za przedłużoną na czas nieoznaczony, jeżeli na 14 dni przed upływem terminu przedsiębiorca składowy nie zażądał listem poleconym odebrania rzeczy w umówionym terminie. </a:t>
            </a:r>
          </a:p>
          <a:p>
            <a:r>
              <a:rPr lang="pl-PL" b="1" u="sng" dirty="0"/>
              <a:t>Art. 859</a:t>
            </a:r>
            <a:r>
              <a:rPr lang="pl-PL" b="1" u="sng" baseline="30000" dirty="0"/>
              <a:t>5</a:t>
            </a:r>
            <a:r>
              <a:rPr lang="pl-PL" b="1" u="sng" dirty="0"/>
              <a:t>. Forma wypowiedzenia umowy składu</a:t>
            </a:r>
            <a:r>
              <a:rPr lang="pl-PL" b="1" dirty="0"/>
              <a:t> </a:t>
            </a:r>
            <a:endParaRPr lang="pl-PL" dirty="0"/>
          </a:p>
          <a:p>
            <a:r>
              <a:rPr lang="pl-PL" dirty="0"/>
              <a:t>Umowę składu zawartą na czas nieoznaczony przedsiębiorca składowy może wypowiedzieć listem poleconym, z zachowaniem terminu miesięcznego, jednakże nie wcześniej niż po upływie 2 miesięcy od złożenia rzeczy. </a:t>
            </a:r>
          </a:p>
          <a:p>
            <a:r>
              <a:rPr lang="pl-PL" b="1" u="sng" dirty="0"/>
              <a:t>Art. 859</a:t>
            </a:r>
            <a:r>
              <a:rPr lang="pl-PL" b="1" u="sng" baseline="30000" dirty="0"/>
              <a:t>6</a:t>
            </a:r>
            <a:r>
              <a:rPr lang="pl-PL" b="1" u="sng" dirty="0"/>
              <a:t>. Skutki nieodebrania rzeczy przez składającego</a:t>
            </a:r>
            <a:r>
              <a:rPr lang="pl-PL" b="1" dirty="0"/>
              <a:t> </a:t>
            </a:r>
            <a:endParaRPr lang="pl-PL" dirty="0"/>
          </a:p>
          <a:p>
            <a:r>
              <a:rPr lang="pl-PL" dirty="0"/>
              <a:t>Jeżeli składający nie odbiera rzeczy pomimo upływu umówionego terminu lub terminu wypowiedzenia umowy, przedsiębiorca składowy może oddać rzecz na przechowanie na koszt i ryzyko składającego. Może on jednak wykonać to prawo tylko wtedy, jeżeli uprzedził składającego o zamiarze skorzystania z przysługującego mu prawa listem poleconym, wysłanym nie później niż na 14 dni przed upływem umówionego terminu. </a:t>
            </a:r>
          </a:p>
          <a:p>
            <a:endParaRPr lang="pl-PL" dirty="0"/>
          </a:p>
        </p:txBody>
      </p:sp>
    </p:spTree>
    <p:extLst>
      <p:ext uri="{BB962C8B-B14F-4D97-AF65-F5344CB8AC3E}">
        <p14:creationId xmlns:p14="http://schemas.microsoft.com/office/powerpoint/2010/main" xmlns="" val="25180758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agencyjna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Umowa</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 </a:t>
            </a:r>
          </a:p>
          <a:p>
            <a:pPr>
              <a:buFont typeface="Wingdings" pitchFamily="2" charset="2"/>
              <a:buChar char="ü"/>
            </a:pPr>
            <a:r>
              <a:rPr lang="pl-PL" dirty="0" smtClean="0"/>
              <a:t>Wzajemna</a:t>
            </a:r>
          </a:p>
          <a:p>
            <a:pPr>
              <a:buFont typeface="Wingdings" pitchFamily="2" charset="2"/>
              <a:buChar char="ü"/>
            </a:pPr>
            <a:r>
              <a:rPr lang="pl-PL" dirty="0" smtClean="0"/>
              <a:t>Do jej zawarcia nie jest wymagana forma szczególna, dla dającego zlecenie jak i dla agenta ma jednak pewne znaczenie zebranie odpowiednej dokumentacji, dlatego ustawodawca (w art. 758</a:t>
            </a:r>
            <a:r>
              <a:rPr lang="pl-PL" baseline="30000" dirty="0" smtClean="0"/>
              <a:t>2</a:t>
            </a:r>
            <a:r>
              <a:rPr lang="pl-PL" dirty="0" smtClean="0"/>
              <a:t>) przyznaje obu stronom </a:t>
            </a:r>
            <a:r>
              <a:rPr lang="pl-PL" b="1" dirty="0" smtClean="0"/>
              <a:t>uprawnienie do żądania </a:t>
            </a:r>
            <a:r>
              <a:rPr lang="pl-PL" b="1" dirty="0" smtClean="0">
                <a:solidFill>
                  <a:srgbClr val="FF0000"/>
                </a:solidFill>
              </a:rPr>
              <a:t>pisemnego</a:t>
            </a:r>
            <a:r>
              <a:rPr lang="pl-PL" b="1" dirty="0" smtClean="0"/>
              <a:t> potwierdzenia treści umowy, jej zmian i uzupełnień. </a:t>
            </a:r>
            <a:r>
              <a:rPr lang="pl-PL" dirty="0" smtClean="0"/>
              <a:t>Forma pisemna zastrzeżona pod rygorem </a:t>
            </a:r>
            <a:r>
              <a:rPr lang="pl-PL" i="1" dirty="0" smtClean="0"/>
              <a:t>ad </a:t>
            </a:r>
            <a:r>
              <a:rPr lang="pl-PL" i="1" dirty="0" err="1" smtClean="0"/>
              <a:t>eventum</a:t>
            </a:r>
            <a:r>
              <a:rPr lang="pl-PL" i="1" dirty="0" smtClean="0"/>
              <a:t> </a:t>
            </a:r>
            <a:r>
              <a:rPr lang="pl-PL" dirty="0" smtClean="0"/>
              <a:t>zastrzeżona jest przy prowizji </a:t>
            </a:r>
            <a:r>
              <a:rPr lang="pl-PL" i="1" dirty="0" smtClean="0"/>
              <a:t>del </a:t>
            </a:r>
            <a:r>
              <a:rPr lang="pl-PL" i="1" dirty="0" err="1" smtClean="0"/>
              <a:t>credere</a:t>
            </a:r>
            <a:r>
              <a:rPr lang="pl-PL" i="1" dirty="0" smtClean="0"/>
              <a:t> </a:t>
            </a:r>
            <a:r>
              <a:rPr lang="pl-PL" dirty="0" smtClean="0"/>
              <a:t>(art. 761</a:t>
            </a:r>
            <a:r>
              <a:rPr lang="pl-PL" baseline="30000" dirty="0" smtClean="0"/>
              <a:t>7</a:t>
            </a:r>
            <a:r>
              <a:rPr lang="pl-PL" dirty="0" smtClean="0"/>
              <a:t>)</a:t>
            </a:r>
            <a:endParaRPr lang="pl-PL" dirty="0"/>
          </a:p>
        </p:txBody>
      </p:sp>
    </p:spTree>
    <p:extLst>
      <p:ext uri="{BB962C8B-B14F-4D97-AF65-F5344CB8AC3E}">
        <p14:creationId xmlns:p14="http://schemas.microsoft.com/office/powerpoint/2010/main" xmlns="" val="3667829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Funkcje umów </a:t>
            </a:r>
            <a:r>
              <a:rPr lang="pl-PL" dirty="0"/>
              <a:t>o świadczenie usług</a:t>
            </a:r>
          </a:p>
        </p:txBody>
      </p:sp>
      <p:sp>
        <p:nvSpPr>
          <p:cNvPr id="3" name="Symbol zastępczy zawartości 2"/>
          <p:cNvSpPr>
            <a:spLocks noGrp="1"/>
          </p:cNvSpPr>
          <p:nvPr>
            <p:ph idx="1"/>
          </p:nvPr>
        </p:nvSpPr>
        <p:spPr/>
        <p:txBody>
          <a:bodyPr/>
          <a:lstStyle/>
          <a:p>
            <a:r>
              <a:rPr lang="pl-PL" dirty="0" smtClean="0"/>
              <a:t>Służą wymianie różnego rodzaju dóbr majątkowych</a:t>
            </a:r>
          </a:p>
          <a:p>
            <a:r>
              <a:rPr lang="pl-PL" dirty="0" smtClean="0"/>
              <a:t>Przedmiotem wymiany (w przeciwieństwie do umów przenoszących prawa) nie jest rzecz lub prawo majątkowe, a </a:t>
            </a:r>
            <a:r>
              <a:rPr lang="pl-PL" b="1" dirty="0" smtClean="0">
                <a:solidFill>
                  <a:srgbClr val="002060"/>
                </a:solidFill>
              </a:rPr>
              <a:t>usługa</a:t>
            </a:r>
            <a:endParaRPr lang="pl-PL" dirty="0" smtClean="0"/>
          </a:p>
          <a:p>
            <a:r>
              <a:rPr lang="pl-PL" dirty="0" smtClean="0">
                <a:solidFill>
                  <a:schemeClr val="tx1">
                    <a:lumMod val="95000"/>
                    <a:lumOff val="5000"/>
                  </a:schemeClr>
                </a:solidFill>
              </a:rPr>
              <a:t>Zaspokajanie różnorodnych potrzeb uczestników obrotu</a:t>
            </a:r>
          </a:p>
        </p:txBody>
      </p:sp>
    </p:spTree>
    <p:extLst>
      <p:ext uri="{BB962C8B-B14F-4D97-AF65-F5344CB8AC3E}">
        <p14:creationId xmlns:p14="http://schemas.microsoft.com/office/powerpoint/2010/main" xmlns="" val="30017193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agencyjna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 </a:t>
            </a:r>
            <a:r>
              <a:rPr lang="pl-PL" b="1" dirty="0"/>
              <a:t>Art. 758. Istota umowy agencyjnej</a:t>
            </a:r>
          </a:p>
          <a:p>
            <a:pPr marL="0" indent="0">
              <a:buNone/>
            </a:pPr>
            <a:r>
              <a:rPr lang="pl-PL" dirty="0" smtClean="0"/>
              <a:t>§ </a:t>
            </a:r>
            <a:r>
              <a:rPr lang="pl-PL" dirty="0"/>
              <a:t>1. Przez umowę agencyjną przyjmujący zlecenie (agent) zobowiązuje się, w zakresie działalności swego przedsiębiorstwa, do stałego pośredniczenia, za wynagrodzeniem, przy zawieraniu z klientami umów na rzecz dającego zlecenie przedsiębiorcy albo do zawierania ich w jego imieniu</a:t>
            </a:r>
            <a:r>
              <a:rPr lang="pl-PL" dirty="0" smtClean="0"/>
              <a:t>.</a:t>
            </a:r>
          </a:p>
          <a:p>
            <a:pPr marL="0" indent="0">
              <a:buNone/>
            </a:pPr>
            <a:r>
              <a:rPr lang="pl-PL" dirty="0" smtClean="0"/>
              <a:t>§ </a:t>
            </a:r>
            <a:r>
              <a:rPr lang="pl-PL" dirty="0"/>
              <a:t>2. Do zawierania umów w imieniu dającego zlecenie oraz do odbierania dla niego oświadczeń agent jest uprawniony tylko wtedy, gdy ma do tego umocowanie</a:t>
            </a:r>
            <a:r>
              <a:rPr lang="pl-PL" dirty="0" smtClean="0"/>
              <a:t>.</a:t>
            </a:r>
          </a:p>
          <a:p>
            <a:pPr>
              <a:buFont typeface="Wingdings"/>
              <a:buChar char="à"/>
            </a:pPr>
            <a:r>
              <a:rPr lang="pl-PL" dirty="0" smtClean="0">
                <a:solidFill>
                  <a:srgbClr val="002060"/>
                </a:solidFill>
                <a:sym typeface="Wingdings" pitchFamily="2" charset="2"/>
              </a:rPr>
              <a:t>Umowa dwustronnie profesjonalna</a:t>
            </a:r>
          </a:p>
          <a:p>
            <a:pPr marL="0" indent="0">
              <a:buNone/>
            </a:pPr>
            <a:r>
              <a:rPr lang="pl-PL" b="1" dirty="0"/>
              <a:t>Art. 764</a:t>
            </a:r>
            <a:r>
              <a:rPr lang="pl-PL" b="1" baseline="30000" dirty="0"/>
              <a:t>9</a:t>
            </a:r>
            <a:r>
              <a:rPr lang="pl-PL" b="1" dirty="0"/>
              <a:t>. Umowa agencyjna zawarta z osobą niebędącą przedsiębiorcą </a:t>
            </a:r>
          </a:p>
          <a:p>
            <a:pPr marL="0" indent="0">
              <a:buNone/>
            </a:pPr>
            <a:r>
              <a:rPr lang="pl-PL" dirty="0"/>
              <a:t>Do umowy o treści określonej w </a:t>
            </a:r>
            <a:r>
              <a:rPr lang="pl-PL" b="1" dirty="0"/>
              <a:t>art. 758</a:t>
            </a:r>
            <a:r>
              <a:rPr lang="pl-PL" dirty="0"/>
              <a:t> </a:t>
            </a:r>
            <a:r>
              <a:rPr lang="pl-PL" dirty="0" smtClean="0"/>
              <a:t>§ </a:t>
            </a:r>
            <a:r>
              <a:rPr lang="pl-PL" dirty="0"/>
              <a:t>1, zawartej z agentem </a:t>
            </a:r>
            <a:r>
              <a:rPr lang="pl-PL" b="1" dirty="0">
                <a:solidFill>
                  <a:srgbClr val="002060"/>
                </a:solidFill>
              </a:rPr>
              <a:t>przez osobę niebędącą przedsię</a:t>
            </a:r>
            <a:r>
              <a:rPr lang="pl-PL" dirty="0"/>
              <a:t>biorcą, stosuje się przepisy niniejszego tytułu, z wyłączeniem art 761-761</a:t>
            </a:r>
            <a:r>
              <a:rPr lang="pl-PL" baseline="30000" dirty="0"/>
              <a:t>2</a:t>
            </a:r>
            <a:r>
              <a:rPr lang="pl-PL" dirty="0"/>
              <a:t>, </a:t>
            </a:r>
            <a:r>
              <a:rPr lang="pl-PL" b="1" dirty="0"/>
              <a:t>art. 761</a:t>
            </a:r>
            <a:r>
              <a:rPr lang="pl-PL" b="1" baseline="30000" dirty="0"/>
              <a:t>5</a:t>
            </a:r>
            <a:r>
              <a:rPr lang="pl-PL" dirty="0"/>
              <a:t> </a:t>
            </a:r>
            <a:r>
              <a:rPr lang="pl-PL" dirty="0" smtClean="0"/>
              <a:t> </a:t>
            </a:r>
            <a:r>
              <a:rPr lang="pl-PL" dirty="0"/>
              <a:t>oraz art </a:t>
            </a:r>
            <a:r>
              <a:rPr lang="pl-PL" dirty="0" smtClean="0"/>
              <a:t>764</a:t>
            </a:r>
            <a:r>
              <a:rPr lang="pl-PL" baseline="30000" dirty="0" smtClean="0"/>
              <a:t>3</a:t>
            </a:r>
            <a:r>
              <a:rPr lang="pl-PL" dirty="0" smtClean="0"/>
              <a:t>—764</a:t>
            </a:r>
            <a:r>
              <a:rPr lang="pl-PL" baseline="30000" dirty="0" smtClean="0"/>
              <a:t>8</a:t>
            </a:r>
            <a:r>
              <a:rPr lang="pl-PL" dirty="0"/>
              <a:t>. </a:t>
            </a:r>
          </a:p>
          <a:p>
            <a:pPr>
              <a:buFont typeface="Wingdings"/>
              <a:buChar char="à"/>
            </a:pPr>
            <a:endParaRPr lang="pl-PL" dirty="0">
              <a:solidFill>
                <a:srgbClr val="002060"/>
              </a:solidFill>
            </a:endParaRPr>
          </a:p>
        </p:txBody>
      </p:sp>
    </p:spTree>
    <p:extLst>
      <p:ext uri="{BB962C8B-B14F-4D97-AF65-F5344CB8AC3E}">
        <p14:creationId xmlns:p14="http://schemas.microsoft.com/office/powerpoint/2010/main" xmlns="" val="176996134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agencyjna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53936984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8491166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agencyjna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W razie braku umocowania bądź w przypadku przekroczenia jego zakresu ważność umowy zawartej przez agenta zależy od </a:t>
            </a:r>
            <a:r>
              <a:rPr lang="pl-PL" b="1" dirty="0" smtClean="0"/>
              <a:t>potwierdzenia</a:t>
            </a:r>
            <a:r>
              <a:rPr lang="pl-PL" dirty="0" smtClean="0"/>
              <a:t> dającego zlecenie.</a:t>
            </a:r>
          </a:p>
          <a:p>
            <a:r>
              <a:rPr lang="pl-PL" dirty="0" smtClean="0"/>
              <a:t>Milczące potwierdzenie</a:t>
            </a:r>
            <a:r>
              <a:rPr lang="pl-PL" dirty="0" smtClean="0">
                <a:sym typeface="Wingdings" pitchFamily="2" charset="2"/>
              </a:rPr>
              <a:t></a:t>
            </a:r>
          </a:p>
          <a:p>
            <a:pPr marL="0" indent="0">
              <a:buNone/>
            </a:pPr>
            <a:r>
              <a:rPr lang="pl-PL" b="1" dirty="0"/>
              <a:t>Art. 760</a:t>
            </a:r>
            <a:r>
              <a:rPr lang="pl-PL" b="1" baseline="30000" dirty="0"/>
              <a:t>3</a:t>
            </a:r>
            <a:r>
              <a:rPr lang="pl-PL" b="1" dirty="0"/>
              <a:t>. Działanie agenta przy braku umocowania albo przekroczenie jego zakresu </a:t>
            </a:r>
          </a:p>
          <a:p>
            <a:pPr marL="0" indent="0">
              <a:buNone/>
            </a:pPr>
            <a:r>
              <a:rPr lang="pl-PL" dirty="0"/>
              <a:t>W razie gdy agent zawierający umowę w imieniu dającego zlecenie nie ma umocowania albo przekroczy jego zakres, </a:t>
            </a:r>
            <a:r>
              <a:rPr lang="pl-PL" b="1" dirty="0"/>
              <a:t>umowę uważa się za potwierdzoną, jeżeli dający zlecenie niezwłocznie po otrzymaniu wiadomości o zawarciu umowy nie oświadczy klientowi, że umowy nie potwierdza. </a:t>
            </a:r>
          </a:p>
          <a:p>
            <a:endParaRPr lang="pl-PL" dirty="0"/>
          </a:p>
        </p:txBody>
      </p:sp>
    </p:spTree>
    <p:extLst>
      <p:ext uri="{BB962C8B-B14F-4D97-AF65-F5344CB8AC3E}">
        <p14:creationId xmlns:p14="http://schemas.microsoft.com/office/powerpoint/2010/main" xmlns="" val="41728429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agencyjna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Agencja nie obejmuje pełnomocnictwa; konieczne jest jego oddzielne udzielenie</a:t>
            </a:r>
          </a:p>
          <a:p>
            <a:r>
              <a:rPr lang="pl-PL" dirty="0" smtClean="0"/>
              <a:t>Zobowiązanie agenta w praktyce polega na zawieraniu umów określonego rodzaju – stałość (wielokrotność i powtarzalność) świadczenia usług</a:t>
            </a:r>
          </a:p>
          <a:p>
            <a:pPr marL="0" indent="0">
              <a:buNone/>
            </a:pPr>
            <a:r>
              <a:rPr lang="pl-PL" b="1" dirty="0" smtClean="0"/>
              <a:t>Art</a:t>
            </a:r>
            <a:r>
              <a:rPr lang="pl-PL" b="1" dirty="0"/>
              <a:t>. 761</a:t>
            </a:r>
            <a:r>
              <a:rPr lang="pl-PL" b="1" baseline="30000" dirty="0"/>
              <a:t>7</a:t>
            </a:r>
            <a:r>
              <a:rPr lang="pl-PL" b="1" dirty="0"/>
              <a:t>. Istota prowizji del </a:t>
            </a:r>
            <a:r>
              <a:rPr lang="pl-PL" b="1" dirty="0" err="1"/>
              <a:t>credere</a:t>
            </a:r>
            <a:r>
              <a:rPr lang="pl-PL" b="1" dirty="0"/>
              <a:t> </a:t>
            </a:r>
          </a:p>
          <a:p>
            <a:pPr marL="0" indent="0">
              <a:buNone/>
            </a:pPr>
            <a:r>
              <a:rPr lang="pl-PL" dirty="0"/>
              <a:t>§ 1. </a:t>
            </a:r>
            <a:r>
              <a:rPr lang="pl-PL" dirty="0">
                <a:solidFill>
                  <a:srgbClr val="FF0000"/>
                </a:solidFill>
              </a:rPr>
              <a:t>W umowie agencyjnej zawartej w formie pisemnej można zastrzec, że agent </a:t>
            </a:r>
            <a:r>
              <a:rPr lang="pl-PL" b="1" dirty="0">
                <a:solidFill>
                  <a:srgbClr val="FF0000"/>
                </a:solidFill>
              </a:rPr>
              <a:t>za odrębnym wynagrodzeniem </a:t>
            </a:r>
            <a:r>
              <a:rPr lang="pl-PL" dirty="0"/>
              <a:t>(prowizja </a:t>
            </a:r>
            <a:r>
              <a:rPr lang="pl-PL" i="1" dirty="0"/>
              <a:t>del </a:t>
            </a:r>
            <a:r>
              <a:rPr lang="pl-PL" i="1" dirty="0" err="1"/>
              <a:t>credere</a:t>
            </a:r>
            <a:r>
              <a:rPr lang="pl-PL" i="1" dirty="0"/>
              <a:t>), </a:t>
            </a:r>
            <a:r>
              <a:rPr lang="pl-PL" dirty="0"/>
              <a:t>w uzgodnionym zakresie, </a:t>
            </a:r>
            <a:r>
              <a:rPr lang="pl-PL" b="1" dirty="0">
                <a:solidFill>
                  <a:srgbClr val="FF0000"/>
                </a:solidFill>
              </a:rPr>
              <a:t>odpowiada za wykonanie zobowiązania</a:t>
            </a:r>
            <a:r>
              <a:rPr lang="pl-PL" b="1" i="1" dirty="0">
                <a:solidFill>
                  <a:srgbClr val="FF0000"/>
                </a:solidFill>
              </a:rPr>
              <a:t> </a:t>
            </a:r>
            <a:r>
              <a:rPr lang="pl-PL" b="1" dirty="0">
                <a:solidFill>
                  <a:srgbClr val="FF0000"/>
                </a:solidFill>
              </a:rPr>
              <a:t>przez klienta. </a:t>
            </a:r>
            <a:r>
              <a:rPr lang="pl-PL" dirty="0"/>
              <a:t>Jeżeli umowa nie stanowi inaczej, agent odpowiada za to, że klient spełni świadczenie. </a:t>
            </a:r>
            <a:r>
              <a:rPr lang="pl-PL" dirty="0">
                <a:solidFill>
                  <a:srgbClr val="FF0000"/>
                </a:solidFill>
              </a:rPr>
              <a:t>W razie niezachowania formy pisemnej poczytuje się umowę agencyjną za zawartą bez tego zastrzeżenia.</a:t>
            </a:r>
            <a:br>
              <a:rPr lang="pl-PL" dirty="0">
                <a:solidFill>
                  <a:srgbClr val="FF0000"/>
                </a:solidFill>
              </a:rPr>
            </a:br>
            <a:r>
              <a:rPr lang="pl-PL" dirty="0"/>
              <a:t>§ 2. Odpowiedzialność agenta może dotyczyć tylko oznaczonej umowy lub umów z oznaczonym klientem, przy których zawarciu pośredniczył albo które zawarł w imieniu dającego zlecenie.</a:t>
            </a:r>
          </a:p>
          <a:p>
            <a:endParaRPr lang="pl-PL" dirty="0"/>
          </a:p>
        </p:txBody>
      </p:sp>
    </p:spTree>
    <p:extLst>
      <p:ext uri="{BB962C8B-B14F-4D97-AF65-F5344CB8AC3E}">
        <p14:creationId xmlns:p14="http://schemas.microsoft.com/office/powerpoint/2010/main" xmlns="" val="27398692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agencyjna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Wynagrodzenie</a:t>
            </a:r>
          </a:p>
          <a:p>
            <a:pPr>
              <a:buFont typeface="Wingdings" pitchFamily="2" charset="2"/>
              <a:buChar char="ü"/>
            </a:pPr>
            <a:r>
              <a:rPr lang="pl-PL" dirty="0" smtClean="0"/>
              <a:t>Prowizyjne</a:t>
            </a:r>
          </a:p>
          <a:p>
            <a:pPr>
              <a:buFont typeface="Wingdings" pitchFamily="2" charset="2"/>
              <a:buChar char="ü"/>
            </a:pPr>
            <a:r>
              <a:rPr lang="pl-PL" dirty="0" smtClean="0"/>
              <a:t>W postaci bezprowizyjnej</a:t>
            </a:r>
          </a:p>
          <a:p>
            <a:r>
              <a:rPr lang="pl-PL" dirty="0" smtClean="0"/>
              <a:t>Jeśli sposób wynagrodzenia nie został w umowie ustalony, agentowi należy się </a:t>
            </a:r>
            <a:r>
              <a:rPr lang="pl-PL" b="1" dirty="0" smtClean="0"/>
              <a:t>prowizja</a:t>
            </a:r>
            <a:r>
              <a:rPr lang="pl-PL" dirty="0" smtClean="0"/>
              <a:t> (reguły zapłaty prowizji: art. 761- 761</a:t>
            </a:r>
            <a:r>
              <a:rPr lang="pl-PL" baseline="30000" dirty="0" smtClean="0"/>
              <a:t>5 </a:t>
            </a:r>
            <a:r>
              <a:rPr lang="pl-PL" dirty="0" err="1" smtClean="0"/>
              <a:t>kc</a:t>
            </a:r>
            <a:r>
              <a:rPr lang="pl-PL" dirty="0" smtClean="0"/>
              <a:t>)</a:t>
            </a:r>
          </a:p>
          <a:p>
            <a:r>
              <a:rPr lang="pl-PL" dirty="0"/>
              <a:t>Agent może żądać prowizji od umów zawartych w czasie trwania umowy agencyjnej, jeżeli do ich zawarcia </a:t>
            </a:r>
            <a:r>
              <a:rPr lang="pl-PL" b="1" dirty="0"/>
              <a:t>doszło w wyniku jego działalności </a:t>
            </a:r>
            <a:r>
              <a:rPr lang="pl-PL" dirty="0"/>
              <a:t>lub jeżeli </a:t>
            </a:r>
            <a:r>
              <a:rPr lang="pl-PL" b="1" dirty="0"/>
              <a:t>zostały one zawarte z klientami pozyskanymi przez agenta poprzednio dla umów tego samego rodzaju.</a:t>
            </a:r>
            <a:endParaRPr lang="pl-PL" b="1" dirty="0" smtClean="0"/>
          </a:p>
          <a:p>
            <a:r>
              <a:rPr lang="pl-PL" dirty="0"/>
              <a:t>W braku odmiennego postanowienia umowy </a:t>
            </a:r>
            <a:r>
              <a:rPr lang="pl-PL" dirty="0" smtClean="0"/>
              <a:t>agencyjnej</a:t>
            </a:r>
            <a:r>
              <a:rPr lang="pl-PL" b="1" dirty="0" smtClean="0"/>
              <a:t>, </a:t>
            </a:r>
            <a:r>
              <a:rPr lang="pl-PL" b="1" dirty="0"/>
              <a:t>agent nabywa prawo do prowizji z chwilą, w której dający zlecenie powinien był, zgodnie z umową z klientem, spełnić świadczenie albo faktycznie je spełnił, albo też swoje świadczenie spełnił klient.</a:t>
            </a:r>
            <a:r>
              <a:rPr lang="pl-PL" dirty="0"/>
              <a:t> Jednakże strony nie mogą umówić się, że agent nabywa prawo do prowizji później niż w chwili, w której klient spełnił świadczenie albo powinien był je spełnić, gdyby dający zlecenie spełnił świadczenie</a:t>
            </a:r>
            <a:r>
              <a:rPr lang="pl-PL" dirty="0" smtClean="0"/>
              <a:t>.</a:t>
            </a:r>
          </a:p>
          <a:p>
            <a:r>
              <a:rPr lang="pl-PL" dirty="0"/>
              <a:t>W braku odmiennego postanowienia umowy agent może domagać się </a:t>
            </a:r>
            <a:r>
              <a:rPr lang="pl-PL" b="1" dirty="0"/>
              <a:t>zwrotu wydatków </a:t>
            </a:r>
            <a:r>
              <a:rPr lang="pl-PL" dirty="0"/>
              <a:t>związanych z wykonaniem zlecenia </a:t>
            </a:r>
            <a:r>
              <a:rPr lang="pl-PL" b="1" dirty="0"/>
              <a:t>tylko o tyle, o ile były uzasadnione i o ile ich wysokość przekracza zwykłą w danych stosunkach miarę</a:t>
            </a:r>
          </a:p>
        </p:txBody>
      </p:sp>
    </p:spTree>
    <p:extLst>
      <p:ext uri="{BB962C8B-B14F-4D97-AF65-F5344CB8AC3E}">
        <p14:creationId xmlns:p14="http://schemas.microsoft.com/office/powerpoint/2010/main" xmlns="" val="130967816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2998"/>
            <a:ext cx="8229600" cy="1143000"/>
          </a:xfrm>
        </p:spPr>
        <p:txBody>
          <a:bodyPr/>
          <a:lstStyle/>
          <a:p>
            <a:r>
              <a:rPr lang="pl-PL" dirty="0" smtClean="0"/>
              <a:t>Umowa agencyjna</a:t>
            </a:r>
            <a:endParaRPr lang="pl-PL" dirty="0"/>
          </a:p>
        </p:txBody>
      </p:sp>
      <p:sp>
        <p:nvSpPr>
          <p:cNvPr id="3" name="Symbol zastępczy zawartości 2"/>
          <p:cNvSpPr>
            <a:spLocks noGrp="1"/>
          </p:cNvSpPr>
          <p:nvPr>
            <p:ph idx="1"/>
          </p:nvPr>
        </p:nvSpPr>
        <p:spPr>
          <a:xfrm>
            <a:off x="0" y="764704"/>
            <a:ext cx="8964488" cy="6093296"/>
          </a:xfrm>
        </p:spPr>
        <p:txBody>
          <a:bodyPr>
            <a:normAutofit fontScale="62500" lnSpcReduction="20000"/>
          </a:bodyPr>
          <a:lstStyle/>
          <a:p>
            <a:endParaRPr lang="pl-PL" dirty="0"/>
          </a:p>
          <a:p>
            <a:pPr marL="0" indent="0">
              <a:buNone/>
            </a:pPr>
            <a:r>
              <a:rPr lang="pl-PL" b="1" dirty="0"/>
              <a:t>Art. 760. Obowiązek zachowania lojalności przy umowie agencyjnej</a:t>
            </a:r>
          </a:p>
          <a:p>
            <a:pPr marL="0" indent="0">
              <a:buNone/>
            </a:pPr>
            <a:r>
              <a:rPr lang="pl-PL" dirty="0"/>
              <a:t>Każda ze stron obowiązana jest do zachowania lojalności wobec drugiej.</a:t>
            </a:r>
          </a:p>
          <a:p>
            <a:pPr marL="0" indent="0">
              <a:buNone/>
            </a:pPr>
            <a:endParaRPr lang="pl-PL" b="1" dirty="0" smtClean="0"/>
          </a:p>
          <a:p>
            <a:pPr marL="0" indent="0">
              <a:buNone/>
            </a:pPr>
            <a:r>
              <a:rPr lang="pl-PL" b="1" dirty="0" smtClean="0"/>
              <a:t>Art</a:t>
            </a:r>
            <a:r>
              <a:rPr lang="pl-PL" b="1" dirty="0"/>
              <a:t>. 760</a:t>
            </a:r>
            <a:r>
              <a:rPr lang="pl-PL" b="1" baseline="30000" dirty="0"/>
              <a:t>1</a:t>
            </a:r>
            <a:r>
              <a:rPr lang="pl-PL" b="1" dirty="0"/>
              <a:t>. Obowiązki agenta </a:t>
            </a:r>
          </a:p>
          <a:p>
            <a:pPr marL="0" indent="0">
              <a:buNone/>
            </a:pPr>
            <a:r>
              <a:rPr lang="pl-PL" dirty="0"/>
              <a:t>§ 1. Agent obowiązany jest w szczególności przekazywać wszelkie informacje mające znaczenie dla dającego zlecenie oraz przestrzegać jego wskazówek uzasadnionych w danych okolicznościach, a także podejmować, w zakresie prowadzonych spraw, czynności potrzebne do ochrony praw dającego zlecenie.</a:t>
            </a:r>
            <a:br>
              <a:rPr lang="pl-PL" dirty="0"/>
            </a:br>
            <a:r>
              <a:rPr lang="pl-PL" dirty="0"/>
              <a:t>§ 2. Postanowienia umowy sprzeczne z treścią § 1 są nieważne.</a:t>
            </a:r>
            <a:br>
              <a:rPr lang="pl-PL" dirty="0"/>
            </a:br>
            <a:endParaRPr lang="pl-PL" dirty="0"/>
          </a:p>
          <a:p>
            <a:pPr marL="0" indent="0">
              <a:buNone/>
            </a:pPr>
            <a:r>
              <a:rPr lang="pl-PL" b="1" dirty="0"/>
              <a:t>Art. 760</a:t>
            </a:r>
            <a:r>
              <a:rPr lang="pl-PL" b="1" baseline="30000" dirty="0"/>
              <a:t>2</a:t>
            </a:r>
            <a:r>
              <a:rPr lang="pl-PL" b="1" dirty="0"/>
              <a:t>. Obowiązki dającego zlecenia agentowi </a:t>
            </a:r>
          </a:p>
          <a:p>
            <a:pPr marL="0" indent="0">
              <a:buNone/>
            </a:pPr>
            <a:r>
              <a:rPr lang="pl-PL" dirty="0"/>
              <a:t>§ 1. Dający zlecenie obowiązany jest przekazywać agentowi dokumenty i informacje potrzebne do prawidłowego wykonania umowy.</a:t>
            </a:r>
            <a:br>
              <a:rPr lang="pl-PL" dirty="0"/>
            </a:br>
            <a:r>
              <a:rPr lang="pl-PL" dirty="0"/>
              <a:t>§ 2. Dający zlecenie obowiązany jest w rozsądnym czasie zawiadomić agenta o przyjęciu lub odrzuceniu propozycji zawarcia umowy oraz o niewykonaniu umowy, przy której zawarciu agent pośredniczył lub którą zawarł w imieniu dającego zlecenie.</a:t>
            </a:r>
            <a:br>
              <a:rPr lang="pl-PL" dirty="0"/>
            </a:br>
            <a:r>
              <a:rPr lang="pl-PL" dirty="0"/>
              <a:t>§ 3. Dający zlecenie obowiązany jest zawiadomić w rozsądnym czasie agenta o tym, że liczba umów, których zawarcie przewiduje, lub wartość ich przedmiotu będzie znacznie niższa niż ta, której agent mógłby się normalnie spodziewać.</a:t>
            </a:r>
            <a:br>
              <a:rPr lang="pl-PL" dirty="0"/>
            </a:br>
            <a:r>
              <a:rPr lang="pl-PL" dirty="0"/>
              <a:t>§ 4. Postanowienia umowy sprzeczne z treścią § 1-3 są nieważne.</a:t>
            </a:r>
          </a:p>
          <a:p>
            <a:endParaRPr lang="pl-PL" dirty="0"/>
          </a:p>
        </p:txBody>
      </p:sp>
    </p:spTree>
    <p:extLst>
      <p:ext uri="{BB962C8B-B14F-4D97-AF65-F5344CB8AC3E}">
        <p14:creationId xmlns:p14="http://schemas.microsoft.com/office/powerpoint/2010/main" xmlns="" val="317661311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komisu</a:t>
            </a:r>
            <a:endParaRPr lang="pl-PL" dirty="0"/>
          </a:p>
        </p:txBody>
      </p:sp>
      <p:sp>
        <p:nvSpPr>
          <p:cNvPr id="3" name="Symbol zastępczy zawartości 2"/>
          <p:cNvSpPr>
            <a:spLocks noGrp="1"/>
          </p:cNvSpPr>
          <p:nvPr>
            <p:ph idx="1"/>
          </p:nvPr>
        </p:nvSpPr>
        <p:spPr/>
        <p:txBody>
          <a:bodyPr/>
          <a:lstStyle/>
          <a:p>
            <a:r>
              <a:rPr lang="pl-PL" dirty="0" smtClean="0"/>
              <a:t>Umowa</a:t>
            </a:r>
          </a:p>
          <a:p>
            <a:pPr>
              <a:buFont typeface="Wingdings" pitchFamily="2" charset="2"/>
              <a:buChar char="ü"/>
            </a:pPr>
            <a:r>
              <a:rPr lang="pl-PL" dirty="0" smtClean="0"/>
              <a:t>Wzajemna</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a:t>
            </a:r>
          </a:p>
          <a:p>
            <a:pPr>
              <a:buFont typeface="Wingdings" pitchFamily="2" charset="2"/>
              <a:buChar char="ü"/>
            </a:pPr>
            <a:r>
              <a:rPr lang="pl-PL" dirty="0" smtClean="0"/>
              <a:t>Wzajemna</a:t>
            </a:r>
          </a:p>
          <a:p>
            <a:pPr>
              <a:buFont typeface="Wingdings" pitchFamily="2" charset="2"/>
              <a:buChar char="ü"/>
            </a:pPr>
            <a:endParaRPr lang="pl-PL" dirty="0" smtClean="0"/>
          </a:p>
          <a:p>
            <a:pPr>
              <a:buFont typeface="Wingdings" pitchFamily="2" charset="2"/>
              <a:buChar char="ü"/>
            </a:pPr>
            <a:endParaRPr lang="pl-PL" dirty="0"/>
          </a:p>
        </p:txBody>
      </p:sp>
    </p:spTree>
    <p:extLst>
      <p:ext uri="{BB962C8B-B14F-4D97-AF65-F5344CB8AC3E}">
        <p14:creationId xmlns:p14="http://schemas.microsoft.com/office/powerpoint/2010/main" xmlns="" val="343178509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komisu</a:t>
            </a:r>
            <a:endParaRPr lang="pl-PL" dirty="0"/>
          </a:p>
        </p:txBody>
      </p:sp>
      <p:sp>
        <p:nvSpPr>
          <p:cNvPr id="3" name="Symbol zastępczy zawartości 2"/>
          <p:cNvSpPr>
            <a:spLocks noGrp="1"/>
          </p:cNvSpPr>
          <p:nvPr>
            <p:ph idx="1"/>
          </p:nvPr>
        </p:nvSpPr>
        <p:spPr/>
        <p:txBody>
          <a:bodyPr/>
          <a:lstStyle/>
          <a:p>
            <a:pPr marL="0" indent="0">
              <a:buNone/>
            </a:pPr>
            <a:r>
              <a:rPr lang="pl-PL" b="1" dirty="0"/>
              <a:t>Art. 765. Istota umowy komisu </a:t>
            </a:r>
          </a:p>
          <a:p>
            <a:pPr marL="0" indent="0">
              <a:buNone/>
            </a:pPr>
            <a:r>
              <a:rPr lang="pl-PL" dirty="0"/>
              <a:t>Przez umowę komisu przyjmujący zlecenie (</a:t>
            </a:r>
            <a:r>
              <a:rPr lang="pl-PL" b="1" dirty="0">
                <a:solidFill>
                  <a:srgbClr val="002060"/>
                </a:solidFill>
              </a:rPr>
              <a:t>komisant</a:t>
            </a:r>
            <a:r>
              <a:rPr lang="pl-PL" dirty="0"/>
              <a:t>) zobowiązuje się za wynagrodzeniem (prowizja) w zakresie działalności swego przedsiębiorstwa do kupna lub sprzedaży rzeczy ruchomych na rachunek dającego zlecenie (</a:t>
            </a:r>
            <a:r>
              <a:rPr lang="pl-PL" b="1" dirty="0">
                <a:solidFill>
                  <a:srgbClr val="002060"/>
                </a:solidFill>
              </a:rPr>
              <a:t>komitenta</a:t>
            </a:r>
            <a:r>
              <a:rPr lang="pl-PL" dirty="0"/>
              <a:t>), lecz w imieniu własnym. </a:t>
            </a:r>
          </a:p>
          <a:p>
            <a:pPr marL="0" indent="0">
              <a:buNone/>
            </a:pPr>
            <a:r>
              <a:rPr lang="pl-PL" dirty="0" smtClean="0">
                <a:sym typeface="Wingdings" pitchFamily="2" charset="2"/>
              </a:rPr>
              <a:t>umowa kwalifikowana podmiotowo</a:t>
            </a:r>
            <a:endParaRPr lang="pl-PL" dirty="0"/>
          </a:p>
        </p:txBody>
      </p:sp>
    </p:spTree>
    <p:extLst>
      <p:ext uri="{BB962C8B-B14F-4D97-AF65-F5344CB8AC3E}">
        <p14:creationId xmlns:p14="http://schemas.microsoft.com/office/powerpoint/2010/main" xmlns="" val="41451996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komisu</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Komisant działa w charakterze zastępcy pośredniego komitenta przy zawarciu umowy sprzedaży rzeczy ruchomej</a:t>
            </a:r>
          </a:p>
          <a:p>
            <a:pPr marL="0" indent="0">
              <a:buNone/>
            </a:pPr>
            <a:r>
              <a:rPr lang="pl-PL" b="1" dirty="0"/>
              <a:t>Art. 766. Obowiązki komisanta </a:t>
            </a:r>
          </a:p>
          <a:p>
            <a:pPr marL="0" indent="0">
              <a:buNone/>
            </a:pPr>
            <a:r>
              <a:rPr lang="pl-PL" dirty="0"/>
              <a:t>Komisant powinien wydać komitentowi wszystko, co przy wykonaniu zlecenia dla niego uzyskał, w szczególności powinien przelać na niego wierzytelności, które nabył na jego rachunek. Powyższe uprawnienia komitenta są skuteczne także względem wierzycieli komisanta. </a:t>
            </a:r>
          </a:p>
          <a:p>
            <a:endParaRPr lang="pl-PL" dirty="0"/>
          </a:p>
        </p:txBody>
      </p:sp>
    </p:spTree>
    <p:extLst>
      <p:ext uri="{BB962C8B-B14F-4D97-AF65-F5344CB8AC3E}">
        <p14:creationId xmlns:p14="http://schemas.microsoft.com/office/powerpoint/2010/main" xmlns="" val="19611650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komisu</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b="1" dirty="0" smtClean="0"/>
              <a:t>art</a:t>
            </a:r>
            <a:r>
              <a:rPr lang="pl-PL" b="1" dirty="0"/>
              <a:t>. 772. Roszczenie komisanta o zapłatę prowizji </a:t>
            </a:r>
          </a:p>
          <a:p>
            <a:pPr marL="0" indent="0">
              <a:buNone/>
            </a:pPr>
            <a:r>
              <a:rPr lang="pl-PL" dirty="0"/>
              <a:t>§ 1. Komisant nabywa roszczenie o zapłatę prowizji </a:t>
            </a:r>
            <a:r>
              <a:rPr lang="pl-PL" dirty="0">
                <a:solidFill>
                  <a:srgbClr val="FF0000"/>
                </a:solidFill>
              </a:rPr>
              <a:t>z chwilą, gdy komitent otrzymał rzecz albo cenę. </a:t>
            </a:r>
            <a:r>
              <a:rPr lang="pl-PL" dirty="0"/>
              <a:t>Jeżeli umowa ma być wykonywana częściami, komisant nabywa roszczenie o prowizję w miarę wykonywania umowy.</a:t>
            </a:r>
            <a:br>
              <a:rPr lang="pl-PL" dirty="0"/>
            </a:br>
            <a:r>
              <a:rPr lang="pl-PL" dirty="0"/>
              <a:t>§ 2. Komisant może żądać prowizji także wtedy, gdy umowa nie została wykonana z przyczyn dotyczących komitenta.</a:t>
            </a:r>
          </a:p>
          <a:p>
            <a:endParaRPr lang="pl-PL" dirty="0"/>
          </a:p>
        </p:txBody>
      </p:sp>
    </p:spTree>
    <p:extLst>
      <p:ext uri="{BB962C8B-B14F-4D97-AF65-F5344CB8AC3E}">
        <p14:creationId xmlns:p14="http://schemas.microsoft.com/office/powerpoint/2010/main" xmlns="" val="97896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zlecenia</a:t>
            </a:r>
            <a:endParaRPr lang="pl-PL" dirty="0"/>
          </a:p>
        </p:txBody>
      </p:sp>
      <p:sp>
        <p:nvSpPr>
          <p:cNvPr id="3" name="Symbol zastępczy zawartości 2"/>
          <p:cNvSpPr>
            <a:spLocks noGrp="1"/>
          </p:cNvSpPr>
          <p:nvPr>
            <p:ph idx="1"/>
          </p:nvPr>
        </p:nvSpPr>
        <p:spPr/>
        <p:txBody>
          <a:bodyPr/>
          <a:lstStyle/>
          <a:p>
            <a:r>
              <a:rPr lang="pl-PL" dirty="0" smtClean="0"/>
              <a:t>Umowa </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a:t> </a:t>
            </a:r>
            <a:r>
              <a:rPr lang="pl-PL" dirty="0" smtClean="0"/>
              <a:t>Odpłatna lub nieodpłatna (gdy zostało to wyraźnie w umowie określone lub wynika z okoliczności)</a:t>
            </a:r>
          </a:p>
          <a:p>
            <a:pPr>
              <a:buFont typeface="Wingdings" pitchFamily="2" charset="2"/>
              <a:buChar char="ü"/>
            </a:pPr>
            <a:r>
              <a:rPr lang="pl-PL" dirty="0" smtClean="0"/>
              <a:t>Wzajemna – jeśli umowa jest odpłatna</a:t>
            </a:r>
            <a:endParaRPr lang="pl-PL" dirty="0"/>
          </a:p>
        </p:txBody>
      </p:sp>
    </p:spTree>
    <p:extLst>
      <p:ext uri="{BB962C8B-B14F-4D97-AF65-F5344CB8AC3E}">
        <p14:creationId xmlns:p14="http://schemas.microsoft.com/office/powerpoint/2010/main" xmlns="" val="15487124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przewozu</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Kodeksowa regulacja umowy przewozu (art. 774-793) ma zastosowanie tylko wtedy, gdy przewóz nie jest regulowany w przepisach szczególnych (np. transport lądowy, transport kolejowy, żegluga śródlądowa, transport morski) </a:t>
            </a:r>
          </a:p>
          <a:p>
            <a:r>
              <a:rPr lang="pl-PL" dirty="0" smtClean="0"/>
              <a:t>Umowa:</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a:t>
            </a:r>
          </a:p>
          <a:p>
            <a:pPr>
              <a:buFont typeface="Wingdings" pitchFamily="2" charset="2"/>
              <a:buChar char="ü"/>
            </a:pPr>
            <a:r>
              <a:rPr lang="pl-PL" dirty="0" smtClean="0"/>
              <a:t>Wzajemna</a:t>
            </a:r>
          </a:p>
          <a:p>
            <a:pPr>
              <a:buFont typeface="Wingdings" pitchFamily="2" charset="2"/>
              <a:buChar char="ü"/>
            </a:pPr>
            <a:r>
              <a:rPr lang="pl-PL" dirty="0" smtClean="0"/>
              <a:t>Mająca charakter zobowiązania rezultatu</a:t>
            </a:r>
          </a:p>
          <a:p>
            <a:pPr>
              <a:buFont typeface="Wingdings" pitchFamily="2" charset="2"/>
              <a:buChar char="ü"/>
            </a:pPr>
            <a:endParaRPr lang="pl-PL" dirty="0" smtClean="0"/>
          </a:p>
          <a:p>
            <a:endParaRPr lang="pl-PL" dirty="0" smtClean="0"/>
          </a:p>
        </p:txBody>
      </p:sp>
    </p:spTree>
    <p:extLst>
      <p:ext uri="{BB962C8B-B14F-4D97-AF65-F5344CB8AC3E}">
        <p14:creationId xmlns:p14="http://schemas.microsoft.com/office/powerpoint/2010/main" xmlns="" val="33508359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przewozu</a:t>
            </a:r>
            <a:endParaRPr lang="pl-PL" dirty="0"/>
          </a:p>
        </p:txBody>
      </p:sp>
      <p:sp>
        <p:nvSpPr>
          <p:cNvPr id="3" name="Symbol zastępczy zawartości 2"/>
          <p:cNvSpPr>
            <a:spLocks noGrp="1"/>
          </p:cNvSpPr>
          <p:nvPr>
            <p:ph idx="1"/>
          </p:nvPr>
        </p:nvSpPr>
        <p:spPr/>
        <p:txBody>
          <a:bodyPr>
            <a:normAutofit fontScale="85000" lnSpcReduction="20000"/>
          </a:bodyPr>
          <a:lstStyle/>
          <a:p>
            <a:r>
              <a:rPr lang="pl-PL" i="1" dirty="0" err="1" smtClean="0"/>
              <a:t>Essentialia</a:t>
            </a:r>
            <a:r>
              <a:rPr lang="pl-PL" i="1" dirty="0" smtClean="0"/>
              <a:t> </a:t>
            </a:r>
            <a:r>
              <a:rPr lang="pl-PL" i="1" dirty="0" err="1" smtClean="0"/>
              <a:t>negotii</a:t>
            </a:r>
            <a:endParaRPr lang="pl-PL" i="1" dirty="0" smtClean="0"/>
          </a:p>
          <a:p>
            <a:r>
              <a:rPr lang="pl-PL" dirty="0" smtClean="0"/>
              <a:t>Określenie trasy przewozu</a:t>
            </a:r>
          </a:p>
          <a:p>
            <a:r>
              <a:rPr lang="pl-PL" dirty="0" smtClean="0"/>
              <a:t>Określenie przedmiotu przewozu</a:t>
            </a:r>
          </a:p>
          <a:p>
            <a:r>
              <a:rPr lang="pl-PL" dirty="0" smtClean="0"/>
              <a:t>Określenie wynagrodzenia przewoźnika</a:t>
            </a:r>
          </a:p>
          <a:p>
            <a:endParaRPr lang="pl-PL" dirty="0"/>
          </a:p>
          <a:p>
            <a:pPr marL="0" indent="0">
              <a:buNone/>
            </a:pPr>
            <a:r>
              <a:rPr lang="pl-PL" b="1" dirty="0"/>
              <a:t>Art. 774. Istota umowy przewozu </a:t>
            </a:r>
          </a:p>
          <a:p>
            <a:pPr marL="0" indent="0">
              <a:buNone/>
            </a:pPr>
            <a:r>
              <a:rPr lang="pl-PL" dirty="0"/>
              <a:t>Przez umowę przewozu </a:t>
            </a:r>
            <a:r>
              <a:rPr lang="pl-PL" b="1" dirty="0"/>
              <a:t>przewoźnik</a:t>
            </a:r>
            <a:r>
              <a:rPr lang="pl-PL" dirty="0"/>
              <a:t> zobowiązuje się w zakresie działalności swego przedsiębiorstwa do przewiezienia za wynagrodzeniem </a:t>
            </a:r>
            <a:r>
              <a:rPr lang="pl-PL" b="1" dirty="0">
                <a:solidFill>
                  <a:srgbClr val="FF0000"/>
                </a:solidFill>
              </a:rPr>
              <a:t>osób lub rzeczy</a:t>
            </a:r>
            <a:r>
              <a:rPr lang="pl-PL" dirty="0"/>
              <a:t>. </a:t>
            </a:r>
            <a:endParaRPr lang="pl-PL" dirty="0" smtClean="0"/>
          </a:p>
          <a:p>
            <a:pPr marL="0" indent="0">
              <a:buNone/>
            </a:pPr>
            <a:r>
              <a:rPr lang="pl-PL" dirty="0" smtClean="0">
                <a:sym typeface="Wingdings" pitchFamily="2" charset="2"/>
              </a:rPr>
              <a:t> Druga stroną umowy jest </a:t>
            </a:r>
            <a:r>
              <a:rPr lang="pl-PL" b="1" dirty="0" smtClean="0">
                <a:solidFill>
                  <a:srgbClr val="FF0000"/>
                </a:solidFill>
                <a:sym typeface="Wingdings" pitchFamily="2" charset="2"/>
              </a:rPr>
              <a:t>podróżny</a:t>
            </a:r>
            <a:r>
              <a:rPr lang="pl-PL" dirty="0" smtClean="0">
                <a:solidFill>
                  <a:srgbClr val="FF0000"/>
                </a:solidFill>
                <a:sym typeface="Wingdings" pitchFamily="2" charset="2"/>
              </a:rPr>
              <a:t> </a:t>
            </a:r>
            <a:r>
              <a:rPr lang="pl-PL" dirty="0" smtClean="0">
                <a:sym typeface="Wingdings" pitchFamily="2" charset="2"/>
              </a:rPr>
              <a:t>(przy przewozie osób) lub </a:t>
            </a:r>
            <a:r>
              <a:rPr lang="pl-PL" b="1" dirty="0" smtClean="0">
                <a:solidFill>
                  <a:srgbClr val="FF0000"/>
                </a:solidFill>
                <a:sym typeface="Wingdings" pitchFamily="2" charset="2"/>
              </a:rPr>
              <a:t>wysyłający</a:t>
            </a:r>
            <a:r>
              <a:rPr lang="pl-PL" dirty="0" smtClean="0">
                <a:sym typeface="Wingdings" pitchFamily="2" charset="2"/>
              </a:rPr>
              <a:t> (przy przewozie rzeczy)</a:t>
            </a:r>
            <a:endParaRPr lang="pl-PL" dirty="0"/>
          </a:p>
          <a:p>
            <a:endParaRPr lang="pl-PL" dirty="0"/>
          </a:p>
        </p:txBody>
      </p:sp>
    </p:spTree>
    <p:extLst>
      <p:ext uri="{BB962C8B-B14F-4D97-AF65-F5344CB8AC3E}">
        <p14:creationId xmlns:p14="http://schemas.microsoft.com/office/powerpoint/2010/main" xmlns="" val="17619639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spedycji</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Umowa:</a:t>
            </a:r>
          </a:p>
          <a:p>
            <a:pPr>
              <a:buFont typeface="Wingdings" pitchFamily="2" charset="2"/>
              <a:buChar char="ü"/>
            </a:pPr>
            <a:r>
              <a:rPr lang="pl-PL" dirty="0" smtClean="0"/>
              <a:t>Konsensualna</a:t>
            </a:r>
          </a:p>
          <a:p>
            <a:pPr>
              <a:buFont typeface="Wingdings" pitchFamily="2" charset="2"/>
              <a:buChar char="ü"/>
            </a:pPr>
            <a:r>
              <a:rPr lang="pl-PL" dirty="0" smtClean="0"/>
              <a:t>Dwustronnie zobowiązująca</a:t>
            </a:r>
          </a:p>
          <a:p>
            <a:pPr>
              <a:buFont typeface="Wingdings" pitchFamily="2" charset="2"/>
              <a:buChar char="ü"/>
            </a:pPr>
            <a:r>
              <a:rPr lang="pl-PL" dirty="0" smtClean="0"/>
              <a:t>Odpłatna</a:t>
            </a:r>
          </a:p>
          <a:p>
            <a:pPr>
              <a:buFont typeface="Wingdings" pitchFamily="2" charset="2"/>
              <a:buChar char="ü"/>
            </a:pPr>
            <a:r>
              <a:rPr lang="pl-PL" dirty="0" smtClean="0"/>
              <a:t>Wzajemna</a:t>
            </a:r>
          </a:p>
          <a:p>
            <a:r>
              <a:rPr lang="pl-PL" dirty="0" smtClean="0"/>
              <a:t>Odnosi się do tej kategorii usług, które będąc ściśle związane z przewozem, obejmują czynności potrzebne do jego realizacji</a:t>
            </a:r>
          </a:p>
          <a:p>
            <a:r>
              <a:rPr lang="pl-PL" dirty="0"/>
              <a:t>Przepisy </a:t>
            </a:r>
            <a:r>
              <a:rPr lang="pl-PL" dirty="0" err="1" smtClean="0"/>
              <a:t>kc</a:t>
            </a:r>
            <a:r>
              <a:rPr lang="pl-PL" dirty="0" smtClean="0"/>
              <a:t> stosuje </a:t>
            </a:r>
            <a:r>
              <a:rPr lang="pl-PL" dirty="0"/>
              <a:t>się do spedycji tylko o tyle, o ile nie jest ona uregulowana odrębnymi </a:t>
            </a:r>
            <a:r>
              <a:rPr lang="pl-PL" dirty="0" smtClean="0"/>
              <a:t>przepisami (art. 795) </a:t>
            </a:r>
          </a:p>
          <a:p>
            <a:pPr>
              <a:buFont typeface="Wingdings" pitchFamily="2" charset="2"/>
              <a:buChar char="ü"/>
            </a:pPr>
            <a:endParaRPr lang="pl-PL" dirty="0"/>
          </a:p>
        </p:txBody>
      </p:sp>
    </p:spTree>
    <p:extLst>
      <p:ext uri="{BB962C8B-B14F-4D97-AF65-F5344CB8AC3E}">
        <p14:creationId xmlns:p14="http://schemas.microsoft.com/office/powerpoint/2010/main" xmlns="" val="217859000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spedycji</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t>Art. 794. Istota umowy spedycji </a:t>
            </a:r>
          </a:p>
          <a:p>
            <a:pPr marL="0" indent="0">
              <a:buNone/>
            </a:pPr>
            <a:r>
              <a:rPr lang="pl-PL" dirty="0"/>
              <a:t>§ 1. Przez umowę spedycji </a:t>
            </a:r>
            <a:r>
              <a:rPr lang="pl-PL" b="1" dirty="0">
                <a:solidFill>
                  <a:srgbClr val="FF0000"/>
                </a:solidFill>
              </a:rPr>
              <a:t>spedytor</a:t>
            </a:r>
            <a:r>
              <a:rPr lang="pl-PL" dirty="0"/>
              <a:t> zobowiązuje się za wynagrodzeniem w zakresie działalności swego przedsiębiorstwa </a:t>
            </a:r>
            <a:r>
              <a:rPr lang="pl-PL" b="1" dirty="0"/>
              <a:t>do wysyłania lub odbioru przesyłki </a:t>
            </a:r>
            <a:r>
              <a:rPr lang="pl-PL" dirty="0"/>
              <a:t>albo do dokonania innych usług związanych z jej przewozem.</a:t>
            </a:r>
            <a:br>
              <a:rPr lang="pl-PL" dirty="0"/>
            </a:br>
            <a:r>
              <a:rPr lang="pl-PL" dirty="0"/>
              <a:t>§ 2. Spedytor może występować w imieniu własnym albo w imieniu dającego zlecenie</a:t>
            </a:r>
            <a:r>
              <a:rPr lang="pl-PL" dirty="0" smtClean="0"/>
              <a:t>.</a:t>
            </a:r>
          </a:p>
          <a:p>
            <a:pPr>
              <a:buFont typeface="Wingdings"/>
              <a:buChar char="à"/>
            </a:pPr>
            <a:r>
              <a:rPr lang="pl-PL" dirty="0" smtClean="0">
                <a:sym typeface="Wingdings" pitchFamily="2" charset="2"/>
              </a:rPr>
              <a:t>Umowa kwalifikowana podmiotowo.</a:t>
            </a:r>
          </a:p>
          <a:p>
            <a:pPr>
              <a:buFont typeface="Wingdings"/>
              <a:buChar char="à"/>
            </a:pPr>
            <a:r>
              <a:rPr lang="pl-PL" dirty="0">
                <a:sym typeface="Wingdings" pitchFamily="2" charset="2"/>
              </a:rPr>
              <a:t> S</a:t>
            </a:r>
            <a:r>
              <a:rPr lang="pl-PL" dirty="0" smtClean="0">
                <a:sym typeface="Wingdings" pitchFamily="2" charset="2"/>
              </a:rPr>
              <a:t>pedytor może występować jako zastępca pośredni lub pełnomocnik</a:t>
            </a:r>
            <a:endParaRPr lang="pl-PL" dirty="0"/>
          </a:p>
        </p:txBody>
      </p:sp>
    </p:spTree>
    <p:extLst>
      <p:ext uri="{BB962C8B-B14F-4D97-AF65-F5344CB8AC3E}">
        <p14:creationId xmlns:p14="http://schemas.microsoft.com/office/powerpoint/2010/main" xmlns="" val="28931907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lstStyle/>
          <a:p>
            <a:pPr marL="0" indent="0">
              <a:buNone/>
            </a:pPr>
            <a:r>
              <a:rPr lang="pl-PL" dirty="0" smtClean="0"/>
              <a:t>Kleofas C. zobowiązał się zagrać fortepianowy koncert. Koncert nie ma być w żaden sposób nagrywany, a Kleofas zgodził się zagrać go za darmo.</a:t>
            </a:r>
          </a:p>
          <a:p>
            <a:r>
              <a:rPr lang="pl-PL" dirty="0" smtClean="0"/>
              <a:t>Jakie przepisy znajdą zastosowanie do powyższej umowy?</a:t>
            </a:r>
          </a:p>
          <a:p>
            <a:r>
              <a:rPr lang="pl-PL" dirty="0" smtClean="0"/>
              <a:t>Co jest przedmiotem powyższej umowy?</a:t>
            </a:r>
            <a:endParaRPr lang="pl-PL" dirty="0"/>
          </a:p>
        </p:txBody>
      </p:sp>
    </p:spTree>
    <p:extLst>
      <p:ext uri="{BB962C8B-B14F-4D97-AF65-F5344CB8AC3E}">
        <p14:creationId xmlns:p14="http://schemas.microsoft.com/office/powerpoint/2010/main" xmlns="" val="35676081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lstStyle/>
          <a:p>
            <a:pPr marL="0" indent="0">
              <a:buNone/>
            </a:pPr>
            <a:r>
              <a:rPr lang="pl-PL" dirty="0" smtClean="0"/>
              <a:t>Marceli P. przyjął zlecenie od Doriana F. Po dwóch tygodniach Dorian F. ciężko zachorował i zmarł.</a:t>
            </a:r>
          </a:p>
          <a:p>
            <a:r>
              <a:rPr lang="pl-PL" dirty="0" smtClean="0"/>
              <a:t>Jak nazywają się strony tej umowy?</a:t>
            </a:r>
          </a:p>
          <a:p>
            <a:r>
              <a:rPr lang="pl-PL" dirty="0" smtClean="0"/>
              <a:t>Jaki ma wpływ śmierć Doriana F. na trwanie tej umowy?</a:t>
            </a:r>
          </a:p>
          <a:p>
            <a:r>
              <a:rPr lang="pl-PL"/>
              <a:t>Jaki </a:t>
            </a:r>
            <a:r>
              <a:rPr lang="pl-PL" smtClean="0"/>
              <a:t>miałaby </a:t>
            </a:r>
            <a:r>
              <a:rPr lang="pl-PL" dirty="0"/>
              <a:t>wpływ śmierć </a:t>
            </a:r>
            <a:r>
              <a:rPr lang="pl-PL" dirty="0" smtClean="0"/>
              <a:t>Marcelego P. </a:t>
            </a:r>
            <a:r>
              <a:rPr lang="pl-PL" dirty="0"/>
              <a:t>na </a:t>
            </a:r>
            <a:r>
              <a:rPr lang="pl-PL" dirty="0" smtClean="0"/>
              <a:t>trwanie tej </a:t>
            </a:r>
            <a:r>
              <a:rPr lang="pl-PL" dirty="0"/>
              <a:t>umowy?</a:t>
            </a:r>
          </a:p>
          <a:p>
            <a:endParaRPr lang="pl-PL" dirty="0" smtClean="0"/>
          </a:p>
          <a:p>
            <a:endParaRPr lang="pl-PL" dirty="0"/>
          </a:p>
        </p:txBody>
      </p:sp>
    </p:spTree>
    <p:extLst>
      <p:ext uri="{BB962C8B-B14F-4D97-AF65-F5344CB8AC3E}">
        <p14:creationId xmlns:p14="http://schemas.microsoft.com/office/powerpoint/2010/main" xmlns="" val="30067306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Genowefa O. oddała do pralni chemicznej Aniceta Ż. swoją suknię ślubną; Anicet Ż. </a:t>
            </a:r>
            <a:r>
              <a:rPr lang="pl-PL" dirty="0"/>
              <a:t>z</a:t>
            </a:r>
            <a:r>
              <a:rPr lang="pl-PL" dirty="0" smtClean="0"/>
              <a:t>obowiązał się do jej wybielenia za wynagrodzeniem, które strony ustaliły na 200 zł.</a:t>
            </a:r>
          </a:p>
          <a:p>
            <a:r>
              <a:rPr lang="pl-PL" dirty="0" smtClean="0"/>
              <a:t>Jaka to umowa?</a:t>
            </a:r>
          </a:p>
          <a:p>
            <a:r>
              <a:rPr lang="pl-PL" dirty="0" smtClean="0"/>
              <a:t>Jak nazywają się strony tej umowy?</a:t>
            </a:r>
          </a:p>
          <a:p>
            <a:r>
              <a:rPr lang="pl-PL" dirty="0" smtClean="0"/>
              <a:t>Czy Anicet Ż. musi osobiście wyprać suknię?</a:t>
            </a:r>
          </a:p>
          <a:p>
            <a:r>
              <a:rPr lang="pl-PL" dirty="0" smtClean="0"/>
              <a:t>Jaki rodzaj wynagrodzenia występuje w powyższym stanie faktycznym?</a:t>
            </a:r>
          </a:p>
          <a:p>
            <a:r>
              <a:rPr lang="pl-PL" dirty="0" smtClean="0"/>
              <a:t>Kiedy Anicet Ż. </a:t>
            </a:r>
            <a:r>
              <a:rPr lang="pl-PL" smtClean="0"/>
              <a:t>powinien </a:t>
            </a:r>
            <a:r>
              <a:rPr lang="pl-PL" dirty="0" smtClean="0"/>
              <a:t>spodziewać się zapłaty wynagrodzenia?</a:t>
            </a:r>
            <a:endParaRPr lang="pl-PL" dirty="0"/>
          </a:p>
        </p:txBody>
      </p:sp>
    </p:spTree>
    <p:extLst>
      <p:ext uri="{BB962C8B-B14F-4D97-AF65-F5344CB8AC3E}">
        <p14:creationId xmlns:p14="http://schemas.microsoft.com/office/powerpoint/2010/main" xmlns="" val="13835832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Bonifacy G. postanowił podczas urlopu skorzystać z faktu, że szwagierka jego siostry, Saturnina F., ma mieszkanie nad Bałtykiem i przyoszczędzić trochę, zatrzymując się u niej. Saturnina, ze względu na łączące ją z siostrą Bonifacego powinowactwo, odmówiła przyjęcia jakiejkolwiek zapłaty. Bonifacy G. zaparkował pod blokiem </a:t>
            </a:r>
            <a:r>
              <a:rPr lang="pl-PL" dirty="0" err="1" smtClean="0"/>
              <a:t>Saturniny</a:t>
            </a:r>
            <a:r>
              <a:rPr lang="pl-PL" dirty="0" smtClean="0"/>
              <a:t> F. samochód, który został skradziony. Rozzłoszczony mężczyzna stwierdził, że Saturnina w związku z kradzieżą ponosi odpowiedzialność i zażądał od niej odszkodowania.</a:t>
            </a:r>
          </a:p>
          <a:p>
            <a:r>
              <a:rPr lang="pl-PL" dirty="0" smtClean="0"/>
              <a:t>Czy w podanym wyżej stanie faktycznym zachodzą przesłanki odpowiedzialności utrzymującego hotel lub inny podobny zakład? Odpowiedź uzasadnij i podaj podstawę prawną.</a:t>
            </a:r>
          </a:p>
          <a:p>
            <a:r>
              <a:rPr lang="pl-PL" dirty="0" smtClean="0"/>
              <a:t>Czy gdyby zachodziły przesłanki odpowiedzialności utrzymującego hotel lub podobny zakład, samochód może zostać uznany za rzecz wniesioną?</a:t>
            </a:r>
          </a:p>
          <a:p>
            <a:pPr marL="0" indent="0">
              <a:buNone/>
            </a:pPr>
            <a:endParaRPr lang="pl-PL" dirty="0" smtClean="0"/>
          </a:p>
          <a:p>
            <a:endParaRPr lang="pl-PL" dirty="0"/>
          </a:p>
        </p:txBody>
      </p:sp>
    </p:spTree>
    <p:extLst>
      <p:ext uri="{BB962C8B-B14F-4D97-AF65-F5344CB8AC3E}">
        <p14:creationId xmlns:p14="http://schemas.microsoft.com/office/powerpoint/2010/main" xmlns="" val="30884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smtClean="0"/>
              <a:t>Siemomysł G. został zmuszony do nagłego wyjazdu za granicę. Obawia się jednak, że pod jego nieobecność ktoś włamie się do jego rezydencji, gdzie przechowuje swe bogate zbiory dzieł sztuki. Siemomysł G. zawarł więc z </a:t>
            </a:r>
            <a:r>
              <a:rPr lang="pl-PL" dirty="0" err="1" smtClean="0"/>
              <a:t>Bdzigostem</a:t>
            </a:r>
            <a:r>
              <a:rPr lang="pl-PL" dirty="0" smtClean="0"/>
              <a:t> O. umowę, według postanowień której </a:t>
            </a:r>
            <a:r>
              <a:rPr lang="pl-PL" dirty="0" err="1" smtClean="0"/>
              <a:t>Bdzigost</a:t>
            </a:r>
            <a:r>
              <a:rPr lang="pl-PL" dirty="0" smtClean="0"/>
              <a:t> ma sprawować pieczę nad willą Siemomysła, a Siemomysł ma zapłacić </a:t>
            </a:r>
            <a:r>
              <a:rPr lang="pl-PL" dirty="0" err="1" smtClean="0"/>
              <a:t>Bdzigostowi</a:t>
            </a:r>
            <a:r>
              <a:rPr lang="pl-PL" dirty="0" smtClean="0"/>
              <a:t> umówione wynagrodzenie.</a:t>
            </a:r>
          </a:p>
          <a:p>
            <a:r>
              <a:rPr lang="pl-PL" dirty="0" smtClean="0"/>
              <a:t>Czy umowę tę można uznać za umowę przechowania?</a:t>
            </a:r>
          </a:p>
          <a:p>
            <a:r>
              <a:rPr lang="pl-PL" dirty="0" smtClean="0"/>
              <a:t>Jakie przepisy znajdą zastosowanie do powyższej umowy?</a:t>
            </a:r>
            <a:endParaRPr lang="pl-PL" dirty="0"/>
          </a:p>
        </p:txBody>
      </p:sp>
    </p:spTree>
    <p:extLst>
      <p:ext uri="{BB962C8B-B14F-4D97-AF65-F5344CB8AC3E}">
        <p14:creationId xmlns:p14="http://schemas.microsoft.com/office/powerpoint/2010/main" xmlns="" val="339269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6</a:t>
            </a:r>
            <a:endParaRPr lang="pl-PL" dirty="0"/>
          </a:p>
        </p:txBody>
      </p:sp>
      <p:sp>
        <p:nvSpPr>
          <p:cNvPr id="3" name="Symbol zastępczy zawartości 2"/>
          <p:cNvSpPr>
            <a:spLocks noGrp="1"/>
          </p:cNvSpPr>
          <p:nvPr>
            <p:ph idx="1"/>
          </p:nvPr>
        </p:nvSpPr>
        <p:spPr>
          <a:xfrm>
            <a:off x="251520" y="1196752"/>
            <a:ext cx="8435280" cy="4929411"/>
          </a:xfrm>
        </p:spPr>
        <p:txBody>
          <a:bodyPr>
            <a:normAutofit lnSpcReduction="10000"/>
          </a:bodyPr>
          <a:lstStyle/>
          <a:p>
            <a:pPr marL="0" indent="0">
              <a:buNone/>
            </a:pPr>
            <a:r>
              <a:rPr lang="pl-PL" dirty="0" smtClean="0"/>
              <a:t>Scholastyka F. prowadzi działalność gospodarczą. Zawarła z Bereniką O. umowę agencyjną, na mocy której Scholastyka zobowiązana jest do pozyskiwania klientów dla przedsiębiorstwa Bereniki, które zajmuje się produkcją śledzi. </a:t>
            </a:r>
          </a:p>
          <a:p>
            <a:r>
              <a:rPr lang="pl-PL" dirty="0" smtClean="0"/>
              <a:t>Jaki rodzaj agencji występuje w podanym wyżej stanie faktycznym?</a:t>
            </a:r>
          </a:p>
          <a:p>
            <a:r>
              <a:rPr lang="pl-PL" dirty="0" smtClean="0"/>
              <a:t>Jak nazywają się strony umowy agencji?</a:t>
            </a:r>
          </a:p>
          <a:p>
            <a:r>
              <a:rPr lang="pl-PL" dirty="0" smtClean="0"/>
              <a:t>W jakiej formie powinna zostać zawarta umowa agencyjna?</a:t>
            </a:r>
            <a:endParaRPr lang="pl-PL" dirty="0"/>
          </a:p>
        </p:txBody>
      </p:sp>
    </p:spTree>
    <p:extLst>
      <p:ext uri="{BB962C8B-B14F-4D97-AF65-F5344CB8AC3E}">
        <p14:creationId xmlns:p14="http://schemas.microsoft.com/office/powerpoint/2010/main" xmlns="" val="3826633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Umowa zlecenia</a:t>
            </a:r>
          </a:p>
        </p:txBody>
      </p:sp>
      <p:sp>
        <p:nvSpPr>
          <p:cNvPr id="3" name="Symbol zastępczy zawartości 2"/>
          <p:cNvSpPr>
            <a:spLocks noGrp="1"/>
          </p:cNvSpPr>
          <p:nvPr>
            <p:ph idx="1"/>
          </p:nvPr>
        </p:nvSpPr>
        <p:spPr/>
        <p:txBody>
          <a:bodyPr>
            <a:normAutofit fontScale="92500" lnSpcReduction="10000"/>
          </a:bodyPr>
          <a:lstStyle/>
          <a:p>
            <a:r>
              <a:rPr lang="pl-PL" i="1" dirty="0" err="1" smtClean="0"/>
              <a:t>Essentialia</a:t>
            </a:r>
            <a:r>
              <a:rPr lang="pl-PL" i="1" dirty="0" smtClean="0"/>
              <a:t> </a:t>
            </a:r>
            <a:r>
              <a:rPr lang="pl-PL" i="1" dirty="0" err="1" smtClean="0"/>
              <a:t>negotii</a:t>
            </a:r>
            <a:endParaRPr lang="pl-PL" i="1" dirty="0" smtClean="0"/>
          </a:p>
          <a:p>
            <a:pPr marL="0" indent="0">
              <a:buNone/>
            </a:pPr>
            <a:r>
              <a:rPr lang="pl-PL" b="1" dirty="0"/>
              <a:t>Art. 734. Istota umowy zlecenia </a:t>
            </a:r>
          </a:p>
          <a:p>
            <a:pPr marL="0" indent="0">
              <a:buNone/>
            </a:pPr>
            <a:r>
              <a:rPr lang="pl-PL" dirty="0"/>
              <a:t>§ 1. Przez umowę zlecenia </a:t>
            </a:r>
            <a:r>
              <a:rPr lang="pl-PL" b="1" dirty="0"/>
              <a:t>przyjmujący zlecenie </a:t>
            </a:r>
            <a:r>
              <a:rPr lang="pl-PL" dirty="0"/>
              <a:t>zobowiązuje się do </a:t>
            </a:r>
            <a:r>
              <a:rPr lang="pl-PL" dirty="0">
                <a:solidFill>
                  <a:srgbClr val="FF0000"/>
                </a:solidFill>
              </a:rPr>
              <a:t>dokonania </a:t>
            </a:r>
            <a:r>
              <a:rPr lang="pl-PL" u="sng" dirty="0">
                <a:solidFill>
                  <a:srgbClr val="FF0000"/>
                </a:solidFill>
              </a:rPr>
              <a:t>określonej czynności prawnej</a:t>
            </a:r>
            <a:r>
              <a:rPr lang="pl-PL" dirty="0"/>
              <a:t> dla </a:t>
            </a:r>
            <a:r>
              <a:rPr lang="pl-PL" b="1" dirty="0"/>
              <a:t>dającego zlecenie.</a:t>
            </a:r>
            <a:br>
              <a:rPr lang="pl-PL" b="1" dirty="0"/>
            </a:br>
            <a:r>
              <a:rPr lang="pl-PL" dirty="0"/>
              <a:t>§ 2. W braku odmiennej umowy zlecenie obejmuje umocowanie do wykonania czynności w imieniu dającego zlecenie. Przepis ten </a:t>
            </a:r>
            <a:r>
              <a:rPr lang="pl-PL" dirty="0" smtClean="0"/>
              <a:t>nie uchybia </a:t>
            </a:r>
            <a:r>
              <a:rPr lang="pl-PL" dirty="0"/>
              <a:t>przepisom o formie pełnomocnictwa</a:t>
            </a:r>
            <a:r>
              <a:rPr lang="pl-PL" dirty="0" smtClean="0"/>
              <a:t>. </a:t>
            </a:r>
            <a:r>
              <a:rPr lang="pl-PL" dirty="0" smtClean="0">
                <a:sym typeface="Wingdings" pitchFamily="2" charset="2"/>
              </a:rPr>
              <a:t> sprzężenie ze stosunkiem pełnomocnictwa</a:t>
            </a:r>
            <a:endParaRPr lang="pl-PL" dirty="0"/>
          </a:p>
          <a:p>
            <a:pPr>
              <a:buFont typeface="Wingdings" pitchFamily="2" charset="2"/>
              <a:buChar char="ü"/>
            </a:pPr>
            <a:endParaRPr lang="pl-PL" i="1" dirty="0"/>
          </a:p>
        </p:txBody>
      </p:sp>
    </p:spTree>
    <p:extLst>
      <p:ext uri="{BB962C8B-B14F-4D97-AF65-F5344CB8AC3E}">
        <p14:creationId xmlns:p14="http://schemas.microsoft.com/office/powerpoint/2010/main" xmlns="" val="146466985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6357</Words>
  <Application>Microsoft Office PowerPoint</Application>
  <PresentationFormat>Pokaz na ekranie (4:3)</PresentationFormat>
  <Paragraphs>498</Paragraphs>
  <Slides>89</Slides>
  <Notes>0</Notes>
  <HiddenSlides>0</HiddenSlides>
  <MMClips>0</MMClips>
  <ScaleCrop>false</ScaleCrop>
  <HeadingPairs>
    <vt:vector size="4" baseType="variant">
      <vt:variant>
        <vt:lpstr>Motyw</vt:lpstr>
      </vt:variant>
      <vt:variant>
        <vt:i4>1</vt:i4>
      </vt:variant>
      <vt:variant>
        <vt:lpstr>Tytuły slajdów</vt:lpstr>
      </vt:variant>
      <vt:variant>
        <vt:i4>89</vt:i4>
      </vt:variant>
    </vt:vector>
  </HeadingPairs>
  <TitlesOfParts>
    <vt:vector size="90" baseType="lpstr">
      <vt:lpstr>Motyw pakietu Office</vt:lpstr>
      <vt:lpstr>Umowy o świadczenie usług</vt:lpstr>
      <vt:lpstr>Umowy o świadczenie usług</vt:lpstr>
      <vt:lpstr>Typy umów o świadczenie usług</vt:lpstr>
      <vt:lpstr>Typy umów o świadczenie usług</vt:lpstr>
      <vt:lpstr>Typy umów o świadczenie usług</vt:lpstr>
      <vt:lpstr>Typy umów o świadczenie usług</vt:lpstr>
      <vt:lpstr>Funkcje umów o świadczenie usług</vt:lpstr>
      <vt:lpstr>Umowa zlecenia</vt:lpstr>
      <vt:lpstr>Umowa zlecenia</vt:lpstr>
      <vt:lpstr>Umowa zlecenia</vt:lpstr>
      <vt:lpstr>Umowa zlecenia</vt:lpstr>
      <vt:lpstr>Umowa zlecenia -zastosowanie-</vt:lpstr>
      <vt:lpstr>Umowa zlecenia a prowadzenie cudzych spraw bez zlecenia</vt:lpstr>
      <vt:lpstr>Umowa zlecenia a prowadzenie cudzych spraw bez zlecenia</vt:lpstr>
      <vt:lpstr>Umowa zlecenia a prowadzenie cudzych spraw bez zlecenia</vt:lpstr>
      <vt:lpstr>Umowa zlecenia a prowadzenie cudzych spraw bez zlecenia</vt:lpstr>
      <vt:lpstr>Umowa zlecenia a prowadzenie cudzych spraw bez zlecenia</vt:lpstr>
      <vt:lpstr>Umowa zlecenia -strony umowy-</vt:lpstr>
      <vt:lpstr>Umowa zlecenia -przedmiot umowy-</vt:lpstr>
      <vt:lpstr>Umowa zlecenia -zawarcie umowy-</vt:lpstr>
      <vt:lpstr>Umowa zlecenia -wykonanie umowy-</vt:lpstr>
      <vt:lpstr>Umowa zlecenia -wykonanie umowy-</vt:lpstr>
      <vt:lpstr>Umowa zlecenia -wykonanie umowy-</vt:lpstr>
      <vt:lpstr>Umowa zlecenia -wygaśnięcie umowy-</vt:lpstr>
      <vt:lpstr>Umowa zlecenia -terminy przedawnienia-</vt:lpstr>
      <vt:lpstr>Umowa o dzieło</vt:lpstr>
      <vt:lpstr>Umowa o dzieło</vt:lpstr>
      <vt:lpstr>Umowa o dzieło</vt:lpstr>
      <vt:lpstr>Umowa o dzieło</vt:lpstr>
      <vt:lpstr>Umowa o dzieło </vt:lpstr>
      <vt:lpstr>Umowa o dzieło -strony umowy-</vt:lpstr>
      <vt:lpstr>Umowa o dzieło -zawarcie umowy-</vt:lpstr>
      <vt:lpstr>Umowa o dzieło -wykonanie umowy-</vt:lpstr>
      <vt:lpstr>Umowa o dzieło -wykonanie umowy-</vt:lpstr>
      <vt:lpstr>Umowa o dzieło -wykonanie umowy-</vt:lpstr>
      <vt:lpstr>Umowa o dzieło -wykonanie umowy-</vt:lpstr>
      <vt:lpstr>Umowa o dzieło -wykonanie umowy- wydanie dzieła-</vt:lpstr>
      <vt:lpstr>Umowa o dzieło -wykonanie dzieła-</vt:lpstr>
      <vt:lpstr>Umowa o dzieło -obowiązki zamawiającego</vt:lpstr>
      <vt:lpstr>Umowa o dzieło -obowiązki zamawiającego</vt:lpstr>
      <vt:lpstr>Umowa o dzieło -obowiązki zamawiającego</vt:lpstr>
      <vt:lpstr>Umowa o dzieło -obowiązki zamawiającego</vt:lpstr>
      <vt:lpstr>Umowa o dzieło -obowiązki zamawiającego</vt:lpstr>
      <vt:lpstr>Umowa o dzieło -odpowiedzialność za wady dzieła-</vt:lpstr>
      <vt:lpstr>Umowa o dzieło -odpowiedzialność za wady dzieła-</vt:lpstr>
      <vt:lpstr>Umowa o dzieło -wygaśnięcie umowy-</vt:lpstr>
      <vt:lpstr>Umowa o dzieło -wygaśnięcie umowy-</vt:lpstr>
      <vt:lpstr>Umowa o dzieło -przedawnienie roszczeń-</vt:lpstr>
      <vt:lpstr>Umowa o roboty budowlane</vt:lpstr>
      <vt:lpstr>Umowa o roboty budowlane</vt:lpstr>
      <vt:lpstr>Umowa o roboty budowlane</vt:lpstr>
      <vt:lpstr>Umowa o roboty budowlane</vt:lpstr>
      <vt:lpstr>Umowa przechowania </vt:lpstr>
      <vt:lpstr>Umowa przechowania</vt:lpstr>
      <vt:lpstr>Umowa przechowania</vt:lpstr>
      <vt:lpstr>Umowa przechowania</vt:lpstr>
      <vt:lpstr>Umowa przechowania</vt:lpstr>
      <vt:lpstr>Umowa przechowania</vt:lpstr>
      <vt:lpstr>przechowanie</vt:lpstr>
      <vt:lpstr>odpowiedzialność osób utrzymujących hotele i podobne zakłady</vt:lpstr>
      <vt:lpstr>odpowiedzialność osób utrzymujących hotele i podobne zakłady</vt:lpstr>
      <vt:lpstr>odpowiedzialność osób utrzymujących hotele i podobne zakłady</vt:lpstr>
      <vt:lpstr>odpowiedzialność osób utrzymujących hotele i podobne zakłady</vt:lpstr>
      <vt:lpstr>odpowiedzialność osób utrzymujących hotele i podobne zakłady</vt:lpstr>
      <vt:lpstr>Umowa składu</vt:lpstr>
      <vt:lpstr>Umowa składu</vt:lpstr>
      <vt:lpstr>Umowa składu</vt:lpstr>
      <vt:lpstr>Umowa składu</vt:lpstr>
      <vt:lpstr>Umowa agencyjna</vt:lpstr>
      <vt:lpstr>Umowa agencyjna</vt:lpstr>
      <vt:lpstr>Umowa agencyjna</vt:lpstr>
      <vt:lpstr>Umowa agencyjna</vt:lpstr>
      <vt:lpstr>Umowa agencyjna</vt:lpstr>
      <vt:lpstr>Umowa agencyjna</vt:lpstr>
      <vt:lpstr>Umowa agencyjna</vt:lpstr>
      <vt:lpstr>Umowa komisu</vt:lpstr>
      <vt:lpstr>Umowa komisu</vt:lpstr>
      <vt:lpstr>Umowa komisu</vt:lpstr>
      <vt:lpstr>Umowa komisu</vt:lpstr>
      <vt:lpstr>Umowa przewozu</vt:lpstr>
      <vt:lpstr>Umowa przewozu</vt:lpstr>
      <vt:lpstr>Umowa spedycji</vt:lpstr>
      <vt:lpstr>Umowa spedycji</vt:lpstr>
      <vt:lpstr>Kazus 1</vt:lpstr>
      <vt:lpstr>Kazus 2</vt:lpstr>
      <vt:lpstr>Kazus 3</vt:lpstr>
      <vt:lpstr>Kazus 4</vt:lpstr>
      <vt:lpstr>Kazus 5</vt:lpstr>
      <vt:lpstr>Kazus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o świadczenie usług</dc:title>
  <dc:creator>Agata</dc:creator>
  <cp:lastModifiedBy>Agata</cp:lastModifiedBy>
  <cp:revision>100</cp:revision>
  <dcterms:created xsi:type="dcterms:W3CDTF">2017-04-23T10:13:59Z</dcterms:created>
  <dcterms:modified xsi:type="dcterms:W3CDTF">2018-03-03T17:12:45Z</dcterms:modified>
</cp:coreProperties>
</file>