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0" r:id="rId17"/>
    <p:sldId id="271"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5" r:id="rId37"/>
    <p:sldId id="292" r:id="rId38"/>
    <p:sldId id="293" r:id="rId39"/>
    <p:sldId id="294" r:id="rId40"/>
    <p:sldId id="296" r:id="rId41"/>
    <p:sldId id="297" r:id="rId42"/>
    <p:sldId id="298" r:id="rId43"/>
    <p:sldId id="299" r:id="rId44"/>
    <p:sldId id="300" r:id="rId45"/>
    <p:sldId id="301" r:id="rId46"/>
    <p:sldId id="302" r:id="rId47"/>
    <p:sldId id="303" r:id="rId4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2017-05-17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2017-05-17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2017-05-17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2017-05-17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t>2017-05-17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t>2017-05-17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t>2017-05-17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t>2017-05-17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t>2017-05-17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2017-05-17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2017-05-17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t>2017-05-17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27584" y="188640"/>
            <a:ext cx="7772400" cy="1470025"/>
          </a:xfrm>
        </p:spPr>
        <p:txBody>
          <a:bodyPr/>
          <a:lstStyle/>
          <a:p>
            <a:r>
              <a:rPr lang="pl-PL" dirty="0" smtClean="0"/>
              <a:t>Umowy o funkcji kredytowej</a:t>
            </a:r>
            <a:endParaRPr lang="pl-PL" dirty="0"/>
          </a:p>
        </p:txBody>
      </p:sp>
      <p:sp>
        <p:nvSpPr>
          <p:cNvPr id="3" name="Podtytuł 2"/>
          <p:cNvSpPr>
            <a:spLocks noGrp="1"/>
          </p:cNvSpPr>
          <p:nvPr>
            <p:ph type="subTitle" idx="1"/>
          </p:nvPr>
        </p:nvSpPr>
        <p:spPr>
          <a:xfrm>
            <a:off x="467544" y="1700808"/>
            <a:ext cx="8496944" cy="4896544"/>
          </a:xfrm>
        </p:spPr>
        <p:txBody>
          <a:bodyPr/>
          <a:lstStyle/>
          <a:p>
            <a:pPr algn="just"/>
            <a:r>
              <a:rPr lang="pl-PL" dirty="0" smtClean="0">
                <a:solidFill>
                  <a:schemeClr val="tx1"/>
                </a:solidFill>
              </a:rPr>
              <a:t>Ich funkcją jest </a:t>
            </a:r>
            <a:r>
              <a:rPr lang="pl-PL" b="1" dirty="0" smtClean="0">
                <a:solidFill>
                  <a:srgbClr val="FF0000"/>
                </a:solidFill>
              </a:rPr>
              <a:t>okresowe</a:t>
            </a:r>
            <a:r>
              <a:rPr lang="pl-PL" dirty="0" smtClean="0">
                <a:solidFill>
                  <a:srgbClr val="FF0000"/>
                </a:solidFill>
              </a:rPr>
              <a:t> </a:t>
            </a:r>
            <a:r>
              <a:rPr lang="pl-PL" dirty="0" smtClean="0">
                <a:solidFill>
                  <a:schemeClr val="tx1"/>
                </a:solidFill>
              </a:rPr>
              <a:t>korzystanie z wartości gospodarczych innego podmiotu z obowiązkiem ich zwrotu.</a:t>
            </a:r>
          </a:p>
          <a:p>
            <a:pPr marL="457200" indent="-457200" algn="just">
              <a:buFont typeface="Arial" pitchFamily="34" charset="0"/>
              <a:buChar char="•"/>
            </a:pPr>
            <a:r>
              <a:rPr lang="pl-PL" dirty="0" smtClean="0">
                <a:solidFill>
                  <a:schemeClr val="tx1"/>
                </a:solidFill>
              </a:rPr>
              <a:t>Umowa pożyczki</a:t>
            </a:r>
          </a:p>
          <a:p>
            <a:pPr marL="457200" indent="-457200" algn="just">
              <a:buFont typeface="Arial" pitchFamily="34" charset="0"/>
              <a:buChar char="•"/>
            </a:pPr>
            <a:r>
              <a:rPr lang="pl-PL" dirty="0" smtClean="0">
                <a:solidFill>
                  <a:schemeClr val="tx1"/>
                </a:solidFill>
              </a:rPr>
              <a:t>Umowa kredytu</a:t>
            </a:r>
          </a:p>
          <a:p>
            <a:pPr marL="457200" indent="-457200" algn="just">
              <a:buFont typeface="Arial" pitchFamily="34" charset="0"/>
              <a:buChar char="•"/>
            </a:pPr>
            <a:r>
              <a:rPr lang="pl-PL" dirty="0" smtClean="0">
                <a:solidFill>
                  <a:schemeClr val="tx1"/>
                </a:solidFill>
              </a:rPr>
              <a:t>Umowa depozytu nieprawidłowego</a:t>
            </a:r>
          </a:p>
          <a:p>
            <a:pPr marL="457200" indent="-457200" algn="just">
              <a:buFont typeface="Arial" pitchFamily="34" charset="0"/>
              <a:buChar char="•"/>
            </a:pPr>
            <a:r>
              <a:rPr lang="pl-PL" dirty="0" smtClean="0">
                <a:solidFill>
                  <a:schemeClr val="tx1"/>
                </a:solidFill>
              </a:rPr>
              <a:t>Umowa rachunku bankowego</a:t>
            </a:r>
            <a:endParaRPr lang="pl-PL" dirty="0">
              <a:solidFill>
                <a:schemeClr val="tx1"/>
              </a:solidFill>
            </a:endParaRPr>
          </a:p>
        </p:txBody>
      </p:sp>
    </p:spTree>
    <p:extLst>
      <p:ext uri="{BB962C8B-B14F-4D97-AF65-F5344CB8AC3E}">
        <p14:creationId xmlns:p14="http://schemas.microsoft.com/office/powerpoint/2010/main" val="41524108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Pożyczka bankowa</a:t>
            </a:r>
            <a:endParaRPr lang="pl-PL" dirty="0"/>
          </a:p>
        </p:txBody>
      </p:sp>
      <p:sp>
        <p:nvSpPr>
          <p:cNvPr id="3" name="Symbol zastępczy zawartości 2"/>
          <p:cNvSpPr>
            <a:spLocks noGrp="1"/>
          </p:cNvSpPr>
          <p:nvPr>
            <p:ph idx="1"/>
          </p:nvPr>
        </p:nvSpPr>
        <p:spPr/>
        <p:txBody>
          <a:bodyPr/>
          <a:lstStyle/>
          <a:p>
            <a:r>
              <a:rPr lang="pl-PL" dirty="0" smtClean="0"/>
              <a:t>W </a:t>
            </a:r>
            <a:r>
              <a:rPr lang="pl-PL" dirty="0"/>
              <a:t>praktyce bankowej istnieje także umowa pożyczki bankowej (zob. art. 78 </a:t>
            </a:r>
            <a:r>
              <a:rPr lang="pl-PL" dirty="0" smtClean="0"/>
              <a:t>ustawy prawo bankowe). </a:t>
            </a:r>
          </a:p>
          <a:p>
            <a:r>
              <a:rPr lang="pl-PL" dirty="0" smtClean="0"/>
              <a:t>Pożyczka </a:t>
            </a:r>
            <a:r>
              <a:rPr lang="pl-PL" dirty="0"/>
              <a:t>uzyskuje status czynności bankowej, jeżeli jest udzielana </a:t>
            </a:r>
            <a:r>
              <a:rPr lang="pl-PL" dirty="0" smtClean="0"/>
              <a:t>przez bank.</a:t>
            </a:r>
          </a:p>
          <a:p>
            <a:r>
              <a:rPr lang="pl-PL" dirty="0" smtClean="0"/>
              <a:t>Ma charakter odpłatny i dotyczy pieniędzy.</a:t>
            </a:r>
          </a:p>
          <a:p>
            <a:endParaRPr lang="pl-PL" dirty="0"/>
          </a:p>
        </p:txBody>
      </p:sp>
    </p:spTree>
    <p:extLst>
      <p:ext uri="{BB962C8B-B14F-4D97-AF65-F5344CB8AC3E}">
        <p14:creationId xmlns:p14="http://schemas.microsoft.com/office/powerpoint/2010/main" val="3904074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kredytu</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t>Umowa:</a:t>
            </a:r>
          </a:p>
          <a:p>
            <a:r>
              <a:rPr lang="pl-PL" dirty="0" smtClean="0"/>
              <a:t>kauzalna, </a:t>
            </a:r>
          </a:p>
          <a:p>
            <a:r>
              <a:rPr lang="pl-PL" dirty="0" smtClean="0"/>
              <a:t>konsensualna, </a:t>
            </a:r>
          </a:p>
          <a:p>
            <a:r>
              <a:rPr lang="pl-PL" dirty="0" smtClean="0"/>
              <a:t>dwustronnie zobowiązująca </a:t>
            </a:r>
          </a:p>
          <a:p>
            <a:r>
              <a:rPr lang="pl-PL" dirty="0"/>
              <a:t>o</a:t>
            </a:r>
            <a:r>
              <a:rPr lang="pl-PL" dirty="0" smtClean="0"/>
              <a:t>dpłatna</a:t>
            </a:r>
          </a:p>
          <a:p>
            <a:r>
              <a:rPr lang="pl-PL" dirty="0" smtClean="0"/>
              <a:t>wzajemna</a:t>
            </a:r>
          </a:p>
          <a:p>
            <a:r>
              <a:rPr lang="pl-PL" dirty="0" smtClean="0"/>
              <a:t>Umowa kwalifikowana podmiotowo – może ją zawrzeć podmiot, będący bankiem</a:t>
            </a:r>
          </a:p>
          <a:p>
            <a:r>
              <a:rPr lang="pl-PL" dirty="0" smtClean="0"/>
              <a:t>powinna </a:t>
            </a:r>
            <a:r>
              <a:rPr lang="pl-PL" dirty="0"/>
              <a:t>być </a:t>
            </a:r>
            <a:r>
              <a:rPr lang="pl-PL" dirty="0" smtClean="0"/>
              <a:t>zawarta </a:t>
            </a:r>
            <a:r>
              <a:rPr lang="pl-PL" dirty="0"/>
              <a:t>na </a:t>
            </a:r>
            <a:r>
              <a:rPr lang="pl-PL" dirty="0" smtClean="0"/>
              <a:t>piśmie (art</a:t>
            </a:r>
            <a:r>
              <a:rPr lang="pl-PL" dirty="0"/>
              <a:t>. 69 ust. 2 </a:t>
            </a:r>
            <a:r>
              <a:rPr lang="pl-PL" dirty="0" smtClean="0"/>
              <a:t>prawa bankowego)</a:t>
            </a:r>
            <a:endParaRPr lang="pl-PL" dirty="0"/>
          </a:p>
        </p:txBody>
      </p:sp>
    </p:spTree>
    <p:extLst>
      <p:ext uri="{BB962C8B-B14F-4D97-AF65-F5344CB8AC3E}">
        <p14:creationId xmlns:p14="http://schemas.microsoft.com/office/powerpoint/2010/main" val="140656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kredytu</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a:t>Art. 69 </a:t>
            </a:r>
            <a:r>
              <a:rPr lang="pl-PL" dirty="0" smtClean="0"/>
              <a:t>prawa bankowego</a:t>
            </a:r>
          </a:p>
          <a:p>
            <a:pPr marL="514350" indent="-514350">
              <a:buAutoNum type="arabicPeriod"/>
            </a:pPr>
            <a:r>
              <a:rPr lang="pl-PL" dirty="0" smtClean="0"/>
              <a:t>Przez </a:t>
            </a:r>
            <a:r>
              <a:rPr lang="pl-PL" dirty="0"/>
              <a:t>umowę kredytu </a:t>
            </a:r>
            <a:r>
              <a:rPr lang="pl-PL" b="1" dirty="0"/>
              <a:t>bank</a:t>
            </a:r>
            <a:r>
              <a:rPr lang="pl-PL" dirty="0"/>
              <a:t> zobowiązuje się oddać do dyspozycji </a:t>
            </a:r>
            <a:r>
              <a:rPr lang="pl-PL" b="1" dirty="0"/>
              <a:t>kredytobiorcy</a:t>
            </a:r>
            <a:r>
              <a:rPr lang="pl-PL" dirty="0"/>
              <a:t> na czas oznaczony w umowie </a:t>
            </a:r>
            <a:r>
              <a:rPr lang="pl-PL" dirty="0">
                <a:solidFill>
                  <a:srgbClr val="FF0000"/>
                </a:solidFill>
              </a:rPr>
              <a:t>kwotę środków pieniężnych z przeznaczeniem na ustalony cel</a:t>
            </a:r>
            <a:r>
              <a:rPr lang="pl-PL" dirty="0"/>
              <a:t>, a kredytobiorca zobowiązuje się do korzystania z niej na warunkach określonych w umowie, zwrotu kwoty wykorzystanego kredytu wraz z odsetkami w oznaczonych terminach spłaty oraz zapłaty prowizji od udzielonego kredytu</a:t>
            </a:r>
            <a:r>
              <a:rPr lang="pl-PL" dirty="0" smtClean="0"/>
              <a:t>. (…)</a:t>
            </a:r>
          </a:p>
          <a:p>
            <a:pPr marL="0" indent="0" algn="ctr">
              <a:buNone/>
            </a:pPr>
            <a:r>
              <a:rPr lang="pl-PL" dirty="0" smtClean="0">
                <a:sym typeface="Wingdings" pitchFamily="2" charset="2"/>
              </a:rPr>
              <a:t> Celowość umowy kredytu</a:t>
            </a:r>
            <a:endParaRPr lang="pl-PL" dirty="0"/>
          </a:p>
          <a:p>
            <a:endParaRPr lang="pl-PL" dirty="0"/>
          </a:p>
        </p:txBody>
      </p:sp>
    </p:spTree>
    <p:extLst>
      <p:ext uri="{BB962C8B-B14F-4D97-AF65-F5344CB8AC3E}">
        <p14:creationId xmlns:p14="http://schemas.microsoft.com/office/powerpoint/2010/main" val="4193339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kredytu</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a:t>Wśród występujących w </a:t>
            </a:r>
            <a:r>
              <a:rPr lang="pl-PL" dirty="0" smtClean="0"/>
              <a:t>obrocie </a:t>
            </a:r>
            <a:r>
              <a:rPr lang="pl-PL" dirty="0"/>
              <a:t>umów kredytu, </a:t>
            </a:r>
            <a:r>
              <a:rPr lang="pl-PL" dirty="0" smtClean="0"/>
              <a:t>wyróżnia się </a:t>
            </a:r>
            <a:r>
              <a:rPr lang="pl-PL" b="1" dirty="0" smtClean="0"/>
              <a:t>umowę </a:t>
            </a:r>
            <a:r>
              <a:rPr lang="pl-PL" b="1" dirty="0"/>
              <a:t>o kredyt konsumencki </a:t>
            </a:r>
            <a:r>
              <a:rPr lang="pl-PL" dirty="0" smtClean="0"/>
              <a:t>(ustawa </a:t>
            </a:r>
            <a:r>
              <a:rPr lang="pl-PL" dirty="0"/>
              <a:t>z 12.5.2011 r. o kredycie </a:t>
            </a:r>
            <a:r>
              <a:rPr lang="pl-PL" dirty="0" smtClean="0"/>
              <a:t>konsumenckim) </a:t>
            </a:r>
            <a:r>
              <a:rPr lang="pl-PL" dirty="0" smtClean="0">
                <a:sym typeface="Wingdings" pitchFamily="2" charset="2"/>
              </a:rPr>
              <a:t></a:t>
            </a:r>
            <a:r>
              <a:rPr lang="pl-PL" dirty="0" smtClean="0"/>
              <a:t>Ustawa </a:t>
            </a:r>
            <a:r>
              <a:rPr lang="pl-PL" dirty="0"/>
              <a:t>ta odnosi się do wszelkich form umów </a:t>
            </a:r>
            <a:r>
              <a:rPr lang="pl-PL" dirty="0" smtClean="0"/>
              <a:t>kredytowych, które  udzielane są </a:t>
            </a:r>
            <a:r>
              <a:rPr lang="pl-PL" b="1" dirty="0"/>
              <a:t>konsumentom,</a:t>
            </a:r>
            <a:r>
              <a:rPr lang="pl-PL" dirty="0"/>
              <a:t> </a:t>
            </a:r>
            <a:r>
              <a:rPr lang="pl-PL" dirty="0" smtClean="0"/>
              <a:t>a </a:t>
            </a:r>
            <a:r>
              <a:rPr lang="pl-PL" dirty="0"/>
              <a:t>więc </a:t>
            </a:r>
            <a:r>
              <a:rPr lang="pl-PL" dirty="0" smtClean="0"/>
              <a:t>:</a:t>
            </a:r>
          </a:p>
          <a:p>
            <a:r>
              <a:rPr lang="pl-PL" dirty="0" smtClean="0"/>
              <a:t>umowy </a:t>
            </a:r>
            <a:r>
              <a:rPr lang="pl-PL" dirty="0"/>
              <a:t>pożyczki w rozumieniu art. 720 i </a:t>
            </a:r>
            <a:r>
              <a:rPr lang="pl-PL" dirty="0" smtClean="0"/>
              <a:t>nast. KC</a:t>
            </a:r>
            <a:r>
              <a:rPr lang="pl-PL" dirty="0"/>
              <a:t>, </a:t>
            </a:r>
            <a:endParaRPr lang="pl-PL" dirty="0" smtClean="0"/>
          </a:p>
          <a:p>
            <a:r>
              <a:rPr lang="pl-PL" dirty="0" smtClean="0"/>
              <a:t>umowy </a:t>
            </a:r>
            <a:r>
              <a:rPr lang="pl-PL" dirty="0"/>
              <a:t>kredytu bankowego (art. 69 i </a:t>
            </a:r>
            <a:r>
              <a:rPr lang="pl-PL" dirty="0" smtClean="0"/>
              <a:t>nast. Prawa bankowego), </a:t>
            </a:r>
          </a:p>
          <a:p>
            <a:r>
              <a:rPr lang="pl-PL" dirty="0" smtClean="0"/>
              <a:t>innych umów, </a:t>
            </a:r>
            <a:r>
              <a:rPr lang="pl-PL" dirty="0"/>
              <a:t>wymienionych w art. 3 ust. 1–3 tej ustawy.</a:t>
            </a:r>
          </a:p>
        </p:txBody>
      </p:sp>
    </p:spTree>
    <p:extLst>
      <p:ext uri="{BB962C8B-B14F-4D97-AF65-F5344CB8AC3E}">
        <p14:creationId xmlns:p14="http://schemas.microsoft.com/office/powerpoint/2010/main" val="567955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0"/>
            <a:ext cx="8229600" cy="1143000"/>
          </a:xfrm>
        </p:spPr>
        <p:txBody>
          <a:bodyPr>
            <a:normAutofit fontScale="90000"/>
          </a:bodyPr>
          <a:lstStyle/>
          <a:p>
            <a:r>
              <a:rPr lang="pl-PL" dirty="0" smtClean="0"/>
              <a:t>Umowa kredytu</a:t>
            </a:r>
            <a:br>
              <a:rPr lang="pl-PL" dirty="0" smtClean="0"/>
            </a:br>
            <a:r>
              <a:rPr lang="pl-PL" dirty="0" smtClean="0"/>
              <a:t>-forma- </a:t>
            </a:r>
            <a:endParaRPr lang="pl-PL" dirty="0"/>
          </a:p>
        </p:txBody>
      </p:sp>
      <p:sp>
        <p:nvSpPr>
          <p:cNvPr id="3" name="Symbol zastępczy zawartości 2"/>
          <p:cNvSpPr>
            <a:spLocks noGrp="1"/>
          </p:cNvSpPr>
          <p:nvPr>
            <p:ph idx="1"/>
          </p:nvPr>
        </p:nvSpPr>
        <p:spPr>
          <a:xfrm>
            <a:off x="457200" y="980728"/>
            <a:ext cx="8686800" cy="5472608"/>
          </a:xfrm>
        </p:spPr>
        <p:txBody>
          <a:bodyPr>
            <a:noAutofit/>
          </a:bodyPr>
          <a:lstStyle/>
          <a:p>
            <a:pPr algn="ctr"/>
            <a:r>
              <a:rPr lang="pl-PL" sz="1800" dirty="0" smtClean="0"/>
              <a:t>Powinna być zawarta </a:t>
            </a:r>
            <a:r>
              <a:rPr lang="pl-PL" sz="1800" dirty="0"/>
              <a:t>na </a:t>
            </a:r>
            <a:r>
              <a:rPr lang="pl-PL" sz="1800" dirty="0" smtClean="0"/>
              <a:t>piśmie</a:t>
            </a:r>
          </a:p>
          <a:p>
            <a:pPr algn="ctr">
              <a:buFont typeface="Wingdings"/>
              <a:buChar char="à"/>
            </a:pPr>
            <a:r>
              <a:rPr lang="pl-PL" sz="1800" dirty="0" smtClean="0"/>
              <a:t>(</a:t>
            </a:r>
            <a:r>
              <a:rPr lang="pl-PL" sz="1800" dirty="0"/>
              <a:t>forma </a:t>
            </a:r>
            <a:r>
              <a:rPr lang="pl-PL" sz="1800" i="1" dirty="0"/>
              <a:t>ad </a:t>
            </a:r>
            <a:r>
              <a:rPr lang="pl-PL" sz="1800" i="1" dirty="0" smtClean="0"/>
              <a:t>probationem)</a:t>
            </a:r>
          </a:p>
          <a:p>
            <a:pPr marL="0" indent="0">
              <a:buNone/>
            </a:pPr>
            <a:r>
              <a:rPr lang="pl-PL" sz="1800" dirty="0" smtClean="0"/>
              <a:t>Powinna określać w szczególności:</a:t>
            </a:r>
          </a:p>
          <a:p>
            <a:pPr marL="0" indent="0">
              <a:buNone/>
            </a:pPr>
            <a:r>
              <a:rPr lang="pl-PL" sz="1800" dirty="0"/>
              <a:t>1)strony umowy;</a:t>
            </a:r>
          </a:p>
          <a:p>
            <a:pPr marL="0" indent="0">
              <a:buNone/>
            </a:pPr>
            <a:r>
              <a:rPr lang="pl-PL" sz="1800" dirty="0"/>
              <a:t>2)kwotę i walutę kredytu;</a:t>
            </a:r>
          </a:p>
          <a:p>
            <a:pPr marL="0" indent="0">
              <a:buNone/>
            </a:pPr>
            <a:r>
              <a:rPr lang="pl-PL" sz="1800" dirty="0"/>
              <a:t>3)cel, na który kredyt został udzielony;</a:t>
            </a:r>
          </a:p>
          <a:p>
            <a:pPr marL="0" indent="0">
              <a:buNone/>
            </a:pPr>
            <a:r>
              <a:rPr lang="pl-PL" sz="1800" dirty="0"/>
              <a:t>4)zasady i termin spłaty kredytu;</a:t>
            </a:r>
          </a:p>
          <a:p>
            <a:pPr marL="0" indent="0">
              <a:buNone/>
            </a:pPr>
            <a:r>
              <a:rPr lang="pl-PL" sz="1800" dirty="0"/>
              <a:t>4a)w przypadku umowy o kredyt denominowany lub indeksowany do waluty innej niż waluta polska, szczegółowe zasady określania sposobów i terminów ustalania kursu wymiany walut, na podstawie którego w szczególności wyliczana jest kwota kredytu, jego transz i rat kapitałowo-odsetkowych oraz zasad przeliczania na walutę wypłaty albo spłaty kredytu;</a:t>
            </a:r>
          </a:p>
          <a:p>
            <a:pPr marL="0" indent="0">
              <a:buNone/>
            </a:pPr>
            <a:r>
              <a:rPr lang="pl-PL" sz="1800" dirty="0"/>
              <a:t>5)wysokość oprocentowania kredytu i warunki jego zmiany;</a:t>
            </a:r>
          </a:p>
          <a:p>
            <a:pPr marL="0" indent="0">
              <a:buNone/>
            </a:pPr>
            <a:r>
              <a:rPr lang="pl-PL" sz="1800" dirty="0"/>
              <a:t>6)sposób zabezpieczenia spłaty kredytu;</a:t>
            </a:r>
          </a:p>
          <a:p>
            <a:pPr marL="0" indent="0">
              <a:buNone/>
            </a:pPr>
            <a:r>
              <a:rPr lang="pl-PL" sz="1800" dirty="0"/>
              <a:t>7)zakres uprawnień banku związanych z kontrolą wykorzystania i spłaty kredytu;</a:t>
            </a:r>
          </a:p>
          <a:p>
            <a:pPr marL="0" indent="0">
              <a:buNone/>
            </a:pPr>
            <a:r>
              <a:rPr lang="pl-PL" sz="1800" dirty="0"/>
              <a:t>8)terminy i sposób postawienia do dyspozycji kredytobiorcy środków pieniężnych;</a:t>
            </a:r>
          </a:p>
          <a:p>
            <a:pPr marL="0" indent="0">
              <a:buNone/>
            </a:pPr>
            <a:r>
              <a:rPr lang="pl-PL" sz="1800" dirty="0"/>
              <a:t>9)wysokość prowizji, jeżeli umowa ją przewiduje;</a:t>
            </a:r>
          </a:p>
          <a:p>
            <a:pPr marL="0" indent="0">
              <a:buNone/>
            </a:pPr>
            <a:r>
              <a:rPr lang="pl-PL" sz="1800" dirty="0"/>
              <a:t>10)warunki dokonywania zmian i rozwiązania </a:t>
            </a:r>
            <a:r>
              <a:rPr lang="pl-PL" sz="1800" dirty="0" smtClean="0"/>
              <a:t>umowy.</a:t>
            </a:r>
            <a:endParaRPr lang="pl-PL" sz="1800" dirty="0"/>
          </a:p>
        </p:txBody>
      </p:sp>
    </p:spTree>
    <p:extLst>
      <p:ext uri="{BB962C8B-B14F-4D97-AF65-F5344CB8AC3E}">
        <p14:creationId xmlns:p14="http://schemas.microsoft.com/office/powerpoint/2010/main" val="208673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rachunku bankowego</a:t>
            </a:r>
            <a:endParaRPr lang="pl-PL" dirty="0"/>
          </a:p>
        </p:txBody>
      </p:sp>
      <p:sp>
        <p:nvSpPr>
          <p:cNvPr id="3" name="Symbol zastępczy zawartości 2"/>
          <p:cNvSpPr>
            <a:spLocks noGrp="1"/>
          </p:cNvSpPr>
          <p:nvPr>
            <p:ph idx="1"/>
          </p:nvPr>
        </p:nvSpPr>
        <p:spPr/>
        <p:txBody>
          <a:bodyPr/>
          <a:lstStyle/>
          <a:p>
            <a:r>
              <a:rPr lang="pl-PL" dirty="0"/>
              <a:t>Umowa rachunku bankowego jest </a:t>
            </a:r>
            <a:endParaRPr lang="pl-PL" dirty="0" smtClean="0"/>
          </a:p>
          <a:p>
            <a:r>
              <a:rPr lang="pl-PL" dirty="0" smtClean="0"/>
              <a:t>konsensualną</a:t>
            </a:r>
            <a:r>
              <a:rPr lang="pl-PL" dirty="0"/>
              <a:t>, </a:t>
            </a:r>
            <a:endParaRPr lang="pl-PL" dirty="0" smtClean="0"/>
          </a:p>
          <a:p>
            <a:r>
              <a:rPr lang="pl-PL" dirty="0" smtClean="0"/>
              <a:t>dwustronnie </a:t>
            </a:r>
            <a:r>
              <a:rPr lang="pl-PL" dirty="0"/>
              <a:t>zobowiązującą, </a:t>
            </a:r>
            <a:endParaRPr lang="pl-PL" dirty="0" smtClean="0"/>
          </a:p>
          <a:p>
            <a:r>
              <a:rPr lang="pl-PL" dirty="0" smtClean="0"/>
              <a:t>ale </a:t>
            </a:r>
            <a:r>
              <a:rPr lang="pl-PL" dirty="0"/>
              <a:t>nie </a:t>
            </a:r>
            <a:r>
              <a:rPr lang="pl-PL" dirty="0" smtClean="0"/>
              <a:t>jest umową wzajemną.</a:t>
            </a:r>
          </a:p>
          <a:p>
            <a:endParaRPr lang="pl-PL" dirty="0"/>
          </a:p>
        </p:txBody>
      </p:sp>
    </p:spTree>
    <p:extLst>
      <p:ext uri="{BB962C8B-B14F-4D97-AF65-F5344CB8AC3E}">
        <p14:creationId xmlns:p14="http://schemas.microsoft.com/office/powerpoint/2010/main" val="27662149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rachunku bankowego</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Umowa nazwana o podwójnym źródle regulacji – regulują ją przepisy ustawy prawo bankowe i KC</a:t>
            </a:r>
          </a:p>
          <a:p>
            <a:pPr marL="0" indent="0">
              <a:buNone/>
            </a:pPr>
            <a:r>
              <a:rPr lang="pl-PL" dirty="0"/>
              <a:t>Art. 725 [Pojęcie] </a:t>
            </a:r>
            <a:endParaRPr lang="pl-PL" dirty="0" smtClean="0"/>
          </a:p>
          <a:p>
            <a:pPr marL="0" indent="0">
              <a:buNone/>
            </a:pPr>
            <a:r>
              <a:rPr lang="pl-PL" dirty="0" smtClean="0"/>
              <a:t>Przez </a:t>
            </a:r>
            <a:r>
              <a:rPr lang="pl-PL" dirty="0"/>
              <a:t>umowę rachunku bankowego bank zobowiązuje się względem posiadacza rachunku, na czas oznaczony lub nieoznaczony, do przechowywania jego środków pieniężnych oraz, jeżeli umowa tak stanowi, do przeprowadzania na jego zlecenie rozliczeń pieniężnych</a:t>
            </a:r>
            <a:r>
              <a:rPr lang="pl-PL" dirty="0" smtClean="0"/>
              <a:t>.</a:t>
            </a:r>
          </a:p>
          <a:p>
            <a:pPr>
              <a:buFont typeface="Wingdings"/>
              <a:buChar char="à"/>
            </a:pPr>
            <a:r>
              <a:rPr lang="pl-PL" dirty="0" smtClean="0"/>
              <a:t>Zgodnie </a:t>
            </a:r>
            <a:r>
              <a:rPr lang="pl-PL" dirty="0"/>
              <a:t>z definicją umowa ta obejmuje </a:t>
            </a:r>
            <a:r>
              <a:rPr lang="pl-PL" b="1" dirty="0"/>
              <a:t>dwa zobowiązania banku wobec posiadacza rachunku:</a:t>
            </a:r>
            <a:r>
              <a:rPr lang="pl-PL" dirty="0"/>
              <a:t> </a:t>
            </a:r>
            <a:endParaRPr lang="pl-PL" dirty="0" smtClean="0"/>
          </a:p>
          <a:p>
            <a:pPr marL="0" indent="0">
              <a:buNone/>
            </a:pPr>
            <a:r>
              <a:rPr lang="pl-PL" dirty="0" smtClean="0"/>
              <a:t>1) po </a:t>
            </a:r>
            <a:r>
              <a:rPr lang="pl-PL" dirty="0"/>
              <a:t>pierwsze, zobowiązanie do przechowywania środków pieniężnych posiadacza rachunku </a:t>
            </a:r>
            <a:r>
              <a:rPr lang="pl-PL" dirty="0" smtClean="0"/>
              <a:t>oraz</a:t>
            </a:r>
          </a:p>
          <a:p>
            <a:pPr marL="0" indent="0">
              <a:buNone/>
            </a:pPr>
            <a:r>
              <a:rPr lang="pl-PL" dirty="0" smtClean="0"/>
              <a:t>2) </a:t>
            </a:r>
            <a:r>
              <a:rPr lang="pl-PL" dirty="0"/>
              <a:t>po drugie, </a:t>
            </a:r>
            <a:r>
              <a:rPr lang="pl-PL" u="sng" dirty="0"/>
              <a:t>ale tylko jeżeli umowa tak stanowi</a:t>
            </a:r>
            <a:r>
              <a:rPr lang="pl-PL" dirty="0"/>
              <a:t>, do przeprowadzania na jego zlecenie rozliczeń pieniężnych. </a:t>
            </a:r>
          </a:p>
        </p:txBody>
      </p:sp>
    </p:spTree>
    <p:extLst>
      <p:ext uri="{BB962C8B-B14F-4D97-AF65-F5344CB8AC3E}">
        <p14:creationId xmlns:p14="http://schemas.microsoft.com/office/powerpoint/2010/main" val="22016184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rachunku bankowego</a:t>
            </a:r>
            <a:endParaRPr lang="pl-PL" dirty="0"/>
          </a:p>
        </p:txBody>
      </p:sp>
      <p:sp>
        <p:nvSpPr>
          <p:cNvPr id="3" name="Symbol zastępczy zawartości 2"/>
          <p:cNvSpPr>
            <a:spLocks noGrp="1"/>
          </p:cNvSpPr>
          <p:nvPr>
            <p:ph idx="1"/>
          </p:nvPr>
        </p:nvSpPr>
        <p:spPr/>
        <p:txBody>
          <a:bodyPr>
            <a:normAutofit/>
          </a:bodyPr>
          <a:lstStyle/>
          <a:p>
            <a:r>
              <a:rPr lang="pl-PL" dirty="0"/>
              <a:t>Stronami umowy rachunku bankowego są </a:t>
            </a:r>
            <a:r>
              <a:rPr lang="pl-PL" b="1" dirty="0"/>
              <a:t>bank</a:t>
            </a:r>
            <a:r>
              <a:rPr lang="pl-PL" dirty="0"/>
              <a:t> oraz </a:t>
            </a:r>
            <a:r>
              <a:rPr lang="pl-PL" b="1" dirty="0"/>
              <a:t>posiadacz rachunku</a:t>
            </a:r>
            <a:r>
              <a:rPr lang="pl-PL" dirty="0" smtClean="0"/>
              <a:t>.</a:t>
            </a:r>
          </a:p>
          <a:p>
            <a:pPr marL="0" indent="0">
              <a:buNone/>
            </a:pPr>
            <a:r>
              <a:rPr lang="pl-PL" dirty="0" smtClean="0">
                <a:sym typeface="Wingdings" pitchFamily="2" charset="2"/>
              </a:rPr>
              <a:t> </a:t>
            </a:r>
            <a:r>
              <a:rPr lang="pl-PL" dirty="0" smtClean="0"/>
              <a:t>umowa </a:t>
            </a:r>
            <a:r>
              <a:rPr lang="pl-PL" dirty="0"/>
              <a:t>podmiotowo </a:t>
            </a:r>
            <a:r>
              <a:rPr lang="pl-PL" dirty="0" smtClean="0"/>
              <a:t>kwalifikowana </a:t>
            </a:r>
            <a:r>
              <a:rPr lang="pl-PL" dirty="0"/>
              <a:t>– można </a:t>
            </a:r>
            <a:r>
              <a:rPr lang="pl-PL" dirty="0" smtClean="0"/>
              <a:t>ją zawrzeć </a:t>
            </a:r>
            <a:r>
              <a:rPr lang="pl-PL" dirty="0"/>
              <a:t>tylko z </a:t>
            </a:r>
            <a:r>
              <a:rPr lang="pl-PL" b="1" cap="small" dirty="0">
                <a:solidFill>
                  <a:srgbClr val="FFC000"/>
                </a:solidFill>
              </a:rPr>
              <a:t>bankiem</a:t>
            </a:r>
            <a:r>
              <a:rPr lang="pl-PL" dirty="0"/>
              <a:t> </a:t>
            </a:r>
            <a:r>
              <a:rPr lang="pl-PL" dirty="0" smtClean="0"/>
              <a:t>(tzn</a:t>
            </a:r>
            <a:r>
              <a:rPr lang="pl-PL" dirty="0"/>
              <a:t>. osobą prawną, utworzoną zgodnie z przepisami ustawowymi i działającą na podstawie stosownych pozwoleń uprawniających do wykonywania czynności bankowych </a:t>
            </a:r>
            <a:r>
              <a:rPr lang="pl-PL" dirty="0" smtClean="0"/>
              <a:t>- art</a:t>
            </a:r>
            <a:r>
              <a:rPr lang="pl-PL" dirty="0"/>
              <a:t>. 5 </a:t>
            </a:r>
            <a:r>
              <a:rPr lang="pl-PL" dirty="0" smtClean="0"/>
              <a:t>prawa bankowego).</a:t>
            </a:r>
            <a:endParaRPr lang="pl-PL" dirty="0"/>
          </a:p>
        </p:txBody>
      </p:sp>
    </p:spTree>
    <p:extLst>
      <p:ext uri="{BB962C8B-B14F-4D97-AF65-F5344CB8AC3E}">
        <p14:creationId xmlns:p14="http://schemas.microsoft.com/office/powerpoint/2010/main" val="4182129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rachunku bankowego</a:t>
            </a:r>
            <a:endParaRPr lang="pl-PL" dirty="0"/>
          </a:p>
        </p:txBody>
      </p:sp>
      <p:sp>
        <p:nvSpPr>
          <p:cNvPr id="3" name="Symbol zastępczy zawartości 2"/>
          <p:cNvSpPr>
            <a:spLocks noGrp="1"/>
          </p:cNvSpPr>
          <p:nvPr>
            <p:ph idx="1"/>
          </p:nvPr>
        </p:nvSpPr>
        <p:spPr/>
        <p:txBody>
          <a:bodyPr>
            <a:normAutofit fontScale="85000" lnSpcReduction="10000"/>
          </a:bodyPr>
          <a:lstStyle/>
          <a:p>
            <a:pPr marL="0" indent="0" algn="ctr">
              <a:buNone/>
            </a:pPr>
            <a:r>
              <a:rPr lang="pl-PL" dirty="0" smtClean="0"/>
              <a:t>Zgodnie z prawem bankowym:</a:t>
            </a:r>
          </a:p>
          <a:p>
            <a:pPr marL="0" indent="0" algn="ctr">
              <a:buNone/>
            </a:pPr>
            <a:r>
              <a:rPr lang="pl-PL" dirty="0" smtClean="0"/>
              <a:t>(art</a:t>
            </a:r>
            <a:r>
              <a:rPr lang="pl-PL" dirty="0"/>
              <a:t>. 49 ust. 2 </a:t>
            </a:r>
            <a:r>
              <a:rPr lang="pl-PL" dirty="0" err="1" smtClean="0"/>
              <a:t>PrBank</a:t>
            </a:r>
            <a:r>
              <a:rPr lang="pl-PL" dirty="0" smtClean="0"/>
              <a:t>)</a:t>
            </a:r>
          </a:p>
          <a:p>
            <a:pPr marL="0" indent="0" algn="ctr">
              <a:buNone/>
            </a:pPr>
            <a:r>
              <a:rPr lang="pl-PL" dirty="0" smtClean="0"/>
              <a:t> </a:t>
            </a:r>
            <a:r>
              <a:rPr lang="pl-PL" b="1" dirty="0"/>
              <a:t>rachunki </a:t>
            </a:r>
            <a:r>
              <a:rPr lang="pl-PL" b="1" dirty="0" smtClean="0"/>
              <a:t>rozliczeniowe </a:t>
            </a:r>
            <a:r>
              <a:rPr lang="pl-PL" dirty="0"/>
              <a:t>oraz </a:t>
            </a:r>
            <a:r>
              <a:rPr lang="pl-PL" b="1" dirty="0"/>
              <a:t>rachunki lokat terminowych </a:t>
            </a:r>
            <a:r>
              <a:rPr lang="pl-PL" dirty="0"/>
              <a:t>mogą być prowadzone wyłącznie dla: </a:t>
            </a:r>
            <a:endParaRPr lang="pl-PL" dirty="0" smtClean="0"/>
          </a:p>
          <a:p>
            <a:pPr marL="0" indent="0" algn="just">
              <a:buNone/>
            </a:pPr>
            <a:r>
              <a:rPr lang="pl-PL" dirty="0" smtClean="0"/>
              <a:t>1</a:t>
            </a:r>
            <a:r>
              <a:rPr lang="pl-PL" dirty="0"/>
              <a:t>) osób prawnych; </a:t>
            </a:r>
            <a:endParaRPr lang="pl-PL" dirty="0" smtClean="0"/>
          </a:p>
          <a:p>
            <a:pPr marL="0" indent="0" algn="just">
              <a:buNone/>
            </a:pPr>
            <a:r>
              <a:rPr lang="pl-PL" dirty="0" smtClean="0"/>
              <a:t>2)jednostek </a:t>
            </a:r>
            <a:r>
              <a:rPr lang="pl-PL" dirty="0"/>
              <a:t>organizacyjnych nieposiadających osobowości prawnej, o ile posiadają zdolność prawną; </a:t>
            </a:r>
            <a:endParaRPr lang="pl-PL" dirty="0" smtClean="0"/>
          </a:p>
          <a:p>
            <a:pPr marL="0" indent="0" algn="just">
              <a:buNone/>
            </a:pPr>
            <a:r>
              <a:rPr lang="pl-PL" dirty="0" smtClean="0"/>
              <a:t>3</a:t>
            </a:r>
            <a:r>
              <a:rPr lang="pl-PL" dirty="0"/>
              <a:t>) osób fizycznych prowadzących działalność zarobkową na własny rachunek, w tym dla osób będących przedsiębiorcami.</a:t>
            </a:r>
          </a:p>
        </p:txBody>
      </p:sp>
    </p:spTree>
    <p:extLst>
      <p:ext uri="{BB962C8B-B14F-4D97-AF65-F5344CB8AC3E}">
        <p14:creationId xmlns:p14="http://schemas.microsoft.com/office/powerpoint/2010/main" val="4370179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rachunku bankowego</a:t>
            </a:r>
            <a:endParaRPr lang="pl-PL" dirty="0"/>
          </a:p>
        </p:txBody>
      </p:sp>
      <p:sp>
        <p:nvSpPr>
          <p:cNvPr id="3" name="Symbol zastępczy zawartości 2"/>
          <p:cNvSpPr>
            <a:spLocks noGrp="1"/>
          </p:cNvSpPr>
          <p:nvPr>
            <p:ph idx="1"/>
          </p:nvPr>
        </p:nvSpPr>
        <p:spPr/>
        <p:txBody>
          <a:bodyPr>
            <a:normAutofit fontScale="92500" lnSpcReduction="20000"/>
          </a:bodyPr>
          <a:lstStyle/>
          <a:p>
            <a:pPr algn="ctr"/>
            <a:r>
              <a:rPr lang="pl-PL" dirty="0"/>
              <a:t>Zgodnie z prawem bankowym</a:t>
            </a:r>
            <a:r>
              <a:rPr lang="pl-PL" dirty="0" smtClean="0"/>
              <a:t>:</a:t>
            </a:r>
          </a:p>
          <a:p>
            <a:pPr marL="0" indent="0" algn="ctr">
              <a:buNone/>
            </a:pPr>
            <a:r>
              <a:rPr lang="pl-PL" dirty="0" smtClean="0"/>
              <a:t>(art</a:t>
            </a:r>
            <a:r>
              <a:rPr lang="pl-PL" dirty="0"/>
              <a:t>. 49 ust. </a:t>
            </a:r>
            <a:r>
              <a:rPr lang="pl-PL" dirty="0" smtClean="0"/>
              <a:t>3)</a:t>
            </a:r>
          </a:p>
          <a:p>
            <a:pPr marL="0" indent="0" algn="ctr">
              <a:buNone/>
            </a:pPr>
            <a:r>
              <a:rPr lang="pl-PL" b="1" dirty="0"/>
              <a:t>rachunki oszczędnościowe, rachunki oszczędnościowo-rozliczeniowe</a:t>
            </a:r>
            <a:r>
              <a:rPr lang="pl-PL" dirty="0"/>
              <a:t> </a:t>
            </a:r>
            <a:r>
              <a:rPr lang="pl-PL" b="1" dirty="0"/>
              <a:t>oraz rachunki terminowych lokat oszczędnościowych</a:t>
            </a:r>
            <a:r>
              <a:rPr lang="pl-PL" dirty="0"/>
              <a:t> mogą być prowadzone wyłącznie dla</a:t>
            </a:r>
            <a:r>
              <a:rPr lang="pl-PL" dirty="0" smtClean="0"/>
              <a:t>:</a:t>
            </a:r>
          </a:p>
          <a:p>
            <a:pPr marL="0" indent="0" algn="ctr">
              <a:buNone/>
            </a:pPr>
            <a:endParaRPr lang="pl-PL" dirty="0" smtClean="0"/>
          </a:p>
          <a:p>
            <a:pPr marL="0" indent="0" algn="just">
              <a:buNone/>
            </a:pPr>
            <a:r>
              <a:rPr lang="pl-PL" dirty="0" smtClean="0"/>
              <a:t> </a:t>
            </a:r>
            <a:r>
              <a:rPr lang="pl-PL" dirty="0"/>
              <a:t>1) osób fizycznych; </a:t>
            </a:r>
            <a:endParaRPr lang="pl-PL" dirty="0" smtClean="0"/>
          </a:p>
          <a:p>
            <a:pPr marL="0" indent="0" algn="just">
              <a:buNone/>
            </a:pPr>
            <a:r>
              <a:rPr lang="pl-PL" dirty="0" smtClean="0"/>
              <a:t>2</a:t>
            </a:r>
            <a:r>
              <a:rPr lang="pl-PL" dirty="0"/>
              <a:t>) szkolnych kas oszczędnościowych; </a:t>
            </a:r>
            <a:endParaRPr lang="pl-PL" dirty="0" smtClean="0"/>
          </a:p>
          <a:p>
            <a:pPr marL="0" indent="0" algn="just">
              <a:buNone/>
            </a:pPr>
            <a:r>
              <a:rPr lang="pl-PL" dirty="0" smtClean="0"/>
              <a:t>3</a:t>
            </a:r>
            <a:r>
              <a:rPr lang="pl-PL" dirty="0"/>
              <a:t>) pracowniczych kas zapomogowo-pożyczkowych.</a:t>
            </a:r>
          </a:p>
        </p:txBody>
      </p:sp>
    </p:spTree>
    <p:extLst>
      <p:ext uri="{BB962C8B-B14F-4D97-AF65-F5344CB8AC3E}">
        <p14:creationId xmlns:p14="http://schemas.microsoft.com/office/powerpoint/2010/main" val="661814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pożyczki</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r>
              <a:rPr lang="pl-PL" dirty="0" smtClean="0"/>
              <a:t>Umowa</a:t>
            </a:r>
          </a:p>
          <a:p>
            <a:r>
              <a:rPr lang="pl-PL" dirty="0" smtClean="0"/>
              <a:t> konsensualna</a:t>
            </a:r>
          </a:p>
          <a:p>
            <a:pPr marL="0" indent="0">
              <a:buNone/>
            </a:pPr>
            <a:r>
              <a:rPr lang="pl-PL" dirty="0" smtClean="0">
                <a:sym typeface="Wingdings" panose="05000000000000000000" pitchFamily="2" charset="2"/>
              </a:rPr>
              <a:t></a:t>
            </a:r>
            <a:r>
              <a:rPr lang="pl-PL" dirty="0" smtClean="0"/>
              <a:t> (dochodzi do jej zawarcia z chwilą złożenia przez strony oświadczeń woli, a nie – z chwilą wydania przedmiotu pożyczki)</a:t>
            </a:r>
          </a:p>
          <a:p>
            <a:r>
              <a:rPr lang="pl-PL" dirty="0" smtClean="0"/>
              <a:t>Dwustronnie zobowiązująca</a:t>
            </a:r>
          </a:p>
          <a:p>
            <a:pPr algn="just"/>
            <a:r>
              <a:rPr lang="pl-PL" dirty="0" smtClean="0"/>
              <a:t>Odpłatna </a:t>
            </a:r>
            <a:r>
              <a:rPr lang="pl-PL" dirty="0" smtClean="0"/>
              <a:t>(w </a:t>
            </a:r>
            <a:r>
              <a:rPr lang="pl-PL" dirty="0"/>
              <a:t>tym przypadku świadczenie biorącego pożyczkę polega zwykle na zapłacie </a:t>
            </a:r>
            <a:r>
              <a:rPr lang="pl-PL" dirty="0" smtClean="0"/>
              <a:t>odsetek, zob</a:t>
            </a:r>
            <a:r>
              <a:rPr lang="pl-PL" dirty="0"/>
              <a:t>. art. 359 KC) </a:t>
            </a:r>
            <a:r>
              <a:rPr lang="pl-PL" dirty="0" smtClean="0"/>
              <a:t>lub nieodpłatna</a:t>
            </a:r>
          </a:p>
          <a:p>
            <a:r>
              <a:rPr lang="pl-PL" dirty="0" smtClean="0"/>
              <a:t>Nie ma cechy umowy wzajemnej!</a:t>
            </a:r>
          </a:p>
          <a:p>
            <a:pPr marL="0" indent="0">
              <a:buNone/>
            </a:pPr>
            <a:r>
              <a:rPr lang="pl-PL" dirty="0"/>
              <a:t>Umowa pożyczki, której </a:t>
            </a:r>
            <a:r>
              <a:rPr lang="pl-PL" dirty="0">
                <a:solidFill>
                  <a:srgbClr val="FF0000"/>
                </a:solidFill>
              </a:rPr>
              <a:t>wartość przekracza tysiąc złotych,</a:t>
            </a:r>
            <a:r>
              <a:rPr lang="pl-PL" dirty="0"/>
              <a:t> wymaga zachowania </a:t>
            </a:r>
            <a:r>
              <a:rPr lang="pl-PL" dirty="0">
                <a:solidFill>
                  <a:srgbClr val="FF0000"/>
                </a:solidFill>
              </a:rPr>
              <a:t>formy dokumentowej</a:t>
            </a:r>
            <a:r>
              <a:rPr lang="pl-PL" dirty="0" smtClean="0"/>
              <a:t>.</a:t>
            </a:r>
          </a:p>
          <a:p>
            <a:pPr marL="0" indent="0">
              <a:buNone/>
            </a:pPr>
            <a:r>
              <a:rPr lang="pl-PL" dirty="0" smtClean="0">
                <a:sym typeface="Wingdings" pitchFamily="2" charset="2"/>
              </a:rPr>
              <a:t> Forma </a:t>
            </a:r>
            <a:r>
              <a:rPr lang="pl-PL" i="1" dirty="0" smtClean="0">
                <a:sym typeface="Wingdings" pitchFamily="2" charset="2"/>
              </a:rPr>
              <a:t>ad probationem</a:t>
            </a:r>
            <a:endParaRPr lang="pl-PL" i="1" dirty="0"/>
          </a:p>
        </p:txBody>
      </p:sp>
    </p:spTree>
    <p:extLst>
      <p:ext uri="{BB962C8B-B14F-4D97-AF65-F5344CB8AC3E}">
        <p14:creationId xmlns:p14="http://schemas.microsoft.com/office/powerpoint/2010/main" val="168327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 calcmode="lin" valueType="num">
                                      <p:cBhvr additive="base">
                                        <p:cTn id="1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rachunku bankowego</a:t>
            </a:r>
            <a:endParaRPr lang="pl-PL" dirty="0"/>
          </a:p>
        </p:txBody>
      </p:sp>
      <p:sp>
        <p:nvSpPr>
          <p:cNvPr id="3" name="Symbol zastępczy zawartości 2"/>
          <p:cNvSpPr>
            <a:spLocks noGrp="1"/>
          </p:cNvSpPr>
          <p:nvPr>
            <p:ph idx="1"/>
          </p:nvPr>
        </p:nvSpPr>
        <p:spPr/>
        <p:txBody>
          <a:bodyPr/>
          <a:lstStyle/>
          <a:p>
            <a:pPr algn="ctr"/>
            <a:r>
              <a:rPr lang="pl-PL" dirty="0"/>
              <a:t>Umowa rachunku bankowego jest zawierana na </a:t>
            </a:r>
            <a:r>
              <a:rPr lang="pl-PL" dirty="0" smtClean="0"/>
              <a:t>piśmie </a:t>
            </a:r>
            <a:r>
              <a:rPr lang="pl-PL" dirty="0" smtClean="0">
                <a:sym typeface="Wingdings" pitchFamily="2" charset="2"/>
              </a:rPr>
              <a:t> forma </a:t>
            </a:r>
            <a:r>
              <a:rPr lang="pl-PL" i="1" dirty="0" smtClean="0">
                <a:sym typeface="Wingdings" pitchFamily="2" charset="2"/>
              </a:rPr>
              <a:t>ad probationem </a:t>
            </a:r>
            <a:r>
              <a:rPr lang="pl-PL" dirty="0" smtClean="0">
                <a:sym typeface="Wingdings" pitchFamily="2" charset="2"/>
              </a:rPr>
              <a:t>(art. 52 ust. 1 </a:t>
            </a:r>
            <a:r>
              <a:rPr lang="pl-PL" dirty="0" err="1" smtClean="0">
                <a:sym typeface="Wingdings" pitchFamily="2" charset="2"/>
              </a:rPr>
              <a:t>PrBank</a:t>
            </a:r>
            <a:r>
              <a:rPr lang="pl-PL" dirty="0" smtClean="0">
                <a:sym typeface="Wingdings" pitchFamily="2" charset="2"/>
              </a:rPr>
              <a:t>)</a:t>
            </a:r>
          </a:p>
          <a:p>
            <a:endParaRPr lang="pl-PL" dirty="0"/>
          </a:p>
        </p:txBody>
      </p:sp>
    </p:spTree>
    <p:extLst>
      <p:ext uri="{BB962C8B-B14F-4D97-AF65-F5344CB8AC3E}">
        <p14:creationId xmlns:p14="http://schemas.microsoft.com/office/powerpoint/2010/main" val="29141427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rachunku bankowego</a:t>
            </a:r>
            <a:endParaRPr lang="pl-PL" dirty="0"/>
          </a:p>
        </p:txBody>
      </p:sp>
      <p:sp>
        <p:nvSpPr>
          <p:cNvPr id="3" name="Symbol zastępczy zawartości 2"/>
          <p:cNvSpPr>
            <a:spLocks noGrp="1"/>
          </p:cNvSpPr>
          <p:nvPr>
            <p:ph idx="1"/>
          </p:nvPr>
        </p:nvSpPr>
        <p:spPr/>
        <p:txBody>
          <a:bodyPr>
            <a:noAutofit/>
          </a:bodyPr>
          <a:lstStyle/>
          <a:p>
            <a:pPr algn="ctr"/>
            <a:r>
              <a:rPr lang="pl-PL" sz="1600" dirty="0"/>
              <a:t>Umowa rachunku bankowego powinna określać w szczególności:</a:t>
            </a:r>
          </a:p>
          <a:p>
            <a:r>
              <a:rPr lang="pl-PL" sz="1600" dirty="0"/>
              <a:t>1)strony umowy;</a:t>
            </a:r>
          </a:p>
          <a:p>
            <a:r>
              <a:rPr lang="pl-PL" sz="1600" dirty="0"/>
              <a:t>2)rodzaj otwieranego rachunku;</a:t>
            </a:r>
          </a:p>
          <a:p>
            <a:r>
              <a:rPr lang="pl-PL" sz="1600" dirty="0"/>
              <a:t>3)walutę rachunku;</a:t>
            </a:r>
          </a:p>
          <a:p>
            <a:r>
              <a:rPr lang="pl-PL" sz="1600" dirty="0"/>
              <a:t>4)czas trwania umowy;</a:t>
            </a:r>
          </a:p>
          <a:p>
            <a:r>
              <a:rPr lang="pl-PL" sz="1600" dirty="0"/>
              <a:t>5)o ile strony zastrzegają oprocentowanie środków pieniężnych zgromadzonych na rachunku - wysokość tego oprocentowania i przesłanki dopuszczalności jego zmiany przez bank, a także terminy wypłaty, postawienia do dyspozycji lub kapitalizacji należnych odsetek;</a:t>
            </a:r>
          </a:p>
          <a:p>
            <a:r>
              <a:rPr lang="pl-PL" sz="1600" dirty="0"/>
              <a:t>6)wysokość prowizji i opłat za czynności związane z wykonywaniem umowy oraz przesłanki i tryb ich zmiany przez bank;</a:t>
            </a:r>
          </a:p>
          <a:p>
            <a:r>
              <a:rPr lang="pl-PL" sz="1600" dirty="0"/>
              <a:t>7)formy i zakres rozliczeń pieniężnych dokonywanych na polecenie posiadacza rachunku oraz terminy ich realizacji;</a:t>
            </a:r>
          </a:p>
          <a:p>
            <a:r>
              <a:rPr lang="pl-PL" sz="1600" dirty="0"/>
              <a:t>8)przesłanki i tryb dokonywania zmian umowy;</a:t>
            </a:r>
          </a:p>
          <a:p>
            <a:r>
              <a:rPr lang="pl-PL" sz="1600" dirty="0"/>
              <a:t>9)przesłanki i tryb rozwiązania umowy rachunku bankowego;</a:t>
            </a:r>
          </a:p>
          <a:p>
            <a:r>
              <a:rPr lang="pl-PL" sz="1600" dirty="0"/>
              <a:t>10)zakres odpowiedzialności banku za terminowe i prawidłowe przeprowadzenie rozliczeń pieniężnych oraz wysokość odszkodowania za przekroczenie terminu realizacji dyspozycji posiadacza rachunku.</a:t>
            </a:r>
          </a:p>
        </p:txBody>
      </p:sp>
    </p:spTree>
    <p:extLst>
      <p:ext uri="{BB962C8B-B14F-4D97-AF65-F5344CB8AC3E}">
        <p14:creationId xmlns:p14="http://schemas.microsoft.com/office/powerpoint/2010/main" val="3296293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rachunku bankowego</a:t>
            </a:r>
            <a:endParaRPr lang="pl-PL" dirty="0"/>
          </a:p>
        </p:txBody>
      </p:sp>
      <p:sp>
        <p:nvSpPr>
          <p:cNvPr id="3" name="Symbol zastępczy zawartości 2"/>
          <p:cNvSpPr>
            <a:spLocks noGrp="1"/>
          </p:cNvSpPr>
          <p:nvPr>
            <p:ph idx="1"/>
          </p:nvPr>
        </p:nvSpPr>
        <p:spPr/>
        <p:txBody>
          <a:bodyPr>
            <a:normAutofit/>
          </a:bodyPr>
          <a:lstStyle/>
          <a:p>
            <a:r>
              <a:rPr lang="pl-PL" dirty="0" smtClean="0"/>
              <a:t>Środki zgromadzone na rachunku bankowym stanowią własność banku</a:t>
            </a:r>
          </a:p>
          <a:p>
            <a:r>
              <a:rPr lang="pl-PL" dirty="0" smtClean="0"/>
              <a:t>Posiadaczowi rachunku przysługuje roszczenie o zwrot środków zgromadzonych na rachunku bankowym</a:t>
            </a:r>
          </a:p>
        </p:txBody>
      </p:sp>
    </p:spTree>
    <p:extLst>
      <p:ext uri="{BB962C8B-B14F-4D97-AF65-F5344CB8AC3E}">
        <p14:creationId xmlns:p14="http://schemas.microsoft.com/office/powerpoint/2010/main" val="15130966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rachunku bankowego</a:t>
            </a:r>
            <a:endParaRPr lang="pl-PL" dirty="0"/>
          </a:p>
        </p:txBody>
      </p:sp>
      <p:sp>
        <p:nvSpPr>
          <p:cNvPr id="3" name="Symbol zastępczy zawartości 2"/>
          <p:cNvSpPr>
            <a:spLocks noGrp="1"/>
          </p:cNvSpPr>
          <p:nvPr>
            <p:ph idx="1"/>
          </p:nvPr>
        </p:nvSpPr>
        <p:spPr/>
        <p:txBody>
          <a:bodyPr>
            <a:normAutofit fontScale="62500" lnSpcReduction="20000"/>
          </a:bodyPr>
          <a:lstStyle/>
          <a:p>
            <a:pPr marL="0" indent="0">
              <a:buNone/>
            </a:pPr>
            <a:r>
              <a:rPr lang="pl-PL" b="1" dirty="0"/>
              <a:t>Art. 726 [Rozporządzanie pieniędzmi]</a:t>
            </a:r>
          </a:p>
          <a:p>
            <a:pPr marL="0" indent="0">
              <a:buNone/>
            </a:pPr>
            <a:r>
              <a:rPr lang="pl-PL" dirty="0"/>
              <a:t> Bank może obracać czasowo wolne środki pieniężne zgromadzone na rachunku bankowym z obowiązkiem ich zwrotu w całości lub w części na każde żądanie, chyba że umowa uzależnia obowiązek zwrotu od wypowiedzenia.</a:t>
            </a:r>
          </a:p>
          <a:p>
            <a:pPr marL="0" indent="0">
              <a:buNone/>
            </a:pPr>
            <a:r>
              <a:rPr lang="pl-PL" b="1" dirty="0"/>
              <a:t>Art. 728 [Wyciąg z rachunku] </a:t>
            </a:r>
          </a:p>
          <a:p>
            <a:pPr marL="0" indent="0">
              <a:buNone/>
            </a:pPr>
            <a:r>
              <a:rPr lang="pl-PL" dirty="0"/>
              <a:t>§ 1. Przy umowie zawartej na czas nieoznaczony bank jest obowiązany informować posiadacza rachunku, w sposób określony w umowie, o każdej zmianie stanu rachunku bankowego.</a:t>
            </a:r>
          </a:p>
          <a:p>
            <a:pPr marL="0" indent="0">
              <a:buNone/>
            </a:pPr>
            <a:r>
              <a:rPr lang="pl-PL" dirty="0"/>
              <a:t>§ 2. Bank jest obowiązany przesyłać posiadaczowi co najmniej raz w miesiącu bezpłatnie wyciąg z rachunku z informacją o zmianach stanu rachunku i ustaleniem salda, chyba że posiadacz wyraził pisemnie zgodę na inny sposób informowania o zmianach stanu rachunku i ustaleniu salda.</a:t>
            </a:r>
          </a:p>
          <a:p>
            <a:pPr marL="0" indent="0">
              <a:buNone/>
            </a:pPr>
            <a:r>
              <a:rPr lang="pl-PL" dirty="0"/>
              <a:t>§ 3. Posiadacz rachunku bankowego jest obowiązany zgłosić bankowi niezgodność zmian stanu rachunku lub salda w ciągu czternastu dni od dnia otrzymania wyciągu z rachunku.</a:t>
            </a:r>
          </a:p>
          <a:p>
            <a:endParaRPr lang="pl-PL" dirty="0"/>
          </a:p>
        </p:txBody>
      </p:sp>
    </p:spTree>
    <p:extLst>
      <p:ext uri="{BB962C8B-B14F-4D97-AF65-F5344CB8AC3E}">
        <p14:creationId xmlns:p14="http://schemas.microsoft.com/office/powerpoint/2010/main" val="4656493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260648"/>
            <a:ext cx="8229600" cy="1143000"/>
          </a:xfrm>
        </p:spPr>
        <p:txBody>
          <a:bodyPr/>
          <a:lstStyle/>
          <a:p>
            <a:r>
              <a:rPr lang="pl-PL" dirty="0" smtClean="0"/>
              <a:t>Umowa rachunku bankowego</a:t>
            </a:r>
            <a:endParaRPr lang="pl-PL"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b="1" dirty="0"/>
              <a:t>Art. 730 [Wypowiedzenie] </a:t>
            </a:r>
            <a:endParaRPr lang="pl-PL" b="1" dirty="0" smtClean="0"/>
          </a:p>
          <a:p>
            <a:pPr marL="0" indent="0">
              <a:buNone/>
            </a:pPr>
            <a:r>
              <a:rPr lang="pl-PL" dirty="0" smtClean="0"/>
              <a:t>Rozwiązanie </a:t>
            </a:r>
            <a:r>
              <a:rPr lang="pl-PL" dirty="0"/>
              <a:t>umowy rachunku bankowego </a:t>
            </a:r>
            <a:r>
              <a:rPr lang="pl-PL" b="1" dirty="0"/>
              <a:t>zawartej na czas nieoznaczony</a:t>
            </a:r>
            <a:r>
              <a:rPr lang="pl-PL" dirty="0"/>
              <a:t> może nastąpić w każdym czasie wskutek wypowiedzenia przez którąkolwiek ze stron; jednakże </a:t>
            </a:r>
            <a:r>
              <a:rPr lang="pl-PL" b="1" dirty="0"/>
              <a:t>bank może wypowiedzieć taką umowę tylko z ważnych powodów</a:t>
            </a:r>
            <a:r>
              <a:rPr lang="pl-PL" dirty="0"/>
              <a:t>.</a:t>
            </a:r>
          </a:p>
          <a:p>
            <a:pPr marL="0" indent="0">
              <a:buNone/>
            </a:pPr>
            <a:r>
              <a:rPr lang="pl-PL" b="1" dirty="0"/>
              <a:t>Art. 731 [Przedawnienie</a:t>
            </a:r>
            <a:r>
              <a:rPr lang="pl-PL" b="1" dirty="0" smtClean="0"/>
              <a:t>]</a:t>
            </a:r>
          </a:p>
          <a:p>
            <a:pPr marL="0" indent="0">
              <a:buNone/>
            </a:pPr>
            <a:r>
              <a:rPr lang="pl-PL" dirty="0" smtClean="0"/>
              <a:t> </a:t>
            </a:r>
            <a:r>
              <a:rPr lang="pl-PL" dirty="0"/>
              <a:t>Roszczenia wynikające ze stosunku rachunku bankowego </a:t>
            </a:r>
            <a:r>
              <a:rPr lang="pl-PL" b="1" dirty="0"/>
              <a:t>przedawniają się z upływem lat dwóch. Nie dotyczy to roszczeń o zwrot wkładów oszczędnościowych.</a:t>
            </a:r>
          </a:p>
          <a:p>
            <a:pPr marL="0" indent="0">
              <a:buNone/>
            </a:pPr>
            <a:r>
              <a:rPr lang="pl-PL" b="1" dirty="0"/>
              <a:t>Art. 732 [Spółdzielcze kasy oszczędnościowo-kredytowe</a:t>
            </a:r>
            <a:r>
              <a:rPr lang="pl-PL" dirty="0"/>
              <a:t>] Przepisy niniejszego tytułu stosuje się odpowiednio również do rachunków prowadzonych przez </a:t>
            </a:r>
            <a:r>
              <a:rPr lang="pl-PL" b="1" dirty="0"/>
              <a:t>spółdzielcze kasy oszczędnościowo-kredytowe.</a:t>
            </a:r>
          </a:p>
          <a:p>
            <a:endParaRPr lang="pl-PL" dirty="0"/>
          </a:p>
        </p:txBody>
      </p:sp>
    </p:spTree>
    <p:extLst>
      <p:ext uri="{BB962C8B-B14F-4D97-AF65-F5344CB8AC3E}">
        <p14:creationId xmlns:p14="http://schemas.microsoft.com/office/powerpoint/2010/main" val="36067308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Zabezpieczenia wierzytelności</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Stosunek prawny, w którym dłużnik zabezpiecza wierzyciela na wypadek, gdyby wierzyciel nie otrzymał świadczenia ze stosunku zobowiązaniowego.</a:t>
            </a:r>
          </a:p>
          <a:p>
            <a:r>
              <a:rPr lang="pl-PL" dirty="0" smtClean="0"/>
              <a:t>Ich byt prawny wiąże się zawsze z istnieniem innego stosunku prawnego – stosunku podstawowego – którego wykonanie mają zabezpieczać.</a:t>
            </a:r>
          </a:p>
          <a:p>
            <a:r>
              <a:rPr lang="pl-PL" dirty="0" smtClean="0"/>
              <a:t>Zabezpieczenia </a:t>
            </a:r>
            <a:r>
              <a:rPr lang="pl-PL" b="1" dirty="0" smtClean="0"/>
              <a:t>osobiste</a:t>
            </a:r>
            <a:r>
              <a:rPr lang="pl-PL" dirty="0" smtClean="0"/>
              <a:t> i </a:t>
            </a:r>
            <a:r>
              <a:rPr lang="pl-PL" b="1" dirty="0" smtClean="0"/>
              <a:t>rzeczowe</a:t>
            </a:r>
            <a:r>
              <a:rPr lang="pl-PL" dirty="0" smtClean="0"/>
              <a:t>.</a:t>
            </a:r>
            <a:endParaRPr lang="pl-PL" dirty="0"/>
          </a:p>
        </p:txBody>
      </p:sp>
    </p:spTree>
    <p:extLst>
      <p:ext uri="{BB962C8B-B14F-4D97-AF65-F5344CB8AC3E}">
        <p14:creationId xmlns:p14="http://schemas.microsoft.com/office/powerpoint/2010/main" val="7035355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Zabezpieczenia wierzytelności</a:t>
            </a:r>
            <a:endParaRPr lang="pl-PL" dirty="0"/>
          </a:p>
        </p:txBody>
      </p:sp>
      <p:sp>
        <p:nvSpPr>
          <p:cNvPr id="3" name="Symbol zastępczy zawartości 2"/>
          <p:cNvSpPr>
            <a:spLocks noGrp="1"/>
          </p:cNvSpPr>
          <p:nvPr>
            <p:ph idx="1"/>
          </p:nvPr>
        </p:nvSpPr>
        <p:spPr/>
        <p:txBody>
          <a:bodyPr>
            <a:normAutofit fontScale="55000" lnSpcReduction="20000"/>
          </a:bodyPr>
          <a:lstStyle/>
          <a:p>
            <a:pPr marL="0" indent="0" algn="ctr">
              <a:buNone/>
            </a:pPr>
            <a:r>
              <a:rPr lang="pl-PL" dirty="0" smtClean="0"/>
              <a:t>Zabezpieczenia osobiste</a:t>
            </a:r>
          </a:p>
          <a:p>
            <a:pPr algn="just"/>
            <a:r>
              <a:rPr lang="pl-PL" dirty="0" smtClean="0"/>
              <a:t>Poręczenie</a:t>
            </a:r>
          </a:p>
          <a:p>
            <a:pPr algn="just"/>
            <a:r>
              <a:rPr lang="pl-PL" dirty="0" smtClean="0"/>
              <a:t>Poręczenie wekslowe</a:t>
            </a:r>
          </a:p>
          <a:p>
            <a:pPr algn="just"/>
            <a:r>
              <a:rPr lang="pl-PL" dirty="0" smtClean="0"/>
              <a:t>Gwarancja bankowa</a:t>
            </a:r>
          </a:p>
          <a:p>
            <a:pPr algn="just"/>
            <a:r>
              <a:rPr lang="pl-PL" dirty="0" smtClean="0"/>
              <a:t>Weksel własny </a:t>
            </a:r>
            <a:r>
              <a:rPr lang="pl-PL" i="1" dirty="0" smtClean="0"/>
              <a:t>in blanco</a:t>
            </a:r>
          </a:p>
          <a:p>
            <a:pPr algn="just"/>
            <a:r>
              <a:rPr lang="pl-PL" dirty="0" smtClean="0"/>
              <a:t>Przelew wierzytelności na zabezpieczenie</a:t>
            </a:r>
          </a:p>
          <a:p>
            <a:pPr algn="just"/>
            <a:endParaRPr lang="pl-PL" dirty="0" smtClean="0"/>
          </a:p>
          <a:p>
            <a:pPr marL="0" indent="0" algn="ctr">
              <a:buNone/>
            </a:pPr>
            <a:r>
              <a:rPr lang="pl-PL" dirty="0" smtClean="0"/>
              <a:t>Zabezpieczenia rzeczowe</a:t>
            </a:r>
          </a:p>
          <a:p>
            <a:pPr algn="just"/>
            <a:r>
              <a:rPr lang="pl-PL" dirty="0" smtClean="0"/>
              <a:t>Hipoteka,</a:t>
            </a:r>
          </a:p>
          <a:p>
            <a:pPr algn="just"/>
            <a:r>
              <a:rPr lang="pl-PL" dirty="0" smtClean="0"/>
              <a:t>Zastaw zwykły,</a:t>
            </a:r>
          </a:p>
          <a:p>
            <a:pPr algn="just"/>
            <a:r>
              <a:rPr lang="pl-PL" dirty="0" smtClean="0"/>
              <a:t>Zastaw rejestrowy,</a:t>
            </a:r>
          </a:p>
          <a:p>
            <a:pPr algn="just"/>
            <a:r>
              <a:rPr lang="pl-PL" dirty="0" smtClean="0"/>
              <a:t>Zastaw finansowy,</a:t>
            </a:r>
          </a:p>
          <a:p>
            <a:pPr algn="just"/>
            <a:r>
              <a:rPr lang="pl-PL" dirty="0" smtClean="0"/>
              <a:t>Przewłaszczenie na zabezpieczenie,</a:t>
            </a:r>
          </a:p>
          <a:p>
            <a:pPr algn="just"/>
            <a:r>
              <a:rPr lang="pl-PL" dirty="0" smtClean="0"/>
              <a:t>Kaucja</a:t>
            </a:r>
          </a:p>
          <a:p>
            <a:pPr algn="just"/>
            <a:r>
              <a:rPr lang="pl-PL" dirty="0" smtClean="0"/>
              <a:t>Blokada środków na rachunku bankowym</a:t>
            </a:r>
          </a:p>
        </p:txBody>
      </p:sp>
    </p:spTree>
    <p:extLst>
      <p:ext uri="{BB962C8B-B14F-4D97-AF65-F5344CB8AC3E}">
        <p14:creationId xmlns:p14="http://schemas.microsoft.com/office/powerpoint/2010/main" val="9249735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poręczenie</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a:t>Art. 876 [Pojęcie; forma] </a:t>
            </a:r>
          </a:p>
          <a:p>
            <a:pPr marL="0" indent="0">
              <a:buNone/>
            </a:pPr>
            <a:r>
              <a:rPr lang="pl-PL" dirty="0"/>
              <a:t>§ 1. Przez umowę poręczenia </a:t>
            </a:r>
            <a:r>
              <a:rPr lang="pl-PL" b="1" dirty="0"/>
              <a:t>poręczyciel</a:t>
            </a:r>
            <a:r>
              <a:rPr lang="pl-PL" dirty="0"/>
              <a:t> zobowiązuje się względem wierzyciela wykonać zobowiązanie na wypadek, gdyby dłużnik zobowiązania nie wykonał.</a:t>
            </a:r>
          </a:p>
          <a:p>
            <a:pPr marL="0" indent="0">
              <a:buNone/>
            </a:pPr>
            <a:r>
              <a:rPr lang="pl-PL" dirty="0"/>
              <a:t>§ 2. Oświadczenie poręczyciela powinno być </a:t>
            </a:r>
            <a:r>
              <a:rPr lang="pl-PL" b="1" dirty="0">
                <a:solidFill>
                  <a:srgbClr val="FF0000"/>
                </a:solidFill>
              </a:rPr>
              <a:t>pod rygorem nieważności</a:t>
            </a:r>
            <a:r>
              <a:rPr lang="pl-PL" b="1" dirty="0"/>
              <a:t> </a:t>
            </a:r>
            <a:r>
              <a:rPr lang="pl-PL" dirty="0"/>
              <a:t>złożone </a:t>
            </a:r>
            <a:r>
              <a:rPr lang="pl-PL" b="1" dirty="0"/>
              <a:t>na piśmie</a:t>
            </a:r>
            <a:r>
              <a:rPr lang="pl-PL" dirty="0" smtClean="0"/>
              <a:t>.</a:t>
            </a:r>
          </a:p>
          <a:p>
            <a:pPr marL="0" indent="0">
              <a:buNone/>
            </a:pPr>
            <a:endParaRPr lang="pl-PL" dirty="0"/>
          </a:p>
          <a:p>
            <a:pPr algn="ctr"/>
            <a:r>
              <a:rPr lang="pl-PL" dirty="0" smtClean="0"/>
              <a:t>Oświadczenie wierzyciela nie wymaga żadnej szczególnej formy</a:t>
            </a:r>
            <a:endParaRPr lang="pl-PL" dirty="0"/>
          </a:p>
        </p:txBody>
      </p:sp>
    </p:spTree>
    <p:extLst>
      <p:ext uri="{BB962C8B-B14F-4D97-AF65-F5344CB8AC3E}">
        <p14:creationId xmlns:p14="http://schemas.microsoft.com/office/powerpoint/2010/main" val="1721940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poręczenie</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To kauzalna czynność prawna (</a:t>
            </a:r>
            <a:r>
              <a:rPr lang="pl-PL" i="1" dirty="0" smtClean="0"/>
              <a:t>causa </a:t>
            </a:r>
            <a:r>
              <a:rPr lang="pl-PL" i="1" dirty="0" err="1" smtClean="0"/>
              <a:t>cavendi</a:t>
            </a:r>
            <a:r>
              <a:rPr lang="pl-PL" dirty="0" smtClean="0"/>
              <a:t>)</a:t>
            </a:r>
          </a:p>
          <a:p>
            <a:r>
              <a:rPr lang="pl-PL" dirty="0"/>
              <a:t>Dla umowy poręczenia </a:t>
            </a:r>
            <a:r>
              <a:rPr lang="pl-PL" b="1" dirty="0"/>
              <a:t>nie są </a:t>
            </a:r>
            <a:r>
              <a:rPr lang="pl-PL" dirty="0"/>
              <a:t>przewidziane ograniczenia </a:t>
            </a:r>
            <a:r>
              <a:rPr lang="pl-PL" dirty="0" smtClean="0"/>
              <a:t>podmiotowe</a:t>
            </a:r>
            <a:endParaRPr lang="pl-PL" dirty="0"/>
          </a:p>
          <a:p>
            <a:pPr marL="0" indent="0">
              <a:buNone/>
            </a:pPr>
            <a:r>
              <a:rPr lang="pl-PL" dirty="0" smtClean="0"/>
              <a:t>To umowa:</a:t>
            </a:r>
          </a:p>
          <a:p>
            <a:r>
              <a:rPr lang="pl-PL" dirty="0" smtClean="0"/>
              <a:t>Konsensualna</a:t>
            </a:r>
          </a:p>
          <a:p>
            <a:r>
              <a:rPr lang="pl-PL" dirty="0" smtClean="0"/>
              <a:t>Jednostronnie zobowiązująca</a:t>
            </a:r>
          </a:p>
          <a:p>
            <a:r>
              <a:rPr lang="pl-PL" dirty="0" smtClean="0"/>
              <a:t>Odpłatna lub nieodpłatna</a:t>
            </a:r>
          </a:p>
          <a:p>
            <a:r>
              <a:rPr lang="pl-PL" dirty="0" smtClean="0"/>
              <a:t>Odpłatna czy nieodpłatna, nie jest umową wzajemna</a:t>
            </a:r>
          </a:p>
          <a:p>
            <a:r>
              <a:rPr lang="pl-PL" dirty="0" smtClean="0"/>
              <a:t>Akcesoryjny charakter</a:t>
            </a:r>
          </a:p>
          <a:p>
            <a:endParaRPr lang="pl-PL" dirty="0"/>
          </a:p>
        </p:txBody>
      </p:sp>
    </p:spTree>
    <p:extLst>
      <p:ext uri="{BB962C8B-B14F-4D97-AF65-F5344CB8AC3E}">
        <p14:creationId xmlns:p14="http://schemas.microsoft.com/office/powerpoint/2010/main" val="113329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poręczenie</a:t>
            </a: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smtClean="0"/>
              <a:t>Umowa poręczenia nie powstanie, jeśli zabezpieczona umowa była nieważna </a:t>
            </a:r>
          </a:p>
          <a:p>
            <a:pPr marL="0" indent="0">
              <a:buNone/>
            </a:pPr>
            <a:r>
              <a:rPr lang="pl-PL" dirty="0" smtClean="0">
                <a:sym typeface="Wingdings" pitchFamily="2" charset="2"/>
              </a:rPr>
              <a:t></a:t>
            </a:r>
            <a:r>
              <a:rPr lang="pl-PL" dirty="0" smtClean="0"/>
              <a:t>wyjątek </a:t>
            </a:r>
            <a:r>
              <a:rPr lang="pl-PL" b="1" dirty="0" smtClean="0"/>
              <a:t>Art</a:t>
            </a:r>
            <a:r>
              <a:rPr lang="pl-PL" b="1" dirty="0"/>
              <a:t>. 877. Poręczyciel jako dłużnik główny </a:t>
            </a:r>
          </a:p>
          <a:p>
            <a:pPr marL="0" indent="0">
              <a:buNone/>
            </a:pPr>
            <a:r>
              <a:rPr lang="pl-PL" dirty="0"/>
              <a:t>W razie poręczenia za dług </a:t>
            </a:r>
            <a:r>
              <a:rPr lang="pl-PL" b="1" dirty="0"/>
              <a:t>osoby, która nie mogła się zobowiązać z powodu braku zdolności do czynności prawnych</a:t>
            </a:r>
            <a:r>
              <a:rPr lang="pl-PL" dirty="0"/>
              <a:t>, </a:t>
            </a:r>
            <a:r>
              <a:rPr lang="pl-PL" dirty="0">
                <a:solidFill>
                  <a:srgbClr val="FF0000"/>
                </a:solidFill>
              </a:rPr>
              <a:t>poręczyciel powinien spełnić świadczenie jako dłużnik główny, jeżeli w chwili poręczenia o braku zdolności tej osoby wiedział lub z łatwością mógł się dowiedzieć. </a:t>
            </a:r>
            <a:endParaRPr lang="pl-PL" dirty="0" smtClean="0"/>
          </a:p>
          <a:p>
            <a:r>
              <a:rPr lang="pl-PL" dirty="0" smtClean="0"/>
              <a:t>W przypadku wygaśnięcia zobowiązania dłużnika głównego, wygasa również poręczenie.</a:t>
            </a:r>
          </a:p>
          <a:p>
            <a:endParaRPr lang="pl-PL" dirty="0"/>
          </a:p>
        </p:txBody>
      </p:sp>
    </p:spTree>
    <p:extLst>
      <p:ext uri="{BB962C8B-B14F-4D97-AF65-F5344CB8AC3E}">
        <p14:creationId xmlns:p14="http://schemas.microsoft.com/office/powerpoint/2010/main" val="2799928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pożyczki</a:t>
            </a:r>
            <a:endParaRPr lang="pl-PL" dirty="0"/>
          </a:p>
        </p:txBody>
      </p:sp>
      <p:sp>
        <p:nvSpPr>
          <p:cNvPr id="3" name="Symbol zastępczy zawartości 2"/>
          <p:cNvSpPr>
            <a:spLocks noGrp="1"/>
          </p:cNvSpPr>
          <p:nvPr>
            <p:ph idx="1"/>
          </p:nvPr>
        </p:nvSpPr>
        <p:spPr/>
        <p:txBody>
          <a:bodyPr/>
          <a:lstStyle/>
          <a:p>
            <a:pPr marL="0" indent="0">
              <a:buNone/>
            </a:pPr>
            <a:r>
              <a:rPr lang="pl-PL" dirty="0"/>
              <a:t>Art. 720 [Pojęcie; forma] </a:t>
            </a:r>
          </a:p>
          <a:p>
            <a:pPr marL="0" indent="0">
              <a:buNone/>
            </a:pPr>
            <a:r>
              <a:rPr lang="pl-PL" dirty="0"/>
              <a:t>§ 1. Przez umowę pożyczki </a:t>
            </a:r>
            <a:r>
              <a:rPr lang="pl-PL" b="1" dirty="0">
                <a:solidFill>
                  <a:srgbClr val="FF0000"/>
                </a:solidFill>
              </a:rPr>
              <a:t>dający pożyczkę </a:t>
            </a:r>
            <a:r>
              <a:rPr lang="pl-PL" dirty="0"/>
              <a:t>zobowiązuje się przenieść na własność </a:t>
            </a:r>
            <a:r>
              <a:rPr lang="pl-PL" b="1" dirty="0">
                <a:solidFill>
                  <a:srgbClr val="FF0000"/>
                </a:solidFill>
              </a:rPr>
              <a:t>biorącego</a:t>
            </a:r>
            <a:r>
              <a:rPr lang="pl-PL" dirty="0"/>
              <a:t> określoną ilość </a:t>
            </a:r>
            <a:r>
              <a:rPr lang="pl-PL" b="1" dirty="0">
                <a:solidFill>
                  <a:schemeClr val="tx2">
                    <a:lumMod val="75000"/>
                  </a:schemeClr>
                </a:solidFill>
              </a:rPr>
              <a:t>pieniędzy albo rzeczy oznaczonych tylko co do gatunku</a:t>
            </a:r>
            <a:r>
              <a:rPr lang="pl-PL" dirty="0"/>
              <a:t>, a biorący zobowiązuje się zwrócić tę samą ilość pieniędzy albo tę samą ilość rzeczy tego samego gatunku i tej samej jakości.</a:t>
            </a:r>
          </a:p>
          <a:p>
            <a:endParaRPr lang="pl-PL" dirty="0"/>
          </a:p>
        </p:txBody>
      </p:sp>
    </p:spTree>
    <p:extLst>
      <p:ext uri="{BB962C8B-B14F-4D97-AF65-F5344CB8AC3E}">
        <p14:creationId xmlns:p14="http://schemas.microsoft.com/office/powerpoint/2010/main" val="3194116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poręczenie</a:t>
            </a:r>
            <a:endParaRPr lang="pl-PL" dirty="0"/>
          </a:p>
        </p:txBody>
      </p:sp>
      <p:sp>
        <p:nvSpPr>
          <p:cNvPr id="3" name="Symbol zastępczy zawartości 2"/>
          <p:cNvSpPr>
            <a:spLocks noGrp="1"/>
          </p:cNvSpPr>
          <p:nvPr>
            <p:ph idx="1"/>
          </p:nvPr>
        </p:nvSpPr>
        <p:spPr/>
        <p:txBody>
          <a:bodyPr>
            <a:normAutofit fontScale="85000" lnSpcReduction="10000"/>
          </a:bodyPr>
          <a:lstStyle/>
          <a:p>
            <a:pPr marL="0" indent="0">
              <a:buNone/>
            </a:pPr>
            <a:r>
              <a:rPr lang="pl-PL" dirty="0" smtClean="0"/>
              <a:t>Art. 883</a:t>
            </a:r>
          </a:p>
          <a:p>
            <a:pPr marL="0" indent="0">
              <a:buNone/>
            </a:pPr>
            <a:r>
              <a:rPr lang="pl-PL" dirty="0"/>
              <a:t>§ 1. Poręczyciel może podnieść przeciwko wierzycielowi </a:t>
            </a:r>
            <a:r>
              <a:rPr lang="pl-PL" b="1" dirty="0"/>
              <a:t>wszelkie zarzuty, które przysługują dłużnikowi</a:t>
            </a:r>
            <a:r>
              <a:rPr lang="pl-PL" dirty="0"/>
              <a:t>; w szczególności </a:t>
            </a:r>
            <a:r>
              <a:rPr lang="pl-PL" b="1" dirty="0"/>
              <a:t>poręczyciel może </a:t>
            </a:r>
            <a:r>
              <a:rPr lang="pl-PL" b="1" dirty="0">
                <a:solidFill>
                  <a:srgbClr val="FF0000"/>
                </a:solidFill>
              </a:rPr>
              <a:t>potrącić</a:t>
            </a:r>
            <a:r>
              <a:rPr lang="pl-PL" b="1" dirty="0"/>
              <a:t> wierzytelność przysługującą dłużnikowi względem wierzyciela</a:t>
            </a:r>
            <a:r>
              <a:rPr lang="pl-PL" dirty="0"/>
              <a:t>.</a:t>
            </a:r>
          </a:p>
          <a:p>
            <a:pPr marL="0" indent="0">
              <a:buNone/>
            </a:pPr>
            <a:r>
              <a:rPr lang="pl-PL" dirty="0"/>
              <a:t>§ 2. Poręczyciel </a:t>
            </a:r>
            <a:r>
              <a:rPr lang="pl-PL" b="1" dirty="0"/>
              <a:t>nie traci </a:t>
            </a:r>
            <a:r>
              <a:rPr lang="pl-PL" dirty="0"/>
              <a:t>powyższych zarzutów, </a:t>
            </a:r>
            <a:r>
              <a:rPr lang="pl-PL" b="1" dirty="0"/>
              <a:t>chociażby dłużnik zrzekł się ich albo uznał roszczenie wierzyciela</a:t>
            </a:r>
            <a:r>
              <a:rPr lang="pl-PL" dirty="0"/>
              <a:t>.</a:t>
            </a:r>
          </a:p>
          <a:p>
            <a:pPr marL="0" indent="0">
              <a:buNone/>
            </a:pPr>
            <a:r>
              <a:rPr lang="pl-PL" dirty="0"/>
              <a:t>§ 3. W razie śmierci dłużnika poręczyciel nie może powoływać się na ograniczenie odpowiedzialności spadkobiercy wynikające z przepisów prawa spadkowego</a:t>
            </a:r>
            <a:r>
              <a:rPr lang="pl-PL" dirty="0" smtClean="0"/>
              <a:t>.</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15271725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poręczenie</a:t>
            </a:r>
            <a:endParaRPr lang="pl-PL" dirty="0"/>
          </a:p>
        </p:txBody>
      </p:sp>
      <p:sp>
        <p:nvSpPr>
          <p:cNvPr id="3" name="Symbol zastępczy zawartości 2"/>
          <p:cNvSpPr>
            <a:spLocks noGrp="1"/>
          </p:cNvSpPr>
          <p:nvPr>
            <p:ph idx="1"/>
          </p:nvPr>
        </p:nvSpPr>
        <p:spPr/>
        <p:txBody>
          <a:bodyPr/>
          <a:lstStyle/>
          <a:p>
            <a:r>
              <a:rPr lang="pl-PL" dirty="0" smtClean="0"/>
              <a:t>O </a:t>
            </a:r>
            <a:r>
              <a:rPr lang="pl-PL" dirty="0"/>
              <a:t>zakresie zobowiązania poręczyciela rozstrzyga każdoczesny zakres zobowiązania dłużnika.</a:t>
            </a:r>
          </a:p>
          <a:p>
            <a:r>
              <a:rPr lang="pl-PL" dirty="0" smtClean="0"/>
              <a:t>Jednakże </a:t>
            </a:r>
            <a:r>
              <a:rPr lang="pl-PL" dirty="0"/>
              <a:t>czynność prawna dokonana przez dłużnika z wierzycielem po udzieleniu poręczenia nie może zwiększyć zobowiązania poręczyciela.</a:t>
            </a:r>
          </a:p>
          <a:p>
            <a:endParaRPr lang="pl-PL" dirty="0"/>
          </a:p>
        </p:txBody>
      </p:sp>
    </p:spTree>
    <p:extLst>
      <p:ext uri="{BB962C8B-B14F-4D97-AF65-F5344CB8AC3E}">
        <p14:creationId xmlns:p14="http://schemas.microsoft.com/office/powerpoint/2010/main" val="24965543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poręczenie</a:t>
            </a:r>
            <a:endParaRPr lang="pl-PL"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b="1" dirty="0" smtClean="0"/>
              <a:t>Art. 878 </a:t>
            </a:r>
          </a:p>
          <a:p>
            <a:pPr marL="0" indent="0">
              <a:buNone/>
            </a:pPr>
            <a:r>
              <a:rPr lang="pl-PL" dirty="0" smtClean="0"/>
              <a:t>§ </a:t>
            </a:r>
            <a:r>
              <a:rPr lang="pl-PL" dirty="0"/>
              <a:t>1. Można poręczyć za dług przyszły do wysokości z góry oznaczonej.</a:t>
            </a:r>
          </a:p>
          <a:p>
            <a:pPr marL="0" indent="0">
              <a:buNone/>
            </a:pPr>
            <a:r>
              <a:rPr lang="pl-PL" dirty="0"/>
              <a:t>§ 2. Bezterminowe poręczenie za dług przyszły może być przed powstaniem długu odwołane w każdym czasie</a:t>
            </a:r>
            <a:r>
              <a:rPr lang="pl-PL" dirty="0" smtClean="0"/>
              <a:t>.</a:t>
            </a:r>
          </a:p>
          <a:p>
            <a:pPr marL="0" indent="0">
              <a:buNone/>
            </a:pPr>
            <a:r>
              <a:rPr lang="pl-PL" b="1" dirty="0"/>
              <a:t>Art. 880. Zawiadomienie poręczyciela o opóźnieniu spełnienia świadczenia przez dłużnika </a:t>
            </a:r>
          </a:p>
          <a:p>
            <a:pPr marL="0" indent="0">
              <a:buNone/>
            </a:pPr>
            <a:r>
              <a:rPr lang="pl-PL" dirty="0"/>
              <a:t>Jeżeli dłużnik opóźnia się ze spełnieniem świadczenia,</a:t>
            </a:r>
            <a:r>
              <a:rPr lang="pl-PL" b="1" dirty="0"/>
              <a:t> wierzyciel powinien zawiadomić o tym </a:t>
            </a:r>
            <a:r>
              <a:rPr lang="pl-PL" b="1" dirty="0">
                <a:solidFill>
                  <a:srgbClr val="FF0000"/>
                </a:solidFill>
              </a:rPr>
              <a:t>niezwłocznie</a:t>
            </a:r>
            <a:r>
              <a:rPr lang="pl-PL" b="1" dirty="0"/>
              <a:t> poręczyciela</a:t>
            </a:r>
            <a:r>
              <a:rPr lang="pl-PL" dirty="0"/>
              <a:t>. </a:t>
            </a:r>
          </a:p>
          <a:p>
            <a:pPr marL="0" indent="0">
              <a:buNone/>
            </a:pPr>
            <a:r>
              <a:rPr lang="pl-PL" b="1" dirty="0"/>
              <a:t>Art. 881. Odpowiedzialność poręczyciela </a:t>
            </a:r>
          </a:p>
          <a:p>
            <a:pPr marL="0" indent="0">
              <a:buNone/>
            </a:pPr>
            <a:r>
              <a:rPr lang="pl-PL" dirty="0"/>
              <a:t>W braku odmiennego zastrzeżenia poręczyciel jest odpowiedzialny jak współdłużnik solidarny. </a:t>
            </a:r>
          </a:p>
          <a:p>
            <a:pPr marL="0" indent="0">
              <a:buNone/>
            </a:pPr>
            <a:endParaRPr lang="pl-PL" dirty="0" smtClean="0"/>
          </a:p>
          <a:p>
            <a:endParaRPr lang="pl-PL" dirty="0"/>
          </a:p>
        </p:txBody>
      </p:sp>
    </p:spTree>
    <p:extLst>
      <p:ext uri="{BB962C8B-B14F-4D97-AF65-F5344CB8AC3E}">
        <p14:creationId xmlns:p14="http://schemas.microsoft.com/office/powerpoint/2010/main" val="7163875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poręczenie</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t>Jeżeli:</a:t>
            </a:r>
          </a:p>
          <a:p>
            <a:r>
              <a:rPr lang="pl-PL" dirty="0" smtClean="0"/>
              <a:t>termin </a:t>
            </a:r>
            <a:r>
              <a:rPr lang="pl-PL" dirty="0"/>
              <a:t>płatności długu nie jest oznaczony </a:t>
            </a:r>
            <a:r>
              <a:rPr lang="pl-PL" dirty="0" smtClean="0"/>
              <a:t>albo</a:t>
            </a:r>
          </a:p>
          <a:p>
            <a:r>
              <a:rPr lang="pl-PL" dirty="0" smtClean="0"/>
              <a:t> </a:t>
            </a:r>
            <a:r>
              <a:rPr lang="pl-PL" dirty="0"/>
              <a:t>jeżeli płatność długu zależy od wypowiedzenia, </a:t>
            </a:r>
            <a:endParaRPr lang="pl-PL" dirty="0" smtClean="0"/>
          </a:p>
          <a:p>
            <a:pPr marL="0" indent="0">
              <a:buNone/>
            </a:pPr>
            <a:r>
              <a:rPr lang="pl-PL" dirty="0"/>
              <a:t>-</a:t>
            </a:r>
            <a:r>
              <a:rPr lang="pl-PL" b="1" dirty="0" smtClean="0"/>
              <a:t>poręczyciel </a:t>
            </a:r>
            <a:r>
              <a:rPr lang="pl-PL" b="1" dirty="0"/>
              <a:t>może po upływie </a:t>
            </a:r>
            <a:r>
              <a:rPr lang="pl-PL" b="1" dirty="0">
                <a:solidFill>
                  <a:srgbClr val="FF0000"/>
                </a:solidFill>
              </a:rPr>
              <a:t>sześciu miesięcy od daty poręczenia</a:t>
            </a:r>
            <a:r>
              <a:rPr lang="pl-PL" dirty="0"/>
              <a:t>, a jeżeli poręczył </a:t>
            </a:r>
            <a:r>
              <a:rPr lang="pl-PL" b="1" dirty="0"/>
              <a:t>za dług przyszły </a:t>
            </a:r>
            <a:r>
              <a:rPr lang="pl-PL" dirty="0"/>
              <a:t>- </a:t>
            </a:r>
            <a:r>
              <a:rPr lang="pl-PL" b="1" dirty="0">
                <a:solidFill>
                  <a:srgbClr val="FF0000"/>
                </a:solidFill>
              </a:rPr>
              <a:t>od daty powstania długu</a:t>
            </a:r>
            <a:r>
              <a:rPr lang="pl-PL" dirty="0"/>
              <a:t> żądać, aby wierzyciel wezwał dłużnika do zapłaty albo z najbliższym terminem dokonał wypowiedzenia</a:t>
            </a:r>
            <a:r>
              <a:rPr lang="pl-PL" dirty="0" smtClean="0"/>
              <a:t>.</a:t>
            </a:r>
          </a:p>
          <a:p>
            <a:pPr marL="0" indent="0">
              <a:buNone/>
            </a:pPr>
            <a:r>
              <a:rPr lang="pl-PL" dirty="0" smtClean="0">
                <a:sym typeface="Wingdings" pitchFamily="2" charset="2"/>
              </a:rPr>
              <a:t></a:t>
            </a:r>
            <a:r>
              <a:rPr lang="pl-PL" dirty="0" smtClean="0"/>
              <a:t> </a:t>
            </a:r>
            <a:r>
              <a:rPr lang="pl-PL" dirty="0"/>
              <a:t>Jeżeli wierzyciel nie uczyni zadość powyższemu żądaniu, zobowiązanie poręczyciela wygasa. </a:t>
            </a:r>
          </a:p>
          <a:p>
            <a:endParaRPr lang="pl-PL" dirty="0"/>
          </a:p>
        </p:txBody>
      </p:sp>
    </p:spTree>
    <p:extLst>
      <p:ext uri="{BB962C8B-B14F-4D97-AF65-F5344CB8AC3E}">
        <p14:creationId xmlns:p14="http://schemas.microsoft.com/office/powerpoint/2010/main" val="32930697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poręczenie</a:t>
            </a:r>
            <a:endParaRPr lang="pl-PL" dirty="0"/>
          </a:p>
        </p:txBody>
      </p:sp>
      <p:sp>
        <p:nvSpPr>
          <p:cNvPr id="3" name="Symbol zastępczy zawartości 2"/>
          <p:cNvSpPr>
            <a:spLocks noGrp="1"/>
          </p:cNvSpPr>
          <p:nvPr>
            <p:ph idx="1"/>
          </p:nvPr>
        </p:nvSpPr>
        <p:spPr/>
        <p:txBody>
          <a:bodyPr>
            <a:normAutofit fontScale="55000" lnSpcReduction="20000"/>
          </a:bodyPr>
          <a:lstStyle/>
          <a:p>
            <a:pPr marL="0" indent="0">
              <a:buNone/>
            </a:pPr>
            <a:r>
              <a:rPr lang="pl-PL" b="1" dirty="0"/>
              <a:t>Art. 884. Zawiadomienie dłużnika o dochodzeniu roszczeń od poręczyciela </a:t>
            </a:r>
          </a:p>
          <a:p>
            <a:pPr marL="0" indent="0">
              <a:buNone/>
            </a:pPr>
            <a:r>
              <a:rPr lang="pl-PL" dirty="0"/>
              <a:t>§ 1. </a:t>
            </a:r>
            <a:r>
              <a:rPr lang="pl-PL" b="1" dirty="0"/>
              <a:t>Poręczyciel</a:t>
            </a:r>
            <a:r>
              <a:rPr lang="pl-PL" dirty="0"/>
              <a:t>, przeciwko któremu wierzyciel dochodzi roszczenia, </a:t>
            </a:r>
            <a:r>
              <a:rPr lang="pl-PL" b="1" dirty="0"/>
              <a:t>powinien zawiadomić </a:t>
            </a:r>
            <a:r>
              <a:rPr lang="pl-PL" b="1" dirty="0">
                <a:solidFill>
                  <a:srgbClr val="FF0000"/>
                </a:solidFill>
              </a:rPr>
              <a:t>niezwłocznie</a:t>
            </a:r>
            <a:r>
              <a:rPr lang="pl-PL" b="1" dirty="0"/>
              <a:t> dłużnika wzywając go do wzięcia udziału w sprawie</a:t>
            </a:r>
            <a:r>
              <a:rPr lang="pl-PL" dirty="0"/>
              <a:t>.</a:t>
            </a:r>
            <a:br>
              <a:rPr lang="pl-PL" dirty="0"/>
            </a:br>
            <a:r>
              <a:rPr lang="pl-PL" dirty="0"/>
              <a:t>§ 2. </a:t>
            </a:r>
            <a:r>
              <a:rPr lang="pl-PL" b="1" dirty="0"/>
              <a:t>Jeżeli dłużnik nie weźmie udziału w sprawie, nie może on podnieść przeciwko poręczycielowi zarzutów, które mu przysługiwały przeciwko wierzycielowi, a których poręczyciel nie podniósł z tego powodu, że o nich nie wiedział.</a:t>
            </a:r>
            <a:br>
              <a:rPr lang="pl-PL" b="1" dirty="0"/>
            </a:br>
            <a:endParaRPr lang="pl-PL" b="1" dirty="0"/>
          </a:p>
          <a:p>
            <a:pPr marL="0" indent="0">
              <a:buNone/>
            </a:pPr>
            <a:r>
              <a:rPr lang="pl-PL" b="1" dirty="0"/>
              <a:t>Art. 885. Zawiadomienie dłużnika o zapłacie poręczonego długu </a:t>
            </a:r>
          </a:p>
          <a:p>
            <a:pPr marL="0" indent="0">
              <a:buNone/>
            </a:pPr>
            <a:r>
              <a:rPr lang="pl-PL" dirty="0"/>
              <a:t>Poręczyciel powinien niezwłocznie zawiadomić dłużnika o dokonanej przez siebie zapłacie długu, za który poręczył. Gdyby tego nie uczynił, a dłużnik zobowiązanie wykonał, nie może żądać od dłużnika zwrotu tego, co sam wierzycielowi zapłacił, chyba że dłużnik działał w złej wierze. </a:t>
            </a:r>
            <a:endParaRPr lang="pl-PL" dirty="0" smtClean="0"/>
          </a:p>
          <a:p>
            <a:pPr marL="0" indent="0">
              <a:buNone/>
            </a:pPr>
            <a:r>
              <a:rPr lang="pl-PL" b="1" dirty="0"/>
              <a:t>Art. 886. Zawiadomienie poręczyciela o wykonaniu zobowiązania </a:t>
            </a:r>
          </a:p>
          <a:p>
            <a:pPr marL="0" indent="0">
              <a:buNone/>
            </a:pPr>
            <a:r>
              <a:rPr lang="pl-PL" dirty="0"/>
              <a:t>Jeżeli poręczenie udzielone zostało za wiedzą dłużnika, dłużnik powinien niezwłocznie zawiadomić poręczyciela o wykonaniu zobowiązania. Gdyby tego nie uczynił, poręczyciel, który zaspokoił wierzyciela, może żądać od dłużnika zwrotu tego, co wierzycielowi zapłacił, chyba że działał w złej wierze. </a:t>
            </a:r>
          </a:p>
          <a:p>
            <a:pPr marL="0" indent="0">
              <a:buNone/>
            </a:pPr>
            <a:endParaRPr lang="pl-PL" dirty="0"/>
          </a:p>
          <a:p>
            <a:endParaRPr lang="pl-PL" dirty="0"/>
          </a:p>
        </p:txBody>
      </p:sp>
    </p:spTree>
    <p:extLst>
      <p:ext uri="{BB962C8B-B14F-4D97-AF65-F5344CB8AC3E}">
        <p14:creationId xmlns:p14="http://schemas.microsoft.com/office/powerpoint/2010/main" val="31545685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poręczenie</a:t>
            </a:r>
            <a:endParaRPr lang="pl-PL" dirty="0"/>
          </a:p>
        </p:txBody>
      </p:sp>
      <p:sp>
        <p:nvSpPr>
          <p:cNvPr id="3" name="Symbol zastępczy zawartości 2"/>
          <p:cNvSpPr>
            <a:spLocks noGrp="1"/>
          </p:cNvSpPr>
          <p:nvPr>
            <p:ph idx="1"/>
          </p:nvPr>
        </p:nvSpPr>
        <p:spPr/>
        <p:txBody>
          <a:bodyPr>
            <a:normAutofit/>
          </a:bodyPr>
          <a:lstStyle/>
          <a:p>
            <a:pPr marL="0" indent="0">
              <a:buNone/>
            </a:pPr>
            <a:r>
              <a:rPr lang="pl-PL" b="1" dirty="0" smtClean="0"/>
              <a:t>Art</a:t>
            </a:r>
            <a:r>
              <a:rPr lang="pl-PL" b="1" dirty="0"/>
              <a:t>. 887. Odpowiedzialność wierzyciela za wyzbycie się zabezpieczenia wierzytelności </a:t>
            </a:r>
          </a:p>
          <a:p>
            <a:pPr marL="0" indent="0">
              <a:buNone/>
            </a:pPr>
            <a:r>
              <a:rPr lang="pl-PL" dirty="0"/>
              <a:t>Jeżeli wierzyciel wyzbył się zabezpieczenia wierzytelności albo środków dowodowych,</a:t>
            </a:r>
            <a:br>
              <a:rPr lang="pl-PL" dirty="0"/>
            </a:br>
            <a:r>
              <a:rPr lang="pl-PL" dirty="0"/>
              <a:t>ponosi on względem poręczyciela odpowiedzialność za wynikłą stąd szkodę. </a:t>
            </a:r>
          </a:p>
          <a:p>
            <a:endParaRPr lang="pl-PL" dirty="0"/>
          </a:p>
        </p:txBody>
      </p:sp>
    </p:spTree>
    <p:extLst>
      <p:ext uri="{BB962C8B-B14F-4D97-AF65-F5344CB8AC3E}">
        <p14:creationId xmlns:p14="http://schemas.microsoft.com/office/powerpoint/2010/main" val="4892858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Gwarancja bankowa</a:t>
            </a:r>
            <a:endParaRPr lang="pl-PL"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smtClean="0"/>
              <a:t>Umowa:</a:t>
            </a:r>
          </a:p>
          <a:p>
            <a:r>
              <a:rPr lang="pl-PL" dirty="0" smtClean="0"/>
              <a:t>Jednostronnie zobowiązująca</a:t>
            </a:r>
          </a:p>
          <a:p>
            <a:r>
              <a:rPr lang="pl-PL" dirty="0" smtClean="0"/>
              <a:t>Konsensualna</a:t>
            </a:r>
          </a:p>
          <a:p>
            <a:r>
              <a:rPr lang="pl-PL" dirty="0" smtClean="0"/>
              <a:t>Nie ma charakteru wzajemnego</a:t>
            </a:r>
          </a:p>
          <a:p>
            <a:r>
              <a:rPr lang="pl-PL" dirty="0" smtClean="0"/>
              <a:t>Ma abstrakcyjny charakter – jest niezależna od umowy zawartej między zleceniodawcą gwarancji a beneficjentem gwarancji.</a:t>
            </a:r>
          </a:p>
          <a:p>
            <a:r>
              <a:rPr lang="pl-PL" dirty="0"/>
              <a:t>Roszczenia z tytułu gwarancji </a:t>
            </a:r>
            <a:r>
              <a:rPr lang="pl-PL" dirty="0" smtClean="0"/>
              <a:t>bankowych przedawniają </a:t>
            </a:r>
            <a:r>
              <a:rPr lang="pl-PL" dirty="0"/>
              <a:t>się z upływem 6 lat</a:t>
            </a:r>
            <a:r>
              <a:rPr lang="pl-PL" dirty="0" smtClean="0"/>
              <a:t>.</a:t>
            </a:r>
          </a:p>
          <a:p>
            <a:r>
              <a:rPr lang="pl-PL" dirty="0" smtClean="0"/>
              <a:t>ustawa prawo bankowe zastrzega </a:t>
            </a:r>
            <a:r>
              <a:rPr lang="pl-PL" dirty="0"/>
              <a:t>dla gwarancji bankowej formę pisemną pod rygorem nieważności.</a:t>
            </a:r>
          </a:p>
        </p:txBody>
      </p:sp>
    </p:spTree>
    <p:extLst>
      <p:ext uri="{BB962C8B-B14F-4D97-AF65-F5344CB8AC3E}">
        <p14:creationId xmlns:p14="http://schemas.microsoft.com/office/powerpoint/2010/main" val="3995553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Gwarancja bankowa</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Istota- zobowiązanie się </a:t>
            </a:r>
            <a:r>
              <a:rPr lang="pl-PL" b="1" dirty="0" smtClean="0">
                <a:solidFill>
                  <a:srgbClr val="FF0000"/>
                </a:solidFill>
              </a:rPr>
              <a:t>gwaranta</a:t>
            </a:r>
            <a:r>
              <a:rPr lang="pl-PL" dirty="0" smtClean="0">
                <a:solidFill>
                  <a:srgbClr val="FF0000"/>
                </a:solidFill>
              </a:rPr>
              <a:t> </a:t>
            </a:r>
            <a:r>
              <a:rPr lang="pl-PL" dirty="0" smtClean="0"/>
              <a:t>do przeciwdziałania niewykonaniu zobowiązania przez osobę trzecią</a:t>
            </a:r>
          </a:p>
          <a:p>
            <a:r>
              <a:rPr lang="pl-PL" dirty="0"/>
              <a:t>Art. 81 </a:t>
            </a:r>
            <a:r>
              <a:rPr lang="pl-PL" dirty="0" smtClean="0"/>
              <a:t>prawa bankowego</a:t>
            </a:r>
          </a:p>
          <a:p>
            <a:r>
              <a:rPr lang="pl-PL" dirty="0" smtClean="0"/>
              <a:t>1</a:t>
            </a:r>
            <a:r>
              <a:rPr lang="pl-PL" dirty="0"/>
              <a:t>. </a:t>
            </a:r>
            <a:r>
              <a:rPr lang="pl-PL" b="1" dirty="0">
                <a:solidFill>
                  <a:srgbClr val="FF0000"/>
                </a:solidFill>
              </a:rPr>
              <a:t>Gwarancją bankową </a:t>
            </a:r>
            <a:r>
              <a:rPr lang="pl-PL" b="1" dirty="0"/>
              <a:t>jest jednostronne zobowiązanie banku-gwaranta, że po spełnieniu przez podmiot uprawniony (beneficjenta gwarancji) określonych warunków zapłaty</a:t>
            </a:r>
            <a:r>
              <a:rPr lang="pl-PL" dirty="0"/>
              <a:t>, które mogą być stwierdzone określonymi w tym zapewnieniu dokumentami, jakie beneficjent załączy do sporządzonego we wskazanej formie żądania zapłaty, </a:t>
            </a:r>
            <a:r>
              <a:rPr lang="pl-PL" b="1" dirty="0"/>
              <a:t>bank ten wykona świadczenie pieniężne na rzecz beneficjenta gwarancji - bezpośrednio albo za pośrednictwem innego banku.</a:t>
            </a:r>
          </a:p>
          <a:p>
            <a:r>
              <a:rPr lang="pl-PL" dirty="0"/>
              <a:t>2. Udzielenie i potwierdzenie gwarancji bankowej następuje </a:t>
            </a:r>
            <a:r>
              <a:rPr lang="pl-PL" b="1" dirty="0"/>
              <a:t>na piśmie </a:t>
            </a:r>
            <a:r>
              <a:rPr lang="pl-PL" b="1" dirty="0">
                <a:solidFill>
                  <a:srgbClr val="FF0000"/>
                </a:solidFill>
              </a:rPr>
              <a:t>pod rygorem nieważności</a:t>
            </a:r>
            <a:r>
              <a:rPr lang="pl-PL" b="1" dirty="0"/>
              <a:t>.</a:t>
            </a:r>
          </a:p>
          <a:p>
            <a:endParaRPr lang="pl-PL" dirty="0"/>
          </a:p>
        </p:txBody>
      </p:sp>
    </p:spTree>
    <p:extLst>
      <p:ext uri="{BB962C8B-B14F-4D97-AF65-F5344CB8AC3E}">
        <p14:creationId xmlns:p14="http://schemas.microsoft.com/office/powerpoint/2010/main" val="3496484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Gwarancja bankowa</a:t>
            </a:r>
            <a:endParaRPr lang="pl-PL" dirty="0"/>
          </a:p>
        </p:txBody>
      </p:sp>
      <p:sp>
        <p:nvSpPr>
          <p:cNvPr id="3" name="Symbol zastępczy zawartości 2"/>
          <p:cNvSpPr>
            <a:spLocks noGrp="1"/>
          </p:cNvSpPr>
          <p:nvPr>
            <p:ph idx="1"/>
          </p:nvPr>
        </p:nvSpPr>
        <p:spPr/>
        <p:txBody>
          <a:bodyPr/>
          <a:lstStyle/>
          <a:p>
            <a:r>
              <a:rPr lang="pl-PL" dirty="0" smtClean="0"/>
              <a:t>Umowa zawierana między bankiem (</a:t>
            </a:r>
            <a:r>
              <a:rPr lang="pl-PL" b="1" dirty="0" smtClean="0"/>
              <a:t>gwarantem</a:t>
            </a:r>
            <a:r>
              <a:rPr lang="pl-PL" dirty="0" smtClean="0"/>
              <a:t>) a </a:t>
            </a:r>
            <a:r>
              <a:rPr lang="pl-PL" b="1" dirty="0" smtClean="0"/>
              <a:t>beneficjentem gwarancji</a:t>
            </a:r>
          </a:p>
          <a:p>
            <a:r>
              <a:rPr lang="pl-PL" dirty="0" smtClean="0"/>
              <a:t>Bank zobowiązuje się do wypłaty beneficjentowi określonej sumy gwarancyjnej, jeśli beneficjent spełni warunki zapłaty (potwierdzone odpowiednimi dokumentami)</a:t>
            </a:r>
          </a:p>
          <a:p>
            <a:endParaRPr lang="pl-PL" dirty="0" smtClean="0"/>
          </a:p>
          <a:p>
            <a:endParaRPr lang="pl-PL" dirty="0"/>
          </a:p>
        </p:txBody>
      </p:sp>
    </p:spTree>
    <p:extLst>
      <p:ext uri="{BB962C8B-B14F-4D97-AF65-F5344CB8AC3E}">
        <p14:creationId xmlns:p14="http://schemas.microsoft.com/office/powerpoint/2010/main" val="38106932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Gwarancja bankowa</a:t>
            </a: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dirty="0" smtClean="0"/>
              <a:t>3 stosunki prawne:</a:t>
            </a:r>
          </a:p>
          <a:p>
            <a:pPr marL="514350" indent="-514350">
              <a:buFont typeface="+mj-lt"/>
              <a:buAutoNum type="arabicPeriod"/>
            </a:pPr>
            <a:r>
              <a:rPr lang="pl-PL" dirty="0" smtClean="0"/>
              <a:t>Umowa, z której wynika zabezpieczona gwarancją wierzytelność (stosunek między beneficjentem gwarancji a dłużnikiem)</a:t>
            </a:r>
          </a:p>
          <a:p>
            <a:pPr marL="514350" indent="-514350">
              <a:buFont typeface="+mj-lt"/>
              <a:buAutoNum type="arabicPeriod"/>
            </a:pPr>
            <a:r>
              <a:rPr lang="pl-PL" dirty="0" smtClean="0"/>
              <a:t>Umowa zlecenia udzielenia gwarancji (stosunek między bankiem a zleceniodawcą gwarancji)</a:t>
            </a:r>
          </a:p>
          <a:p>
            <a:pPr marL="514350" indent="-514350">
              <a:buFont typeface="+mj-lt"/>
              <a:buAutoNum type="arabicPeriod"/>
            </a:pPr>
            <a:r>
              <a:rPr lang="pl-PL" dirty="0" smtClean="0"/>
              <a:t>Umowa gwarancji (stosunek między bankiem a beneficjentem gwarancji)</a:t>
            </a:r>
          </a:p>
        </p:txBody>
      </p:sp>
    </p:spTree>
    <p:extLst>
      <p:ext uri="{BB962C8B-B14F-4D97-AF65-F5344CB8AC3E}">
        <p14:creationId xmlns:p14="http://schemas.microsoft.com/office/powerpoint/2010/main" val="4197592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pożyczki</a:t>
            </a: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smtClean="0"/>
              <a:t>określone </a:t>
            </a:r>
            <a:r>
              <a:rPr lang="pl-PL" dirty="0"/>
              <a:t>przedmioty stają się </a:t>
            </a:r>
            <a:r>
              <a:rPr lang="pl-PL" b="1" dirty="0"/>
              <a:t>własnością</a:t>
            </a:r>
            <a:r>
              <a:rPr lang="pl-PL" dirty="0"/>
              <a:t> biorącego </a:t>
            </a:r>
            <a:r>
              <a:rPr lang="pl-PL" dirty="0" smtClean="0"/>
              <a:t>pożyczkę</a:t>
            </a:r>
          </a:p>
          <a:p>
            <a:r>
              <a:rPr lang="pl-PL" dirty="0" smtClean="0"/>
              <a:t>majątek </a:t>
            </a:r>
            <a:r>
              <a:rPr lang="pl-PL" dirty="0"/>
              <a:t>biorącego </a:t>
            </a:r>
            <a:r>
              <a:rPr lang="pl-PL" dirty="0" smtClean="0"/>
              <a:t>pożyczkę zasilony jest tylko przez pewien czas ; biorący </a:t>
            </a:r>
            <a:r>
              <a:rPr lang="pl-PL" dirty="0"/>
              <a:t>zobowiązuje się zwrócić tę samą ilość pieniędzy albo tę samą ilość rzeczy tego samego gatunku i tej samej </a:t>
            </a:r>
            <a:r>
              <a:rPr lang="pl-PL" dirty="0" smtClean="0"/>
              <a:t>jakości</a:t>
            </a:r>
          </a:p>
          <a:p>
            <a:r>
              <a:rPr lang="pl-PL" dirty="0" smtClean="0"/>
              <a:t>od </a:t>
            </a:r>
            <a:r>
              <a:rPr lang="pl-PL" dirty="0"/>
              <a:t>woli stron zależy czas </a:t>
            </a:r>
            <a:r>
              <a:rPr lang="pl-PL" dirty="0" smtClean="0"/>
              <a:t>korzystania </a:t>
            </a:r>
            <a:r>
              <a:rPr lang="pl-PL" dirty="0" smtClean="0">
                <a:sym typeface="Wingdings" pitchFamily="2" charset="2"/>
              </a:rPr>
              <a:t></a:t>
            </a:r>
          </a:p>
          <a:p>
            <a:r>
              <a:rPr lang="pl-PL" dirty="0" smtClean="0"/>
              <a:t>pożyczka :</a:t>
            </a:r>
          </a:p>
          <a:p>
            <a:pPr>
              <a:buFont typeface="Wingdings" pitchFamily="2" charset="2"/>
              <a:buChar char="ü"/>
            </a:pPr>
            <a:r>
              <a:rPr lang="pl-PL" dirty="0" smtClean="0"/>
              <a:t>krótkoterminowa </a:t>
            </a:r>
          </a:p>
          <a:p>
            <a:pPr>
              <a:buFont typeface="Wingdings" pitchFamily="2" charset="2"/>
              <a:buChar char="ü"/>
            </a:pPr>
            <a:r>
              <a:rPr lang="pl-PL" dirty="0" smtClean="0"/>
              <a:t>długoterminowa</a:t>
            </a:r>
            <a:r>
              <a:rPr lang="pl-PL" dirty="0"/>
              <a:t>, </a:t>
            </a:r>
            <a:endParaRPr lang="pl-PL" dirty="0" smtClean="0"/>
          </a:p>
          <a:p>
            <a:pPr>
              <a:buFont typeface="Wingdings" pitchFamily="2" charset="2"/>
              <a:buChar char="ü"/>
            </a:pPr>
            <a:r>
              <a:rPr lang="pl-PL" dirty="0" smtClean="0"/>
              <a:t>na </a:t>
            </a:r>
            <a:r>
              <a:rPr lang="pl-PL" dirty="0"/>
              <a:t>czas </a:t>
            </a:r>
            <a:r>
              <a:rPr lang="pl-PL" dirty="0" smtClean="0"/>
              <a:t>nieoznaczony</a:t>
            </a:r>
            <a:endParaRPr lang="pl-PL" dirty="0"/>
          </a:p>
        </p:txBody>
      </p:sp>
    </p:spTree>
    <p:extLst>
      <p:ext uri="{BB962C8B-B14F-4D97-AF65-F5344CB8AC3E}">
        <p14:creationId xmlns:p14="http://schemas.microsoft.com/office/powerpoint/2010/main" val="12005191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Pozostałe formy zabezpieczeń osobistych</a:t>
            </a:r>
            <a:endParaRPr lang="pl-PL" dirty="0"/>
          </a:p>
        </p:txBody>
      </p:sp>
      <p:sp>
        <p:nvSpPr>
          <p:cNvPr id="3" name="Symbol zastępczy zawartości 2"/>
          <p:cNvSpPr>
            <a:spLocks noGrp="1"/>
          </p:cNvSpPr>
          <p:nvPr>
            <p:ph idx="1"/>
          </p:nvPr>
        </p:nvSpPr>
        <p:spPr/>
        <p:txBody>
          <a:bodyPr/>
          <a:lstStyle/>
          <a:p>
            <a:pPr algn="ctr"/>
            <a:r>
              <a:rPr lang="pl-PL" dirty="0" smtClean="0"/>
              <a:t>Weksel </a:t>
            </a:r>
            <a:r>
              <a:rPr lang="pl-PL" i="1" dirty="0" smtClean="0"/>
              <a:t>in blanco</a:t>
            </a:r>
          </a:p>
          <a:p>
            <a:pPr algn="ctr"/>
            <a:r>
              <a:rPr lang="pl-PL" dirty="0" smtClean="0"/>
              <a:t>Poręczenie wekslowe</a:t>
            </a:r>
          </a:p>
          <a:p>
            <a:pPr algn="ctr"/>
            <a:r>
              <a:rPr lang="pl-PL" dirty="0" smtClean="0"/>
              <a:t>Przelew na zabezpieczenie</a:t>
            </a:r>
          </a:p>
          <a:p>
            <a:pPr algn="ctr"/>
            <a:r>
              <a:rPr lang="pl-PL" dirty="0" smtClean="0"/>
              <a:t>W obrocie bankowym: akredytywa zabezpieczająca</a:t>
            </a:r>
            <a:endParaRPr lang="pl-PL" dirty="0"/>
          </a:p>
        </p:txBody>
      </p:sp>
    </p:spTree>
    <p:extLst>
      <p:ext uri="{BB962C8B-B14F-4D97-AF65-F5344CB8AC3E}">
        <p14:creationId xmlns:p14="http://schemas.microsoft.com/office/powerpoint/2010/main" val="27513558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Pozostałe formy zabezpieczeń osobistych</a:t>
            </a:r>
          </a:p>
        </p:txBody>
      </p:sp>
      <p:sp>
        <p:nvSpPr>
          <p:cNvPr id="3" name="Symbol zastępczy zawartości 2"/>
          <p:cNvSpPr>
            <a:spLocks noGrp="1"/>
          </p:cNvSpPr>
          <p:nvPr>
            <p:ph idx="1"/>
          </p:nvPr>
        </p:nvSpPr>
        <p:spPr/>
        <p:txBody>
          <a:bodyPr>
            <a:normAutofit fontScale="85000" lnSpcReduction="10000"/>
          </a:bodyPr>
          <a:lstStyle/>
          <a:p>
            <a:pPr algn="ctr"/>
            <a:r>
              <a:rPr lang="pl-PL" dirty="0" smtClean="0"/>
              <a:t>Weksel </a:t>
            </a:r>
            <a:r>
              <a:rPr lang="pl-PL" i="1" dirty="0" smtClean="0"/>
              <a:t>in blanco:</a:t>
            </a:r>
          </a:p>
          <a:p>
            <a:pPr algn="just"/>
            <a:r>
              <a:rPr lang="pl-PL" dirty="0" smtClean="0"/>
              <a:t>Dokument, który zawiera co najmniej podpis wystawcy, złożony w zamiarze zobowiązania wekslowego</a:t>
            </a:r>
          </a:p>
          <a:p>
            <a:pPr algn="just"/>
            <a:r>
              <a:rPr lang="pl-PL" dirty="0" smtClean="0"/>
              <a:t>Składany jest na zabezpieczenie wierzytelności lub na zabezpieczenie roszczeń, które mogą powstać w przyszłości z tytułu szkód i strat, które może spowodować wystawca weksla</a:t>
            </a:r>
          </a:p>
          <a:p>
            <a:pPr algn="just"/>
            <a:r>
              <a:rPr lang="pl-PL" dirty="0" smtClean="0"/>
              <a:t>Wystawca weksla może zabezpieczać swoje własne zobowiązanie, lub cudze zobowiązanie – ze stosunku podstawowego, w którym nie jest dłużnikiem</a:t>
            </a:r>
            <a:endParaRPr lang="pl-PL" dirty="0"/>
          </a:p>
        </p:txBody>
      </p:sp>
    </p:spTree>
    <p:extLst>
      <p:ext uri="{BB962C8B-B14F-4D97-AF65-F5344CB8AC3E}">
        <p14:creationId xmlns:p14="http://schemas.microsoft.com/office/powerpoint/2010/main" val="23597862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Pozostałe formy zabezpieczeń osobistych</a:t>
            </a:r>
            <a:endParaRPr lang="pl-PL" dirty="0"/>
          </a:p>
        </p:txBody>
      </p:sp>
      <p:sp>
        <p:nvSpPr>
          <p:cNvPr id="3" name="Symbol zastępczy zawartości 2"/>
          <p:cNvSpPr>
            <a:spLocks noGrp="1"/>
          </p:cNvSpPr>
          <p:nvPr>
            <p:ph idx="1"/>
          </p:nvPr>
        </p:nvSpPr>
        <p:spPr/>
        <p:txBody>
          <a:bodyPr/>
          <a:lstStyle/>
          <a:p>
            <a:pPr algn="ctr"/>
            <a:r>
              <a:rPr lang="pl-PL" dirty="0" smtClean="0"/>
              <a:t>Poręczenie wekslowe (awal)</a:t>
            </a:r>
          </a:p>
          <a:p>
            <a:pPr algn="just"/>
            <a:r>
              <a:rPr lang="pl-PL" dirty="0" smtClean="0"/>
              <a:t>Umieszcza się je na wekslu lub na przedłużniku</a:t>
            </a:r>
          </a:p>
          <a:p>
            <a:pPr algn="just"/>
            <a:r>
              <a:rPr lang="pl-PL" dirty="0" smtClean="0"/>
              <a:t>Poręczenie oznacza się wyrazem „poręczam” (lub innym równoznacznym)</a:t>
            </a:r>
          </a:p>
          <a:p>
            <a:pPr algn="just"/>
            <a:r>
              <a:rPr lang="pl-PL" dirty="0" smtClean="0"/>
              <a:t>Daje wierzycielowi „mocniejsze” zabezpieczenie niż umowa poręczenia – awal jest ważny, chociażby zobowiązanie wekslowe dłużnika było nieważne</a:t>
            </a:r>
            <a:endParaRPr lang="pl-PL" dirty="0"/>
          </a:p>
        </p:txBody>
      </p:sp>
    </p:spTree>
    <p:extLst>
      <p:ext uri="{BB962C8B-B14F-4D97-AF65-F5344CB8AC3E}">
        <p14:creationId xmlns:p14="http://schemas.microsoft.com/office/powerpoint/2010/main" val="1455182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Pozostałe formy zabezpieczeń osobistych</a:t>
            </a:r>
          </a:p>
        </p:txBody>
      </p:sp>
      <p:sp>
        <p:nvSpPr>
          <p:cNvPr id="3" name="Symbol zastępczy zawartości 2"/>
          <p:cNvSpPr>
            <a:spLocks noGrp="1"/>
          </p:cNvSpPr>
          <p:nvPr>
            <p:ph idx="1"/>
          </p:nvPr>
        </p:nvSpPr>
        <p:spPr/>
        <p:txBody>
          <a:bodyPr>
            <a:normAutofit fontScale="92500"/>
          </a:bodyPr>
          <a:lstStyle/>
          <a:p>
            <a:pPr algn="ctr"/>
            <a:r>
              <a:rPr lang="pl-PL" dirty="0" smtClean="0"/>
              <a:t>Przelew wierzytelności (cesja)</a:t>
            </a:r>
          </a:p>
          <a:p>
            <a:pPr marL="0" indent="0">
              <a:buNone/>
            </a:pPr>
            <a:r>
              <a:rPr lang="pl-PL" b="1" dirty="0"/>
              <a:t>Art. 509. Definicja przelewu </a:t>
            </a:r>
          </a:p>
          <a:p>
            <a:pPr marL="0" indent="0">
              <a:buNone/>
            </a:pPr>
            <a:r>
              <a:rPr lang="pl-PL" dirty="0"/>
              <a:t>§ 1. </a:t>
            </a:r>
            <a:r>
              <a:rPr lang="pl-PL" b="1" dirty="0"/>
              <a:t>Wierzyciel</a:t>
            </a:r>
            <a:r>
              <a:rPr lang="pl-PL" dirty="0"/>
              <a:t> może </a:t>
            </a:r>
            <a:r>
              <a:rPr lang="pl-PL" dirty="0">
                <a:solidFill>
                  <a:srgbClr val="FF0000"/>
                </a:solidFill>
              </a:rPr>
              <a:t>bez zgody dłużnika </a:t>
            </a:r>
            <a:r>
              <a:rPr lang="pl-PL" dirty="0"/>
              <a:t>przenieść wierzytelność na </a:t>
            </a:r>
            <a:r>
              <a:rPr lang="pl-PL" b="1" dirty="0"/>
              <a:t>osobę trzecią</a:t>
            </a:r>
            <a:r>
              <a:rPr lang="pl-PL" dirty="0"/>
              <a:t> (przelew), chyba że sprzeciwiałoby się to ustawie, zastrzeżeniu umownemu albo właściwości zobowiązania.</a:t>
            </a:r>
            <a:br>
              <a:rPr lang="pl-PL" dirty="0"/>
            </a:br>
            <a:r>
              <a:rPr lang="pl-PL" dirty="0"/>
              <a:t>§ 2. Wraz z wierzytelnością przechodzą na nabywcę wszelkie związane z nią prawa, w szczególności roszczenie o zaległe odsetki.</a:t>
            </a:r>
          </a:p>
          <a:p>
            <a:pPr algn="just"/>
            <a:endParaRPr lang="pl-PL" dirty="0"/>
          </a:p>
        </p:txBody>
      </p:sp>
    </p:spTree>
    <p:extLst>
      <p:ext uri="{BB962C8B-B14F-4D97-AF65-F5344CB8AC3E}">
        <p14:creationId xmlns:p14="http://schemas.microsoft.com/office/powerpoint/2010/main" val="24664560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Pozostałe formy zabezpieczeń osobistych</a:t>
            </a:r>
          </a:p>
        </p:txBody>
      </p:sp>
      <p:sp>
        <p:nvSpPr>
          <p:cNvPr id="3" name="Symbol zastępczy zawartości 2"/>
          <p:cNvSpPr>
            <a:spLocks noGrp="1"/>
          </p:cNvSpPr>
          <p:nvPr>
            <p:ph idx="1"/>
          </p:nvPr>
        </p:nvSpPr>
        <p:spPr/>
        <p:txBody>
          <a:bodyPr>
            <a:normAutofit fontScale="55000" lnSpcReduction="20000"/>
          </a:bodyPr>
          <a:lstStyle/>
          <a:p>
            <a:pPr algn="ctr"/>
            <a:r>
              <a:rPr lang="pl-PL" dirty="0"/>
              <a:t>Przelew wierzytelności (cesja</a:t>
            </a:r>
            <a:r>
              <a:rPr lang="pl-PL" dirty="0" smtClean="0"/>
              <a:t>)</a:t>
            </a:r>
          </a:p>
          <a:p>
            <a:r>
              <a:rPr lang="pl-PL" b="1" dirty="0"/>
              <a:t>Wierzytelność</a:t>
            </a:r>
            <a:r>
              <a:rPr lang="pl-PL" dirty="0"/>
              <a:t>, czyli ogół uprawnień </a:t>
            </a:r>
            <a:r>
              <a:rPr lang="pl-PL" dirty="0" smtClean="0"/>
              <a:t>wierzyciela, polegających </a:t>
            </a:r>
            <a:r>
              <a:rPr lang="pl-PL" dirty="0"/>
              <a:t>na możności żądania od dłużnika spełnienia </a:t>
            </a:r>
            <a:r>
              <a:rPr lang="pl-PL" dirty="0" smtClean="0"/>
              <a:t>świadczenia, może </a:t>
            </a:r>
            <a:r>
              <a:rPr lang="pl-PL" dirty="0"/>
              <a:t>być przedmiotem obrotu. </a:t>
            </a:r>
            <a:endParaRPr lang="pl-PL" dirty="0" smtClean="0"/>
          </a:p>
          <a:p>
            <a:r>
              <a:rPr lang="pl-PL" dirty="0" smtClean="0"/>
              <a:t>Przeniesienie </a:t>
            </a:r>
            <a:r>
              <a:rPr lang="pl-PL" dirty="0"/>
              <a:t>wierzytelności (przelew, cesja) następuje co do zasady w drodze dwustronnej czynności prawnej wierzyciela </a:t>
            </a:r>
            <a:r>
              <a:rPr lang="pl-PL" dirty="0">
                <a:solidFill>
                  <a:srgbClr val="FF0000"/>
                </a:solidFill>
              </a:rPr>
              <a:t>(</a:t>
            </a:r>
            <a:r>
              <a:rPr lang="pl-PL" b="1" dirty="0">
                <a:solidFill>
                  <a:srgbClr val="FF0000"/>
                </a:solidFill>
              </a:rPr>
              <a:t>cedenta</a:t>
            </a:r>
            <a:r>
              <a:rPr lang="pl-PL" dirty="0">
                <a:solidFill>
                  <a:srgbClr val="FF0000"/>
                </a:solidFill>
              </a:rPr>
              <a:t>) – zbywcy wierzytelności z nabywcą wierzytelności (</a:t>
            </a:r>
            <a:r>
              <a:rPr lang="pl-PL" b="1" dirty="0">
                <a:solidFill>
                  <a:srgbClr val="FF0000"/>
                </a:solidFill>
              </a:rPr>
              <a:t>cesjonariuszem</a:t>
            </a:r>
            <a:r>
              <a:rPr lang="pl-PL" dirty="0">
                <a:solidFill>
                  <a:srgbClr val="FF0000"/>
                </a:solidFill>
              </a:rPr>
              <a:t>). </a:t>
            </a:r>
            <a:endParaRPr lang="pl-PL" dirty="0" smtClean="0">
              <a:solidFill>
                <a:srgbClr val="FF0000"/>
              </a:solidFill>
            </a:endParaRPr>
          </a:p>
          <a:p>
            <a:r>
              <a:rPr lang="pl-PL" dirty="0" smtClean="0"/>
              <a:t>Poza wierzytelnościami</a:t>
            </a:r>
            <a:r>
              <a:rPr lang="pl-PL" dirty="0"/>
              <a:t>:</a:t>
            </a:r>
            <a:endParaRPr lang="pl-PL" dirty="0" smtClean="0"/>
          </a:p>
          <a:p>
            <a:pPr>
              <a:buFont typeface="Wingdings" pitchFamily="2" charset="2"/>
              <a:buChar char="ü"/>
            </a:pPr>
            <a:r>
              <a:rPr lang="pl-PL" dirty="0" smtClean="0"/>
              <a:t>których </a:t>
            </a:r>
            <a:r>
              <a:rPr lang="pl-PL" dirty="0"/>
              <a:t>zbywalność wyłączona jest ustawą, </a:t>
            </a:r>
            <a:endParaRPr lang="pl-PL" dirty="0" smtClean="0"/>
          </a:p>
          <a:p>
            <a:pPr>
              <a:buFont typeface="Wingdings" pitchFamily="2" charset="2"/>
              <a:buChar char="ü"/>
            </a:pPr>
            <a:r>
              <a:rPr lang="pl-PL" dirty="0" smtClean="0"/>
              <a:t>zastrzeżeniem </a:t>
            </a:r>
            <a:r>
              <a:rPr lang="pl-PL" dirty="0"/>
              <a:t>umownym </a:t>
            </a:r>
            <a:r>
              <a:rPr lang="pl-PL" dirty="0" smtClean="0"/>
              <a:t>(</a:t>
            </a:r>
            <a:r>
              <a:rPr lang="pl-PL" b="1" i="1" dirty="0" err="1" smtClean="0"/>
              <a:t>pactum</a:t>
            </a:r>
            <a:r>
              <a:rPr lang="pl-PL" b="1" i="1" dirty="0" smtClean="0"/>
              <a:t> </a:t>
            </a:r>
            <a:r>
              <a:rPr lang="pl-PL" b="1" i="1" dirty="0"/>
              <a:t>de non </a:t>
            </a:r>
            <a:r>
              <a:rPr lang="pl-PL" b="1" i="1" dirty="0" err="1"/>
              <a:t>cedendo</a:t>
            </a:r>
            <a:r>
              <a:rPr lang="pl-PL" dirty="0" smtClean="0"/>
              <a:t>) </a:t>
            </a:r>
          </a:p>
          <a:p>
            <a:pPr>
              <a:buFont typeface="Wingdings" pitchFamily="2" charset="2"/>
              <a:buChar char="ü"/>
            </a:pPr>
            <a:r>
              <a:rPr lang="pl-PL" dirty="0" smtClean="0"/>
              <a:t>lub </a:t>
            </a:r>
            <a:r>
              <a:rPr lang="pl-PL" dirty="0"/>
              <a:t>przeciwko możliwości przelewu której przemawia właściwość zobowiązania, </a:t>
            </a:r>
            <a:r>
              <a:rPr lang="pl-PL" dirty="0" smtClean="0"/>
              <a:t>- ---każda </a:t>
            </a:r>
            <a:r>
              <a:rPr lang="pl-PL" b="1" dirty="0"/>
              <a:t>wierzytelność cywilnoprawna</a:t>
            </a:r>
            <a:r>
              <a:rPr lang="pl-PL" dirty="0"/>
              <a:t> jest </a:t>
            </a:r>
            <a:r>
              <a:rPr lang="pl-PL" dirty="0" smtClean="0"/>
              <a:t>zbywalna (przedmiotem </a:t>
            </a:r>
            <a:r>
              <a:rPr lang="pl-PL" dirty="0"/>
              <a:t>przelewu mogą być wierzytelności jeszcze niewymagalne, przedawnione, </a:t>
            </a:r>
            <a:r>
              <a:rPr lang="pl-PL" dirty="0" smtClean="0"/>
              <a:t>przyszłe).</a:t>
            </a:r>
          </a:p>
          <a:p>
            <a:r>
              <a:rPr lang="pl-PL" dirty="0" smtClean="0"/>
              <a:t>Skutkiem </a:t>
            </a:r>
            <a:r>
              <a:rPr lang="pl-PL" dirty="0"/>
              <a:t>cesji wierzytelności wynikającej ze stosunku dwustronnie zobowiązującego będzie </a:t>
            </a:r>
            <a:r>
              <a:rPr lang="pl-PL" b="1" dirty="0"/>
              <a:t>przekształcenie tego stosunku w stosunek trójstronny</a:t>
            </a:r>
            <a:r>
              <a:rPr lang="pl-PL" dirty="0"/>
              <a:t>. </a:t>
            </a:r>
            <a:r>
              <a:rPr lang="pl-PL" b="1" dirty="0">
                <a:solidFill>
                  <a:srgbClr val="FF0000"/>
                </a:solidFill>
              </a:rPr>
              <a:t>Cedent</a:t>
            </a:r>
            <a:r>
              <a:rPr lang="pl-PL" dirty="0"/>
              <a:t> pozostanie zobowiązany do spełniania świadczenia na rzecz osoby, wobec której wierzytelność przeniósł na </a:t>
            </a:r>
            <a:r>
              <a:rPr lang="pl-PL" b="1" dirty="0">
                <a:solidFill>
                  <a:srgbClr val="FF0000"/>
                </a:solidFill>
              </a:rPr>
              <a:t>cesjonariusza</a:t>
            </a:r>
            <a:r>
              <a:rPr lang="pl-PL" dirty="0"/>
              <a:t>. </a:t>
            </a:r>
          </a:p>
          <a:p>
            <a:pPr algn="ctr"/>
            <a:endParaRPr lang="pl-PL" dirty="0"/>
          </a:p>
        </p:txBody>
      </p:sp>
    </p:spTree>
    <p:extLst>
      <p:ext uri="{BB962C8B-B14F-4D97-AF65-F5344CB8AC3E}">
        <p14:creationId xmlns:p14="http://schemas.microsoft.com/office/powerpoint/2010/main" val="22748945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Kazus 1</a:t>
            </a:r>
            <a:endParaRPr lang="pl-PL" dirty="0"/>
          </a:p>
        </p:txBody>
      </p:sp>
      <p:sp>
        <p:nvSpPr>
          <p:cNvPr id="3" name="Symbol zastępczy zawartości 2"/>
          <p:cNvSpPr>
            <a:spLocks noGrp="1"/>
          </p:cNvSpPr>
          <p:nvPr>
            <p:ph idx="1"/>
          </p:nvPr>
        </p:nvSpPr>
        <p:spPr/>
        <p:txBody>
          <a:bodyPr/>
          <a:lstStyle/>
          <a:p>
            <a:pPr marL="0" indent="0">
              <a:buNone/>
            </a:pPr>
            <a:r>
              <a:rPr lang="pl-PL" dirty="0" err="1" smtClean="0"/>
              <a:t>Lonign</a:t>
            </a:r>
            <a:r>
              <a:rPr lang="pl-PL" dirty="0" smtClean="0"/>
              <a:t> P. zawarł z Innocentym G. umowę, na mocy której Longin otrzymał od Innocentego 15.000 zł, które miał zwrócić 1 czerwca.</a:t>
            </a:r>
          </a:p>
          <a:p>
            <a:r>
              <a:rPr lang="pl-PL" dirty="0" smtClean="0"/>
              <a:t>Jaka to umowa?</a:t>
            </a:r>
          </a:p>
          <a:p>
            <a:r>
              <a:rPr lang="pl-PL" dirty="0" smtClean="0"/>
              <a:t>W jakiej formie (i pod jakim rygorem)powinna </a:t>
            </a:r>
            <a:r>
              <a:rPr lang="pl-PL" dirty="0"/>
              <a:t>być </a:t>
            </a:r>
            <a:r>
              <a:rPr lang="pl-PL" dirty="0" smtClean="0"/>
              <a:t>zawarta?</a:t>
            </a:r>
          </a:p>
          <a:p>
            <a:r>
              <a:rPr lang="pl-PL" dirty="0" smtClean="0"/>
              <a:t>Kto jest właścicielem 15.000 zł, które Innocenty wydał Longinowi?</a:t>
            </a:r>
            <a:endParaRPr lang="pl-PL" dirty="0"/>
          </a:p>
        </p:txBody>
      </p:sp>
    </p:spTree>
    <p:extLst>
      <p:ext uri="{BB962C8B-B14F-4D97-AF65-F5344CB8AC3E}">
        <p14:creationId xmlns:p14="http://schemas.microsoft.com/office/powerpoint/2010/main" val="28279513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2</a:t>
            </a:r>
            <a:endParaRPr lang="pl-PL"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smtClean="0"/>
              <a:t>Gniewomir Z. zawarł z </a:t>
            </a:r>
            <a:r>
              <a:rPr lang="pl-PL" dirty="0" err="1" smtClean="0"/>
              <a:t>Rozamundą</a:t>
            </a:r>
            <a:r>
              <a:rPr lang="pl-PL" dirty="0" smtClean="0"/>
              <a:t> G. umowę pożyczki. Strony umówiły się, że przedmiot pożyczki- tona ziemniaków – zostanie wydana </a:t>
            </a:r>
            <a:r>
              <a:rPr lang="pl-PL" dirty="0" err="1" smtClean="0"/>
              <a:t>Rozamundzie</a:t>
            </a:r>
            <a:r>
              <a:rPr lang="pl-PL" dirty="0" smtClean="0"/>
              <a:t> za dwa miesiące. W międzyczasie jednak plackarnia </a:t>
            </a:r>
            <a:r>
              <a:rPr lang="pl-PL" dirty="0" err="1" smtClean="0"/>
              <a:t>Rosamundy</a:t>
            </a:r>
            <a:r>
              <a:rPr lang="pl-PL" dirty="0" smtClean="0"/>
              <a:t> zbankrutowała, a kobieta była zmuszona sprzedać swój dom. Gniewomir wysłał do </a:t>
            </a:r>
            <a:r>
              <a:rPr lang="pl-PL" dirty="0" err="1" smtClean="0"/>
              <a:t>Rosamundy</a:t>
            </a:r>
            <a:r>
              <a:rPr lang="pl-PL" dirty="0" smtClean="0"/>
              <a:t> list polecony, w którym odstąpił od umowy pożyczki, na co rozgniewana </a:t>
            </a:r>
            <a:r>
              <a:rPr lang="pl-PL" dirty="0" err="1" smtClean="0"/>
              <a:t>Rosamunda</a:t>
            </a:r>
            <a:r>
              <a:rPr lang="pl-PL" dirty="0" smtClean="0"/>
              <a:t> odpisała mu, że przedmiot pożyczki nie został jej jeszcze wydany – tak więc umowa w ogóle nie została zawarta.</a:t>
            </a:r>
          </a:p>
          <a:p>
            <a:r>
              <a:rPr lang="pl-PL" dirty="0" smtClean="0"/>
              <a:t>Czy Gniewomir mógł odstąpić od umowy?</a:t>
            </a:r>
          </a:p>
          <a:p>
            <a:r>
              <a:rPr lang="pl-PL" dirty="0" smtClean="0"/>
              <a:t>Czy </a:t>
            </a:r>
            <a:r>
              <a:rPr lang="pl-PL" dirty="0" err="1" smtClean="0"/>
              <a:t>Rozamunda</a:t>
            </a:r>
            <a:r>
              <a:rPr lang="pl-PL" dirty="0" smtClean="0"/>
              <a:t> ma rację?</a:t>
            </a:r>
            <a:endParaRPr lang="pl-PL" dirty="0"/>
          </a:p>
        </p:txBody>
      </p:sp>
    </p:spTree>
    <p:extLst>
      <p:ext uri="{BB962C8B-B14F-4D97-AF65-F5344CB8AC3E}">
        <p14:creationId xmlns:p14="http://schemas.microsoft.com/office/powerpoint/2010/main" val="22656544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3</a:t>
            </a:r>
            <a:endParaRPr lang="pl-PL" dirty="0"/>
          </a:p>
        </p:txBody>
      </p:sp>
      <p:sp>
        <p:nvSpPr>
          <p:cNvPr id="3" name="Symbol zastępczy zawartości 2"/>
          <p:cNvSpPr>
            <a:spLocks noGrp="1"/>
          </p:cNvSpPr>
          <p:nvPr>
            <p:ph idx="1"/>
          </p:nvPr>
        </p:nvSpPr>
        <p:spPr/>
        <p:txBody>
          <a:bodyPr>
            <a:normAutofit fontScale="62500" lnSpcReduction="20000"/>
          </a:bodyPr>
          <a:lstStyle/>
          <a:p>
            <a:pPr marL="0" indent="0">
              <a:buNone/>
            </a:pPr>
            <a:r>
              <a:rPr lang="pl-PL" dirty="0" smtClean="0"/>
              <a:t>Dwudziestojednoletnia Delfina O. ustanowiła swoim pełnomocnikiem swojego siedemnastoletniego brata, Kryspina O. Zawarła z nim umowę, na mocy której Kryspin zobowiązany został do zawarcia umowy pożyczki z Alfonsem Z. Alfons Z. miał wydać 1 czerwca Kryspinowi O. 1000 zł, a Kryspin miał mu oddać pieniądze i umówione odsetki 1 lipca. Alfons Z. jednak nie wydał pieniędzy w umówionym dniu. Kiedy Kryspin zadzwonił do Alfonsa, Alfons oznajmił mu, że Kryspin nie ma pełnej zdolności do czynności prawnych, zatem Alfons nie czuje się związany umową.</a:t>
            </a:r>
          </a:p>
          <a:p>
            <a:r>
              <a:rPr lang="pl-PL" dirty="0" smtClean="0"/>
              <a:t>Czy Kryspin mógł zostać pełnomocnikiem Delfiny?</a:t>
            </a:r>
          </a:p>
          <a:p>
            <a:r>
              <a:rPr lang="pl-PL" dirty="0" smtClean="0"/>
              <a:t>Jaką umowę zawarła Delfina z Kryspinem</a:t>
            </a:r>
            <a:r>
              <a:rPr lang="pl-PL" dirty="0" smtClean="0"/>
              <a:t>? Czy ta umowa jest ważna?</a:t>
            </a:r>
            <a:endParaRPr lang="pl-PL" dirty="0" smtClean="0"/>
          </a:p>
          <a:p>
            <a:r>
              <a:rPr lang="pl-PL" dirty="0" smtClean="0"/>
              <a:t>Gdyby Alfons Z. wydał Kryspinowi przedmiot pożyczki, kto został by jego właścicielem? </a:t>
            </a:r>
          </a:p>
          <a:p>
            <a:r>
              <a:rPr lang="pl-PL" dirty="0" smtClean="0"/>
              <a:t>Jaki jest termin przedawnienia  </a:t>
            </a:r>
            <a:r>
              <a:rPr lang="pl-PL" dirty="0" smtClean="0"/>
              <a:t>roszczeni </a:t>
            </a:r>
            <a:r>
              <a:rPr lang="pl-PL" dirty="0"/>
              <a:t>biorącego pożyczkę o wydanie przedmiotu </a:t>
            </a:r>
            <a:r>
              <a:rPr lang="pl-PL" dirty="0" smtClean="0"/>
              <a:t>pożyczki?</a:t>
            </a:r>
          </a:p>
          <a:p>
            <a:endParaRPr lang="pl-PL" dirty="0"/>
          </a:p>
        </p:txBody>
      </p:sp>
    </p:spTree>
    <p:extLst>
      <p:ext uri="{BB962C8B-B14F-4D97-AF65-F5344CB8AC3E}">
        <p14:creationId xmlns:p14="http://schemas.microsoft.com/office/powerpoint/2010/main" val="4107559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Umowa pożyczki</a:t>
            </a:r>
            <a:br>
              <a:rPr lang="pl-PL" dirty="0" smtClean="0"/>
            </a:br>
            <a:endParaRPr lang="pl-PL" dirty="0"/>
          </a:p>
        </p:txBody>
      </p:sp>
      <p:sp>
        <p:nvSpPr>
          <p:cNvPr id="3" name="Symbol zastępczy zawartości 2"/>
          <p:cNvSpPr>
            <a:spLocks noGrp="1"/>
          </p:cNvSpPr>
          <p:nvPr>
            <p:ph idx="1"/>
          </p:nvPr>
        </p:nvSpPr>
        <p:spPr/>
        <p:txBody>
          <a:bodyPr/>
          <a:lstStyle/>
          <a:p>
            <a:pPr marL="0" indent="0" algn="ctr">
              <a:buNone/>
            </a:pPr>
            <a:r>
              <a:rPr lang="pl-PL" dirty="0"/>
              <a:t>-przedmiot umowy-</a:t>
            </a:r>
            <a:endParaRPr lang="pl-PL" dirty="0" smtClean="0"/>
          </a:p>
          <a:p>
            <a:r>
              <a:rPr lang="pl-PL" dirty="0" smtClean="0"/>
              <a:t>Pieniądze lub rzeczy oznaczone co do gatunku </a:t>
            </a:r>
          </a:p>
          <a:p>
            <a:endParaRPr lang="pl-PL" dirty="0"/>
          </a:p>
        </p:txBody>
      </p:sp>
    </p:spTree>
    <p:extLst>
      <p:ext uri="{BB962C8B-B14F-4D97-AF65-F5344CB8AC3E}">
        <p14:creationId xmlns:p14="http://schemas.microsoft.com/office/powerpoint/2010/main" val="1868242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pożyczki</a:t>
            </a: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dirty="0" smtClean="0"/>
              <a:t>Art.721</a:t>
            </a:r>
          </a:p>
          <a:p>
            <a:pPr marL="0" indent="0">
              <a:buNone/>
            </a:pPr>
            <a:r>
              <a:rPr lang="pl-PL" dirty="0"/>
              <a:t>Dający pożyczkę może odstąpić od umowy i odmówić wydania przedmiotu pożyczki, jeżeli zwrot pożyczki jest wątpliwy z powodu złego stanu majątkowego drugiej strony. Uprawnienie to nie przysługuje dającemu pożyczkę, jeżeli w chwili zawarcia umowy o złym stanie majątkowym drugiej strony wiedział lub z łatwością mógł się dowiedzieć.</a:t>
            </a:r>
            <a:endParaRPr lang="pl-PL" dirty="0" smtClean="0"/>
          </a:p>
        </p:txBody>
      </p:sp>
    </p:spTree>
    <p:extLst>
      <p:ext uri="{BB962C8B-B14F-4D97-AF65-F5344CB8AC3E}">
        <p14:creationId xmlns:p14="http://schemas.microsoft.com/office/powerpoint/2010/main" val="1006010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pPr marL="0" indent="0">
              <a:buNone/>
            </a:pPr>
            <a:r>
              <a:rPr lang="pl-PL" dirty="0" smtClean="0"/>
              <a:t>Art. 722</a:t>
            </a:r>
          </a:p>
          <a:p>
            <a:pPr marL="0" indent="0">
              <a:buNone/>
            </a:pPr>
            <a:r>
              <a:rPr lang="pl-PL" dirty="0"/>
              <a:t>Roszczenie biorącego pożyczkę o wydanie przedmiotu pożyczki przedawnia się z upływem </a:t>
            </a:r>
            <a:r>
              <a:rPr lang="pl-PL" b="1" dirty="0"/>
              <a:t>sześciu miesięcy </a:t>
            </a:r>
            <a:r>
              <a:rPr lang="pl-PL" dirty="0"/>
              <a:t>od chwili, gdy przedmiot miał być wydany. </a:t>
            </a:r>
          </a:p>
        </p:txBody>
      </p:sp>
    </p:spTree>
    <p:extLst>
      <p:ext uri="{BB962C8B-B14F-4D97-AF65-F5344CB8AC3E}">
        <p14:creationId xmlns:p14="http://schemas.microsoft.com/office/powerpoint/2010/main" val="3093828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pożyczki</a:t>
            </a: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dirty="0" smtClean="0"/>
              <a:t>Art. 723</a:t>
            </a:r>
          </a:p>
          <a:p>
            <a:pPr marL="0" indent="0">
              <a:buNone/>
            </a:pPr>
            <a:r>
              <a:rPr lang="pl-PL" dirty="0" smtClean="0"/>
              <a:t>Jeżeli </a:t>
            </a:r>
            <a:r>
              <a:rPr lang="pl-PL" dirty="0"/>
              <a:t>termin zwrotu pożyczki nie jest oznaczony, dłużnik obowiązany jest zwrócić pożyczkę w ciągu sześciu tygodni po wypowiedzeniu przez </a:t>
            </a:r>
            <a:r>
              <a:rPr lang="pl-PL" dirty="0" smtClean="0"/>
              <a:t>dającego </a:t>
            </a:r>
            <a:r>
              <a:rPr lang="pl-PL" dirty="0"/>
              <a:t>pożyczkę</a:t>
            </a:r>
            <a:r>
              <a:rPr lang="pl-PL" dirty="0" smtClean="0"/>
              <a:t>.</a:t>
            </a:r>
          </a:p>
          <a:p>
            <a:pPr marL="0" indent="0">
              <a:buNone/>
            </a:pPr>
            <a:r>
              <a:rPr lang="pl-PL" b="1" dirty="0"/>
              <a:t>Przedawnienie roszczenia o zwrot </a:t>
            </a:r>
            <a:r>
              <a:rPr lang="pl-PL" b="1" dirty="0" smtClean="0"/>
              <a:t>pożyczki</a:t>
            </a:r>
            <a:r>
              <a:rPr lang="pl-PL" dirty="0" smtClean="0"/>
              <a:t> -według </a:t>
            </a:r>
            <a:r>
              <a:rPr lang="pl-PL" dirty="0"/>
              <a:t>art. 118 KC </a:t>
            </a:r>
            <a:r>
              <a:rPr lang="pl-PL" dirty="0" smtClean="0"/>
              <a:t>(dziesięć </a:t>
            </a:r>
            <a:r>
              <a:rPr lang="pl-PL" dirty="0"/>
              <a:t>lat, a gdy roszczenie jest związane z prowadzeniem działalności gospodarczej – trzy </a:t>
            </a:r>
            <a:r>
              <a:rPr lang="pl-PL" dirty="0" smtClean="0"/>
              <a:t>lata)</a:t>
            </a:r>
            <a:endParaRPr lang="pl-PL" dirty="0"/>
          </a:p>
        </p:txBody>
      </p:sp>
    </p:spTree>
    <p:extLst>
      <p:ext uri="{BB962C8B-B14F-4D97-AF65-F5344CB8AC3E}">
        <p14:creationId xmlns:p14="http://schemas.microsoft.com/office/powerpoint/2010/main" val="325133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85000" lnSpcReduction="10000"/>
          </a:bodyPr>
          <a:lstStyle/>
          <a:p>
            <a:r>
              <a:rPr lang="pl-PL" dirty="0" smtClean="0"/>
              <a:t>Art. 724</a:t>
            </a:r>
          </a:p>
          <a:p>
            <a:pPr marL="0" indent="0">
              <a:buNone/>
            </a:pPr>
            <a:r>
              <a:rPr lang="pl-PL" dirty="0"/>
              <a:t>Jeżeli rzeczy otrzymane przez biorącego pożyczkę mają wady, dający pożyczkę obowiązany jest do naprawienia szkody, którą wyrządził biorącemu przez to, że wiedząc o wadach nie zawiadomił go o nich. Przepisu powyższego nie stosuje się w wypadku, gdy biorący mógł z łatwością wadę zauważyć</a:t>
            </a:r>
            <a:r>
              <a:rPr lang="pl-PL" dirty="0" smtClean="0"/>
              <a:t>.</a:t>
            </a:r>
          </a:p>
          <a:p>
            <a:r>
              <a:rPr lang="pl-PL" dirty="0"/>
              <a:t>Pożyczkodawca odpowiada tylko wtedy, </a:t>
            </a:r>
            <a:r>
              <a:rPr lang="pl-PL" b="1" dirty="0"/>
              <a:t>gdy wydając rzecz, wiedział o wadzie i nie poinformował o niej pożyczkobiorcy</a:t>
            </a:r>
            <a:r>
              <a:rPr lang="pl-PL" dirty="0"/>
              <a:t>, chyba że ten mógł z </a:t>
            </a:r>
            <a:r>
              <a:rPr lang="pl-PL" dirty="0" smtClean="0"/>
              <a:t>łatwością</a:t>
            </a:r>
            <a:r>
              <a:rPr lang="pl-PL" dirty="0"/>
              <a:t> zauważyć</a:t>
            </a:r>
            <a:r>
              <a:rPr lang="pl-PL" dirty="0" smtClean="0"/>
              <a:t> wady.</a:t>
            </a:r>
            <a:endParaRPr lang="pl-PL" dirty="0"/>
          </a:p>
        </p:txBody>
      </p:sp>
    </p:spTree>
    <p:extLst>
      <p:ext uri="{BB962C8B-B14F-4D97-AF65-F5344CB8AC3E}">
        <p14:creationId xmlns:p14="http://schemas.microsoft.com/office/powerpoint/2010/main" val="790880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2916</Words>
  <Application>Microsoft Office PowerPoint</Application>
  <PresentationFormat>Pokaz na ekranie (4:3)</PresentationFormat>
  <Paragraphs>274</Paragraphs>
  <Slides>47</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47</vt:i4>
      </vt:variant>
    </vt:vector>
  </HeadingPairs>
  <TitlesOfParts>
    <vt:vector size="51" baseType="lpstr">
      <vt:lpstr>Arial</vt:lpstr>
      <vt:lpstr>Calibri</vt:lpstr>
      <vt:lpstr>Wingdings</vt:lpstr>
      <vt:lpstr>Motyw pakietu Office</vt:lpstr>
      <vt:lpstr>Umowy o funkcji kredytowej</vt:lpstr>
      <vt:lpstr>Umowa pożyczki</vt:lpstr>
      <vt:lpstr>Umowa pożyczki</vt:lpstr>
      <vt:lpstr>Umowa pożyczki</vt:lpstr>
      <vt:lpstr>Umowa pożyczki </vt:lpstr>
      <vt:lpstr>Umowa pożyczki</vt:lpstr>
      <vt:lpstr>Prezentacja programu PowerPoint</vt:lpstr>
      <vt:lpstr>Umowa pożyczki</vt:lpstr>
      <vt:lpstr>Prezentacja programu PowerPoint</vt:lpstr>
      <vt:lpstr>Pożyczka bankowa</vt:lpstr>
      <vt:lpstr>Umowa kredytu</vt:lpstr>
      <vt:lpstr>Umowa kredytu</vt:lpstr>
      <vt:lpstr>Umowa kredytu</vt:lpstr>
      <vt:lpstr>Umowa kredytu -forma- </vt:lpstr>
      <vt:lpstr>Umowa rachunku bankowego</vt:lpstr>
      <vt:lpstr>Umowa rachunku bankowego</vt:lpstr>
      <vt:lpstr>Umowa rachunku bankowego</vt:lpstr>
      <vt:lpstr>Umowa rachunku bankowego</vt:lpstr>
      <vt:lpstr>Umowa rachunku bankowego</vt:lpstr>
      <vt:lpstr>Umowa rachunku bankowego</vt:lpstr>
      <vt:lpstr>Umowa rachunku bankowego</vt:lpstr>
      <vt:lpstr>Umowa rachunku bankowego</vt:lpstr>
      <vt:lpstr>Umowa rachunku bankowego</vt:lpstr>
      <vt:lpstr>Umowa rachunku bankowego</vt:lpstr>
      <vt:lpstr>Zabezpieczenia wierzytelności</vt:lpstr>
      <vt:lpstr>Zabezpieczenia wierzytelności</vt:lpstr>
      <vt:lpstr>poręczenie</vt:lpstr>
      <vt:lpstr>poręczenie</vt:lpstr>
      <vt:lpstr>poręczenie</vt:lpstr>
      <vt:lpstr>poręczenie</vt:lpstr>
      <vt:lpstr>poręczenie</vt:lpstr>
      <vt:lpstr>poręczenie</vt:lpstr>
      <vt:lpstr>poręczenie</vt:lpstr>
      <vt:lpstr>poręczenie</vt:lpstr>
      <vt:lpstr>poręczenie</vt:lpstr>
      <vt:lpstr>Gwarancja bankowa</vt:lpstr>
      <vt:lpstr>Gwarancja bankowa</vt:lpstr>
      <vt:lpstr>Gwarancja bankowa</vt:lpstr>
      <vt:lpstr>Gwarancja bankowa</vt:lpstr>
      <vt:lpstr>Pozostałe formy zabezpieczeń osobistych</vt:lpstr>
      <vt:lpstr>Pozostałe formy zabezpieczeń osobistych</vt:lpstr>
      <vt:lpstr>Pozostałe formy zabezpieczeń osobistych</vt:lpstr>
      <vt:lpstr>Pozostałe formy zabezpieczeń osobistych</vt:lpstr>
      <vt:lpstr>Pozostałe formy zabezpieczeń osobistych</vt:lpstr>
      <vt:lpstr>Kazus 1</vt:lpstr>
      <vt:lpstr>Kazus 2</vt:lpstr>
      <vt:lpstr>Kazus 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Umowy o funkcji kredytowej</dc:title>
  <dc:creator>Agata</dc:creator>
  <cp:lastModifiedBy>Agata Rabiej</cp:lastModifiedBy>
  <cp:revision>53</cp:revision>
  <dcterms:created xsi:type="dcterms:W3CDTF">2017-05-15T15:20:37Z</dcterms:created>
  <dcterms:modified xsi:type="dcterms:W3CDTF">2017-05-17T14:55:16Z</dcterms:modified>
</cp:coreProperties>
</file>