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50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76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33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83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40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70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066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16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14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10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3C1E-D40E-4CF0-8999-F265BBAD6E0A}" type="datetimeFigureOut">
              <a:rPr lang="pl-PL" smtClean="0"/>
              <a:t>2018-03-13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752A-2680-4D8E-B7D5-5E21A465B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9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pl-PL" b="1" dirty="0" smtClean="0"/>
              <a:t>Finanse publiczne i prawo finansowe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mgr Jędrzej </a:t>
            </a:r>
            <a:r>
              <a:rPr lang="pl-PL" sz="2400" dirty="0" err="1" smtClean="0">
                <a:solidFill>
                  <a:schemeClr val="tx1"/>
                </a:solidFill>
              </a:rPr>
              <a:t>Jachira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Katedra Prawa Finansowego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Przedmiot opodatkowania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496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l-PL" sz="3500" dirty="0">
                <a:solidFill>
                  <a:srgbClr val="FF0000"/>
                </a:solidFill>
              </a:rPr>
              <a:t>P</a:t>
            </a:r>
            <a:r>
              <a:rPr lang="pl-PL" sz="3500" dirty="0" smtClean="0">
                <a:solidFill>
                  <a:srgbClr val="FF0000"/>
                </a:solidFill>
              </a:rPr>
              <a:t>rzychód, a nie dochód!</a:t>
            </a:r>
          </a:p>
          <a:p>
            <a:r>
              <a:rPr lang="pl-PL" dirty="0"/>
              <a:t>P</a:t>
            </a:r>
            <a:r>
              <a:rPr lang="pl-PL" dirty="0" smtClean="0"/>
              <a:t>odstawą jest prowadzona przez podatnika ewidencja przychodów</a:t>
            </a:r>
          </a:p>
          <a:p>
            <a:r>
              <a:rPr lang="pl-PL" dirty="0"/>
              <a:t>W</a:t>
            </a:r>
            <a:r>
              <a:rPr lang="pl-PL" dirty="0" smtClean="0"/>
              <a:t>ysokość podatku zależy od tego, w której grupie znajduje się podatnik,</a:t>
            </a:r>
          </a:p>
          <a:p>
            <a:r>
              <a:rPr lang="pl-PL" dirty="0"/>
              <a:t>N</a:t>
            </a:r>
            <a:r>
              <a:rPr lang="pl-PL" dirty="0" smtClean="0"/>
              <a:t>ieprowadzenie ewidencji/jej błędne prowadzenie – organ podatkowy wymierzy pięciokrotność należnego ryczałtu (tzw. ryczałt sankcyjny), nie więcej jednak niż 75% przychodu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04332"/>
            <a:ext cx="1586777" cy="13646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72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Zwolnienie z obowiązku prowadzenia ewidencji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Ewidencji nie muszą prowadzić podatnicy, którzy uzyskują przychody z tyt.: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Najmu,</a:t>
            </a:r>
          </a:p>
          <a:p>
            <a:pPr>
              <a:buFontTx/>
              <a:buChar char="-"/>
            </a:pPr>
            <a:r>
              <a:rPr lang="pl-PL" dirty="0" smtClean="0"/>
              <a:t>Dzierżawy, </a:t>
            </a:r>
          </a:p>
          <a:p>
            <a:pPr>
              <a:buFontTx/>
              <a:buChar char="-"/>
            </a:pPr>
            <a:r>
              <a:rPr lang="pl-PL" dirty="0" smtClean="0"/>
              <a:t>Poddzierżawy </a:t>
            </a:r>
          </a:p>
          <a:p>
            <a:pPr marL="0" indent="0">
              <a:buNone/>
            </a:pPr>
            <a:r>
              <a:rPr lang="pl-PL" dirty="0" smtClean="0"/>
              <a:t>lub innych umów o podobnym charakterze, </a:t>
            </a:r>
            <a:r>
              <a:rPr lang="pl-PL" b="1" dirty="0" smtClean="0"/>
              <a:t>pod warunkiem, że wysokość osiąganych przez nich przychodów wynika z pisemnej umowy</a:t>
            </a:r>
            <a:endParaRPr lang="pl-PL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04864"/>
            <a:ext cx="16478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7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dirty="0" smtClean="0"/>
              <a:t>Zwolnienie z ryczałtu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500" dirty="0" smtClean="0"/>
              <a:t>1/ wynajem pokoi gościnnych w budynkach położonych na wsi w gospodarstwie rolnym, jeżeli liczba pokoi nie przekracza 5</a:t>
            </a:r>
          </a:p>
          <a:p>
            <a:pPr marL="0" indent="0" algn="just">
              <a:buNone/>
            </a:pPr>
            <a:endParaRPr lang="pl-PL" sz="1500" dirty="0" smtClean="0"/>
          </a:p>
          <a:p>
            <a:pPr marL="0" indent="0" algn="just">
              <a:buNone/>
            </a:pPr>
            <a:r>
              <a:rPr lang="pl-PL" sz="1500" dirty="0" smtClean="0"/>
              <a:t>2/ pochodzące od rządów państw obcych, międzynarodowych instytucji finansowych ze środków bezzwrotnej pomocy</a:t>
            </a:r>
          </a:p>
          <a:p>
            <a:pPr marL="0" indent="0" algn="just">
              <a:buNone/>
            </a:pPr>
            <a:endParaRPr lang="pl-PL" sz="1500" dirty="0" smtClean="0"/>
          </a:p>
          <a:p>
            <a:pPr marL="0" indent="0" algn="just">
              <a:buNone/>
            </a:pPr>
            <a:r>
              <a:rPr lang="pl-PL" sz="1500" dirty="0" smtClean="0"/>
              <a:t>3/ z dotacji z budżetu państwa otrzymanych na dofinansowanie przedsięwzięć realizowanych Programu na Rzecz Rolnictwa i Rozwoju Obszarów Wiejskich</a:t>
            </a:r>
          </a:p>
          <a:p>
            <a:pPr marL="0" indent="0" algn="just">
              <a:buNone/>
            </a:pPr>
            <a:endParaRPr lang="pl-PL" sz="1500" dirty="0" smtClean="0"/>
          </a:p>
          <a:p>
            <a:pPr marL="0" indent="0" algn="just">
              <a:buNone/>
            </a:pPr>
            <a:r>
              <a:rPr lang="pl-PL" sz="1500" dirty="0" smtClean="0"/>
              <a:t>4/ z oprocentowania otrzymanego w związku ze zwrotem nadpłaconych zobowiązań podatkowych wraz z oprocentowaniem zwrotu różnicy podatku VAT</a:t>
            </a:r>
          </a:p>
          <a:p>
            <a:pPr marL="0" indent="0" algn="just">
              <a:buNone/>
            </a:pPr>
            <a:endParaRPr lang="pl-PL" sz="1500" dirty="0" smtClean="0"/>
          </a:p>
          <a:p>
            <a:pPr marL="0" indent="0" algn="just">
              <a:buNone/>
            </a:pPr>
            <a:r>
              <a:rPr lang="pl-PL" sz="1500" dirty="0" smtClean="0"/>
              <a:t>5/ z otrzymanych nieodpłatnych świadczeń/świadczeń częściowo płatnych/świadczeń rzeczowych finansowanych lub współfinansowanych ze środków budżetu państwa, JST, agencji rządowych, agencji wykonawczych</a:t>
            </a:r>
          </a:p>
          <a:p>
            <a:pPr marL="0" indent="0" algn="just">
              <a:buNone/>
            </a:pPr>
            <a:endParaRPr lang="pl-PL" sz="1500" dirty="0" smtClean="0"/>
          </a:p>
          <a:p>
            <a:pPr marL="0" indent="0" algn="just">
              <a:buNone/>
            </a:pPr>
            <a:r>
              <a:rPr lang="pl-PL" sz="1500" dirty="0" smtClean="0"/>
              <a:t>6/ z wkładu własnego podmiotu publicznego, w ramach umowy o partnerstwie publiczno-prywatnym, otrzymanego przez partnera prywatnego i przeznaczonego na cele zgodne z umową</a:t>
            </a:r>
          </a:p>
          <a:p>
            <a:pPr marL="0" indent="0" algn="just">
              <a:buNone/>
            </a:pPr>
            <a:endParaRPr lang="pl-PL" sz="1500" dirty="0" smtClean="0"/>
          </a:p>
          <a:p>
            <a:pPr marL="0" indent="0" algn="just">
              <a:buNone/>
            </a:pPr>
            <a:r>
              <a:rPr lang="pl-PL" sz="1500" dirty="0" smtClean="0"/>
              <a:t>7/ z dotacji, w rozumieniu przepisów o finansach publicznych, otrzymanych z budżetu państwa lub budżetów JST</a:t>
            </a:r>
          </a:p>
          <a:p>
            <a:pPr marL="0" indent="0" algn="just">
              <a:buNone/>
            </a:pPr>
            <a:endParaRPr lang="pl-PL" sz="1500" dirty="0" smtClean="0"/>
          </a:p>
          <a:p>
            <a:pPr marL="0" indent="0" algn="just">
              <a:buNone/>
            </a:pPr>
            <a:r>
              <a:rPr lang="pl-PL" sz="1500" dirty="0" smtClean="0"/>
              <a:t>8/ z tyt. płatności na realizację projektów w ramach programów finansowanych z udziałem środków europejskich, otrzymanych z BGK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11936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Stawki ryczałtu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44824"/>
            <a:ext cx="874846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/>
              <a:t>6 stałych, procentowych stawek podatkowych, w zależności od źródła przychodu/rodzaju wykonywanej działalności</a:t>
            </a:r>
          </a:p>
          <a:p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1. </a:t>
            </a:r>
            <a:r>
              <a:rPr lang="pl-PL" sz="2000" b="1" dirty="0" smtClean="0"/>
              <a:t>20%</a:t>
            </a:r>
            <a:r>
              <a:rPr lang="pl-PL" sz="2000" dirty="0" smtClean="0"/>
              <a:t> - wolne zawody (przykłady?)</a:t>
            </a:r>
          </a:p>
          <a:p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2. </a:t>
            </a:r>
            <a:r>
              <a:rPr lang="pl-PL" sz="2000" b="1" dirty="0" smtClean="0"/>
              <a:t>17%</a:t>
            </a:r>
            <a:r>
              <a:rPr lang="pl-PL" sz="2000" dirty="0" smtClean="0"/>
              <a:t> - m.in. zakwaterowanie, agencje pracy tymczasowej, agenci i pośrednicy turystyczni, poradnictwo dziecięce, pomoc społeczna, zarządzanie nieruchomościami, kongresy/targi/wystawy</a:t>
            </a:r>
          </a:p>
          <a:p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3. </a:t>
            </a:r>
            <a:r>
              <a:rPr lang="pl-PL" sz="2000" b="1" dirty="0" smtClean="0"/>
              <a:t>8,5 %</a:t>
            </a:r>
            <a:r>
              <a:rPr lang="pl-PL" sz="2000" dirty="0" smtClean="0"/>
              <a:t> najem, podnajem, dzierżawa, poddzierżawa, wychowanie przedszkolne, działalność usługowa – w tym gastronomiczna związana sprzedażą alkoholu powyżej 1,5 %</a:t>
            </a:r>
          </a:p>
          <a:p>
            <a:pPr marL="0" indent="0">
              <a:buNone/>
            </a:pPr>
            <a:endParaRPr lang="pl-PL" sz="20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278541"/>
            <a:ext cx="1728192" cy="129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01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 smtClean="0"/>
              <a:t>4. </a:t>
            </a:r>
            <a:r>
              <a:rPr lang="pl-PL" sz="2000" b="1" dirty="0" smtClean="0"/>
              <a:t>5,5 %</a:t>
            </a:r>
            <a:r>
              <a:rPr lang="pl-PL" sz="2000" dirty="0" smtClean="0"/>
              <a:t> dział. wytwórcza, roboty budowlane, przewóz towarów pow. 2 ton, sprzedaż znaczków pocztowych, żetonów i kart magnetycznych, biletów komunikacji miejskiej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5. </a:t>
            </a:r>
            <a:r>
              <a:rPr lang="pl-PL" sz="2000" b="1" dirty="0" smtClean="0"/>
              <a:t>3 %</a:t>
            </a:r>
            <a:r>
              <a:rPr lang="pl-PL" sz="2000" dirty="0" smtClean="0"/>
              <a:t> pozostała działalność gastronomiczna, usługi związane z handlem, dział. rybaków morskich w zakresie sprzedaży ryb, z wyjątkiem sprzedaży konserw rybnych</a:t>
            </a:r>
          </a:p>
          <a:p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6. </a:t>
            </a:r>
            <a:r>
              <a:rPr lang="pl-PL" sz="2000" b="1" dirty="0" smtClean="0"/>
              <a:t>2 %</a:t>
            </a:r>
            <a:r>
              <a:rPr lang="pl-PL" sz="2000" dirty="0" smtClean="0"/>
              <a:t> sprzedaż przetworzonych w sposób inny niż przemysłowy (np. organiczny) produktów roślinnych i zwierzęcych pochodzących z własnej uprawy, hodowli lub chowu</a:t>
            </a:r>
          </a:p>
          <a:p>
            <a:endParaRPr lang="pl-PL" sz="2000" dirty="0" smtClean="0"/>
          </a:p>
          <a:p>
            <a:pPr marL="0" indent="0">
              <a:buNone/>
            </a:pPr>
            <a:r>
              <a:rPr lang="pl-PL" sz="2000" u="sng" dirty="0" smtClean="0">
                <a:solidFill>
                  <a:srgbClr val="FF0000"/>
                </a:solidFill>
              </a:rPr>
              <a:t>Uwaga: </a:t>
            </a:r>
            <a:r>
              <a:rPr lang="pl-PL" sz="2000" dirty="0" smtClean="0"/>
              <a:t>ryczałt zostaje pomniejszony o pobraną składkę z tyt. Ubezpieczenia zdrowotnego.</a:t>
            </a:r>
            <a:endParaRPr lang="pl-PL" sz="2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Stawki ryczałtu c.d.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2235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Oświadczenie o wyborze formy opodatkowania ryczałtem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25780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N</a:t>
            </a:r>
            <a:r>
              <a:rPr lang="pl-PL" dirty="0" smtClean="0"/>
              <a:t>ajpóźniej do 20 stycznia należy złożyć oświadczenie do Naczelnika </a:t>
            </a:r>
            <a:r>
              <a:rPr lang="pl-PL" dirty="0"/>
              <a:t>U</a:t>
            </a:r>
            <a:r>
              <a:rPr lang="pl-PL" dirty="0" smtClean="0"/>
              <a:t>rzędu </a:t>
            </a:r>
            <a:r>
              <a:rPr lang="pl-PL" dirty="0"/>
              <a:t>S</a:t>
            </a:r>
            <a:r>
              <a:rPr lang="pl-PL" dirty="0" smtClean="0"/>
              <a:t>karbowego właściwego dla miejsca zamieszkania podatnika,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E</a:t>
            </a:r>
            <a:r>
              <a:rPr lang="pl-PL" dirty="0" smtClean="0"/>
              <a:t>wentualnie, z chwilą rozpoczęcia działalności gospodarczej składa się oświadczenie na podstawie Ustawy o swobodzie działalności gospodarczej,</a:t>
            </a:r>
          </a:p>
          <a:p>
            <a:endParaRPr lang="pl-PL" dirty="0" smtClean="0"/>
          </a:p>
          <a:p>
            <a:r>
              <a:rPr lang="pl-PL" dirty="0"/>
              <a:t>N</a:t>
            </a:r>
            <a:r>
              <a:rPr lang="pl-PL" dirty="0" smtClean="0"/>
              <a:t>ajpóźniejszy moment – z chwilą uzyskania pierwszego przychodu,</a:t>
            </a:r>
          </a:p>
          <a:p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óźniej – automatycznie jest się opodatkowanym na ryczałcie, chyba że działalność zostanie zlikwidowana bądź złoży się oświadczenie o wybraniu innej formy opodatkowania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0411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Tryb i warunki płatności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988840"/>
            <a:ext cx="8229600" cy="5184576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Płatny co miesiąc, do 20 dnia kolejnego miesiąca kalendarzowego,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odatek za grudzień – płatny do 31 stycznia kolejnego roku,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łatny na rachunek urzędu skarbowego właściwego dla miejsca zamieszkania,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D</a:t>
            </a:r>
            <a:r>
              <a:rPr lang="pl-PL" dirty="0" smtClean="0"/>
              <a:t>la osób, których przychód w poprzednim roku nie przekroczył 25.000 euro – możliwość płacenia co kwartał (20 dni po upływie kwartału),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W</a:t>
            </a:r>
            <a:r>
              <a:rPr lang="pl-PL" dirty="0" smtClean="0"/>
              <a:t> w/w przypadku należy zawiadomić naczelnika do 20 stycznia,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D</a:t>
            </a:r>
            <a:r>
              <a:rPr lang="pl-PL" dirty="0" smtClean="0"/>
              <a:t>o 31 grudnia – składa się zeznanie podatkowe uwzględniające cały rok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N</a:t>
            </a:r>
            <a:r>
              <a:rPr lang="pl-PL" dirty="0" smtClean="0"/>
              <a:t>a wniosek podatnika – od tej kwoty naczelnik może przekazać 1% na wybrany cel społeczny</a:t>
            </a:r>
            <a:endParaRPr lang="pl-P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740024"/>
            <a:ext cx="1724025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321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Karta podatkowa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5892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Podatek dochodowy w postaci karty podatkowej mogą płacić podatnicy prowadzący m.in. działalność: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1/ usługową lub wytwórczo-usługową, m.in. usługi ślusarskie, kowalskie, fryzjerskie,</a:t>
            </a:r>
          </a:p>
          <a:p>
            <a:pPr marL="0" indent="0">
              <a:buNone/>
            </a:pPr>
            <a:r>
              <a:rPr lang="pl-PL" dirty="0" smtClean="0"/>
              <a:t>2/ usługową w zakresie handlu detalicznego żywnością, wyrobami tytoniowymi, kwiatami, napojami (z wyj. napojów pow. 1,5 % alk.),</a:t>
            </a:r>
          </a:p>
          <a:p>
            <a:pPr marL="0" indent="0">
              <a:buNone/>
            </a:pPr>
            <a:r>
              <a:rPr lang="pl-PL" dirty="0" smtClean="0"/>
              <a:t>3/ usługową w zakresie handlu detalicznego artykułami nieżywnościowymi – z wyjątkiem tych objętych koncesją oraz handlu środkami transportu samochodowego i paliwami</a:t>
            </a:r>
          </a:p>
          <a:p>
            <a:pPr marL="0" indent="0">
              <a:buNone/>
            </a:pPr>
            <a:r>
              <a:rPr lang="pl-PL" dirty="0" smtClean="0"/>
              <a:t>4/ gastronomiczną – pod warunkiem braku sprzedaży alkoholu powyżej 1,5 %,</a:t>
            </a:r>
          </a:p>
          <a:p>
            <a:pPr marL="0" indent="0">
              <a:buNone/>
            </a:pPr>
            <a:r>
              <a:rPr lang="pl-PL" dirty="0" smtClean="0"/>
              <a:t>5/ zw. z usługami transportowymi przy użyciu jednego pojazdu</a:t>
            </a:r>
          </a:p>
          <a:p>
            <a:pPr marL="0" indent="0">
              <a:buNone/>
            </a:pPr>
            <a:r>
              <a:rPr lang="pl-PL" dirty="0" smtClean="0"/>
              <a:t>6/ usługi rozrywkowe</a:t>
            </a:r>
          </a:p>
          <a:p>
            <a:pPr marL="0" indent="0">
              <a:buNone/>
            </a:pPr>
            <a:r>
              <a:rPr lang="pl-PL" dirty="0" smtClean="0"/>
              <a:t>7/ sprzedaż posiłków domowych w mieszkaniach</a:t>
            </a:r>
          </a:p>
          <a:p>
            <a:pPr marL="0" indent="0">
              <a:buNone/>
            </a:pPr>
            <a:r>
              <a:rPr lang="pl-PL" dirty="0" smtClean="0"/>
              <a:t>8/ w zakresie wolnych zawodów dot. ochrony zdrowia ludzkiego</a:t>
            </a:r>
          </a:p>
          <a:p>
            <a:pPr marL="0" indent="0">
              <a:buNone/>
            </a:pPr>
            <a:r>
              <a:rPr lang="pl-PL" dirty="0" smtClean="0"/>
              <a:t>9/ usługi weterynaryjne</a:t>
            </a:r>
          </a:p>
          <a:p>
            <a:pPr marL="0" indent="0">
              <a:buNone/>
            </a:pPr>
            <a:r>
              <a:rPr lang="pl-PL" dirty="0" smtClean="0"/>
              <a:t>10/ opieka domowa nad dziećmi i chorymi</a:t>
            </a:r>
          </a:p>
          <a:p>
            <a:pPr marL="0" indent="0">
              <a:buNone/>
            </a:pPr>
            <a:r>
              <a:rPr lang="pl-PL" dirty="0" smtClean="0"/>
              <a:t>11/ korepetycje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dokładne usługi/zawody, które mogą być objęte kartą podatkową, wymienione są w</a:t>
            </a:r>
          </a:p>
          <a:p>
            <a:pPr marL="0" indent="0">
              <a:buNone/>
            </a:pPr>
            <a:r>
              <a:rPr lang="pl-PL" dirty="0" smtClean="0"/>
              <a:t>załączniku nr 3 do Ustawy o zryczałtowanym podatku dochodowym</a:t>
            </a:r>
            <a:endParaRPr lang="pl-P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09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W</a:t>
            </a:r>
            <a:r>
              <a:rPr lang="pl-PL" dirty="0" smtClean="0"/>
              <a:t>niosek o zastosowanie tej formy opodatkowania do US,</a:t>
            </a:r>
          </a:p>
          <a:p>
            <a:r>
              <a:rPr lang="pl-PL" dirty="0"/>
              <a:t>N</a:t>
            </a:r>
            <a:r>
              <a:rPr lang="pl-PL" dirty="0" smtClean="0"/>
              <a:t>iekorzystanie z usług osób niezatrudnionych na podstawie umowy o pracę/usług innych przedsiębiorstw,</a:t>
            </a:r>
          </a:p>
          <a:p>
            <a:r>
              <a:rPr lang="pl-PL" dirty="0"/>
              <a:t>N</a:t>
            </a:r>
            <a:r>
              <a:rPr lang="pl-PL" dirty="0" smtClean="0"/>
              <a:t>ieprowadzenie innej, pozarolniczej działalności gospodarczej,</a:t>
            </a:r>
          </a:p>
          <a:p>
            <a:r>
              <a:rPr lang="pl-PL" dirty="0"/>
              <a:t>M</a:t>
            </a:r>
            <a:r>
              <a:rPr lang="pl-PL" dirty="0" smtClean="0"/>
              <a:t>ałżonek podatnika nie prowadzi działalności w tym samym zakresie,</a:t>
            </a:r>
          </a:p>
          <a:p>
            <a:r>
              <a:rPr lang="pl-PL" dirty="0"/>
              <a:t>N</a:t>
            </a:r>
            <a:r>
              <a:rPr lang="pl-PL" dirty="0" smtClean="0"/>
              <a:t>iewytwarzanie towarów objętych akcyzą,</a:t>
            </a:r>
          </a:p>
          <a:p>
            <a:r>
              <a:rPr lang="pl-PL" dirty="0"/>
              <a:t>N</a:t>
            </a:r>
            <a:r>
              <a:rPr lang="pl-PL" dirty="0" smtClean="0"/>
              <a:t>ieprowadzenie działalności poza RP.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800" b="1" dirty="0" smtClean="0"/>
              <a:t>Wymogi do skorzystania z Karty Podatkowej</a:t>
            </a:r>
            <a:endParaRPr lang="pl-PL" sz="38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1483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038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112568"/>
          </a:xfrm>
        </p:spPr>
        <p:txBody>
          <a:bodyPr/>
          <a:lstStyle/>
          <a:p>
            <a:r>
              <a:rPr lang="pl-PL" dirty="0"/>
              <a:t>Z</a:t>
            </a:r>
            <a:r>
              <a:rPr lang="pl-PL" dirty="0" smtClean="0"/>
              <a:t>rezygnowano z określenia podstawy opodatkowania,</a:t>
            </a:r>
          </a:p>
          <a:p>
            <a:r>
              <a:rPr lang="pl-PL" dirty="0"/>
              <a:t>D</a:t>
            </a:r>
            <a:r>
              <a:rPr lang="pl-PL" dirty="0" smtClean="0"/>
              <a:t>o ustalenia wysokości podatku z karty podatkowej jest istotne:</a:t>
            </a:r>
          </a:p>
          <a:p>
            <a:pPr marL="0" indent="0">
              <a:buNone/>
            </a:pPr>
            <a:r>
              <a:rPr lang="pl-PL" dirty="0" smtClean="0"/>
              <a:t>1/ rodzaj prowadzonej działalności</a:t>
            </a:r>
          </a:p>
          <a:p>
            <a:pPr marL="0" indent="0">
              <a:buNone/>
            </a:pPr>
            <a:r>
              <a:rPr lang="pl-PL" dirty="0" smtClean="0"/>
              <a:t>2/ rozmiar tej działalności</a:t>
            </a:r>
          </a:p>
          <a:p>
            <a:pPr marL="0" indent="0">
              <a:buNone/>
            </a:pPr>
            <a:r>
              <a:rPr lang="pl-PL" dirty="0" smtClean="0"/>
              <a:t>3/ liczba mieszkańców miejscowości, w której prowadzi się działalność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800" b="1" dirty="0" smtClean="0"/>
              <a:t>Karta Podatkowa – zasady płatności</a:t>
            </a:r>
            <a:endParaRPr lang="pl-PL" sz="3800" b="1" dirty="0"/>
          </a:p>
        </p:txBody>
      </p:sp>
    </p:spTree>
    <p:extLst>
      <p:ext uri="{BB962C8B-B14F-4D97-AF65-F5344CB8AC3E}">
        <p14:creationId xmlns:p14="http://schemas.microsoft.com/office/powerpoint/2010/main" val="148496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972108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Plan dzisiejszych zajęć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11349"/>
            <a:ext cx="8229600" cy="4525963"/>
          </a:xfrm>
        </p:spPr>
        <p:txBody>
          <a:bodyPr/>
          <a:lstStyle/>
          <a:p>
            <a:pPr algn="just"/>
            <a:r>
              <a:rPr lang="pl-PL" dirty="0"/>
              <a:t>O</a:t>
            </a:r>
            <a:r>
              <a:rPr lang="pl-PL" dirty="0" smtClean="0"/>
              <a:t>rganizacja zajęć w semestrze letnim – </a:t>
            </a:r>
            <a:r>
              <a:rPr lang="pl-PL" dirty="0" err="1" smtClean="0"/>
              <a:t>syllabus</a:t>
            </a:r>
            <a:r>
              <a:rPr lang="pl-PL" dirty="0" smtClean="0"/>
              <a:t> zajęć</a:t>
            </a:r>
          </a:p>
          <a:p>
            <a:pPr algn="just"/>
            <a:r>
              <a:rPr lang="pl-PL" dirty="0"/>
              <a:t>K</a:t>
            </a:r>
            <a:r>
              <a:rPr lang="pl-PL" dirty="0" smtClean="0"/>
              <a:t>ontynuacja podatku dochodowego od osób fizycznych (w tym uproszczone formy podatku dochodowego od osób fizycznych)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74" y="4500711"/>
            <a:ext cx="2343150" cy="1952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2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27373"/>
            <a:ext cx="8964488" cy="4525963"/>
          </a:xfrm>
        </p:spPr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ają charakter kwotowy, najczęściej proporcjonalny</a:t>
            </a:r>
          </a:p>
          <a:p>
            <a:r>
              <a:rPr lang="pl-PL" dirty="0"/>
              <a:t>P</a:t>
            </a:r>
            <a:r>
              <a:rPr lang="pl-PL" dirty="0" smtClean="0"/>
              <a:t>rzewiduje zniżki m.in. dla osób powyżej 60 roku życia bądź niepełnosprawnych</a:t>
            </a:r>
          </a:p>
          <a:p>
            <a:r>
              <a:rPr lang="pl-PL" dirty="0"/>
              <a:t>N</a:t>
            </a:r>
            <a:r>
              <a:rPr lang="pl-PL" dirty="0" smtClean="0"/>
              <a:t>aczelnik US może na wniosek, w przypadkach szczególnych, udzielić zniżki</a:t>
            </a:r>
          </a:p>
          <a:p>
            <a:r>
              <a:rPr lang="pl-PL" dirty="0"/>
              <a:t>P</a:t>
            </a:r>
            <a:r>
              <a:rPr lang="pl-PL" dirty="0" smtClean="0"/>
              <a:t>odatnicy, którzy dodatkowo pracują na pełen etat jako pracownicy – zniżka może sięgnąć nawet 80%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800" b="1" dirty="0" smtClean="0"/>
              <a:t>Karta Podatkowa – stawki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219" y="1259632"/>
            <a:ext cx="2223277" cy="16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01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63711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 ustawie przewidziane są także zwyżki stawek przy zatrudnieniu: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1/ pełnoletnich członków rodziny</a:t>
            </a:r>
          </a:p>
          <a:p>
            <a:pPr marL="0" indent="0">
              <a:buNone/>
            </a:pPr>
            <a:r>
              <a:rPr lang="pl-PL" dirty="0" smtClean="0"/>
              <a:t>2/ pracowników </a:t>
            </a:r>
            <a:r>
              <a:rPr lang="pl-PL" dirty="0" err="1" smtClean="0"/>
              <a:t>zatr</a:t>
            </a:r>
            <a:r>
              <a:rPr lang="pl-PL" dirty="0" smtClean="0"/>
              <a:t>. wyłącznie przy sprzedaży wyrobów, przyjmowaniu zleceń na usługi, utrzymaniu czystości w zakładzie, prowadzeniu kasy i księgowości, kierowców i konwojentów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800" b="1" dirty="0" smtClean="0"/>
              <a:t>Karta Podatkowa – zwyżki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814" y="2132856"/>
            <a:ext cx="1647626" cy="164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494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4525963"/>
          </a:xfrm>
        </p:spPr>
        <p:txBody>
          <a:bodyPr>
            <a:normAutofit/>
          </a:bodyPr>
          <a:lstStyle/>
          <a:p>
            <a:r>
              <a:rPr lang="pl-PL" sz="2800" dirty="0"/>
              <a:t>U</a:t>
            </a:r>
            <a:r>
              <a:rPr lang="pl-PL" sz="2800" dirty="0" smtClean="0"/>
              <a:t>sługi ślusarskie przy zatrudnieniu 2 osób w miejscowości powyżej 50.000 mieszkańców – </a:t>
            </a:r>
            <a:r>
              <a:rPr lang="pl-PL" sz="2800" b="1" dirty="0" smtClean="0"/>
              <a:t>642 zł</a:t>
            </a:r>
          </a:p>
          <a:p>
            <a:endParaRPr lang="pl-PL" sz="2800" dirty="0" smtClean="0"/>
          </a:p>
          <a:p>
            <a:r>
              <a:rPr lang="pl-PL" sz="2800" dirty="0"/>
              <a:t>U</a:t>
            </a:r>
            <a:r>
              <a:rPr lang="pl-PL" sz="2800" dirty="0" smtClean="0"/>
              <a:t>sługi kosmetyczne przy zatrudnieniu 1 osoby w miejscowości do 5.000 mieszkańców – </a:t>
            </a:r>
            <a:r>
              <a:rPr lang="pl-PL" sz="2800" b="1" dirty="0" smtClean="0"/>
              <a:t>200 zł</a:t>
            </a:r>
          </a:p>
          <a:p>
            <a:endParaRPr lang="pl-PL" sz="2800" dirty="0" smtClean="0"/>
          </a:p>
          <a:p>
            <a:r>
              <a:rPr lang="pl-PL" sz="2800" dirty="0"/>
              <a:t>U</a:t>
            </a:r>
            <a:r>
              <a:rPr lang="pl-PL" sz="2800" dirty="0" smtClean="0"/>
              <a:t>sługi krawieckie przy zatrudnieniu 5 osób w miejscowości powyżej 5.000 i do 50.000 mieszkańców – </a:t>
            </a:r>
            <a:r>
              <a:rPr lang="pl-PL" sz="2800" b="1" dirty="0" smtClean="0"/>
              <a:t>456 zł</a:t>
            </a:r>
            <a:endParaRPr lang="pl-PL" sz="2800" b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800" b="1" dirty="0" smtClean="0"/>
              <a:t>Przykłady stawek z Karty Podatkowej: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265204"/>
            <a:ext cx="1815852" cy="13618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90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15616"/>
            <a:ext cx="9144000" cy="5841776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W</a:t>
            </a:r>
            <a:r>
              <a:rPr lang="pl-PL" dirty="0" smtClean="0"/>
              <a:t>niosek do naczelnika US do 20 stycznia roku podatkowego,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B</a:t>
            </a:r>
            <a:r>
              <a:rPr lang="pl-PL" dirty="0" smtClean="0"/>
              <a:t>ądź przed rozpoczęciem działalności lub wraz z wnioskiem o wpis do CEIDG,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O</a:t>
            </a:r>
            <a:r>
              <a:rPr lang="pl-PL" dirty="0" smtClean="0"/>
              <a:t>rgan podatkowy wydaje decyzję określająca wymiar podatku, co roku aktualizowaną,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W</a:t>
            </a:r>
            <a:r>
              <a:rPr lang="pl-PL" dirty="0" smtClean="0"/>
              <a:t> terminie 14 dni od doręczenia decyzji podatnik może jeszcze zrzec się tej formy opodatkowania,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odatnicy zwolnieni są z obowiązku prowadzenia ksiąg podatkowych oraz wpłacania zaliczek na podatek,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N</a:t>
            </a:r>
            <a:r>
              <a:rPr lang="pl-PL" dirty="0" smtClean="0"/>
              <a:t>a żądanie klienta mają jednak obowiązek wydawać rachunki/faktury wraz z obowiązkiem ich przechowywania przez okres kolejnych 5 lat.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800" b="1" dirty="0" smtClean="0"/>
              <a:t>Przystąpienie do Karty Podatkowej:</a:t>
            </a:r>
          </a:p>
        </p:txBody>
      </p:sp>
    </p:spTree>
    <p:extLst>
      <p:ext uri="{BB962C8B-B14F-4D97-AF65-F5344CB8AC3E}">
        <p14:creationId xmlns:p14="http://schemas.microsoft.com/office/powerpoint/2010/main" val="169036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525963"/>
          </a:xfrm>
        </p:spPr>
        <p:txBody>
          <a:bodyPr>
            <a:normAutofit fontScale="92500"/>
          </a:bodyPr>
          <a:lstStyle/>
          <a:p>
            <a:r>
              <a:rPr lang="pl-PL" dirty="0"/>
              <a:t>D</a:t>
            </a:r>
            <a:r>
              <a:rPr lang="pl-PL" dirty="0" smtClean="0"/>
              <a:t>o 7 dnia kolejnego miesiąca,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Z</a:t>
            </a:r>
            <a:r>
              <a:rPr lang="pl-PL" dirty="0" smtClean="0"/>
              <a:t>a grudzień do 28 dnia grudnia roku podatkowego (różnica z ryczałtem),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odatek pomniejszony o składkę z tyt. ubezpieczenia zdrowotnego,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D</a:t>
            </a:r>
            <a:r>
              <a:rPr lang="pl-PL" dirty="0" smtClean="0"/>
              <a:t>o 31 stycznia zeznanie podatkowe do naczelnika US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800" b="1" dirty="0" smtClean="0"/>
              <a:t>Płatność podatku z tyt. Karty podatkowej: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51" y="1268760"/>
            <a:ext cx="2287313" cy="1584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764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Dwie możliwości:</a:t>
            </a:r>
          </a:p>
          <a:p>
            <a:pPr marL="0" indent="0">
              <a:buNone/>
            </a:pPr>
            <a:r>
              <a:rPr lang="pl-PL" dirty="0" smtClean="0"/>
              <a:t>1/ na zasadach ogólnych (PIT)</a:t>
            </a:r>
          </a:p>
          <a:p>
            <a:pPr marL="0" indent="0">
              <a:buNone/>
            </a:pPr>
            <a:r>
              <a:rPr lang="pl-PL" dirty="0" smtClean="0"/>
              <a:t>2/ ryczałt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ad. 1/ - konieczność prowadzenia księgi przychodów i rozchodów</a:t>
            </a:r>
          </a:p>
          <a:p>
            <a:pPr marL="0" indent="0">
              <a:buNone/>
            </a:pPr>
            <a:r>
              <a:rPr lang="pl-PL" dirty="0" smtClean="0"/>
              <a:t>ad. 2/ - brak konieczności prowadzenia takiej księgi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/>
              <a:t>Zryczałtowany podatek od osób duchownych: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42624"/>
            <a:ext cx="23241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24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u="sng" dirty="0" smtClean="0"/>
              <a:t>Przedmiot</a:t>
            </a:r>
          </a:p>
          <a:p>
            <a:pPr marL="0" indent="0">
              <a:buNone/>
            </a:pPr>
            <a:endParaRPr lang="pl-PL" b="1" u="sng" dirty="0" smtClean="0"/>
          </a:p>
          <a:p>
            <a:r>
              <a:rPr lang="pl-PL" dirty="0"/>
              <a:t>P</a:t>
            </a:r>
            <a:r>
              <a:rPr lang="pl-PL" dirty="0" smtClean="0"/>
              <a:t>rzychody osiągane z tyt. opłat otrzymywanych w związku z pełnionymi funkcjami duszpasterskimi (wyłącznie), inne usługi opodatkowane na zasadach ogólnych</a:t>
            </a:r>
          </a:p>
          <a:p>
            <a:endParaRPr lang="pl-PL" dirty="0" smtClean="0"/>
          </a:p>
          <a:p>
            <a:r>
              <a:rPr lang="pl-PL" dirty="0"/>
              <a:t>B</a:t>
            </a:r>
            <a:r>
              <a:rPr lang="pl-PL" dirty="0" smtClean="0"/>
              <a:t>rak uzyskania jakiegokolwiek przychodu nie zwalnia z obowiązku zapłaty podatku</a:t>
            </a:r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b="1" u="sng" dirty="0" smtClean="0"/>
              <a:t>Wysokość ryczałtu</a:t>
            </a:r>
          </a:p>
          <a:p>
            <a:pPr marL="0" indent="0">
              <a:buNone/>
            </a:pPr>
            <a:r>
              <a:rPr lang="pl-PL" dirty="0" smtClean="0"/>
              <a:t>Zależy od:</a:t>
            </a:r>
          </a:p>
          <a:p>
            <a:pPr marL="0" indent="0">
              <a:buNone/>
            </a:pPr>
            <a:r>
              <a:rPr lang="pl-PL" dirty="0" smtClean="0"/>
              <a:t>1/ pełnionej funkcji (proboszcz, wikariusz, rektor),</a:t>
            </a:r>
          </a:p>
          <a:p>
            <a:pPr marL="0" indent="0">
              <a:buNone/>
            </a:pPr>
            <a:r>
              <a:rPr lang="pl-PL" dirty="0" smtClean="0"/>
              <a:t>2/ liczby mieszkańców w parafii wd. stanu na 31 grudnia poprzedniego roku (chodzi o faktyczną liczbę mieszkańców, a nie zarejestrowanych),</a:t>
            </a:r>
          </a:p>
          <a:p>
            <a:pPr marL="0" indent="0">
              <a:buNone/>
            </a:pPr>
            <a:r>
              <a:rPr lang="pl-PL" dirty="0" smtClean="0"/>
              <a:t>3/ liczby mieszkańców gminy lub miasta, na terenie którego położona jest parafia.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/>
              <a:t>Zryczałtowany podatek od osób duchownych: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1008"/>
            <a:ext cx="1872208" cy="1638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026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11349"/>
            <a:ext cx="8856984" cy="4525963"/>
          </a:xfrm>
        </p:spPr>
        <p:txBody>
          <a:bodyPr>
            <a:noAutofit/>
          </a:bodyPr>
          <a:lstStyle/>
          <a:p>
            <a:r>
              <a:rPr lang="pl-PL" sz="2600" dirty="0"/>
              <a:t>N</a:t>
            </a:r>
            <a:r>
              <a:rPr lang="pl-PL" sz="2600" dirty="0" smtClean="0"/>
              <a:t>a podstawie decyzji wydawanej co roku przez naczelnika US,</a:t>
            </a:r>
          </a:p>
          <a:p>
            <a:r>
              <a:rPr lang="pl-PL" sz="2600" dirty="0"/>
              <a:t>P</a:t>
            </a:r>
            <a:r>
              <a:rPr lang="pl-PL" sz="2600" dirty="0" smtClean="0"/>
              <a:t>łatny kwartalnie do 20 dnia miesiąca po zakończeniu kwartału,</a:t>
            </a:r>
          </a:p>
          <a:p>
            <a:r>
              <a:rPr lang="pl-PL" sz="2600" dirty="0"/>
              <a:t>Z</a:t>
            </a:r>
            <a:r>
              <a:rPr lang="pl-PL" sz="2600" dirty="0" smtClean="0"/>
              <a:t>a ostatni kwartał – do 28 grudnia roku podatkowego (tak jak w Karcie, inaczej niż w ryczałcie zwykłym),</a:t>
            </a:r>
          </a:p>
          <a:p>
            <a:r>
              <a:rPr lang="pl-PL" sz="2600" dirty="0"/>
              <a:t>P</a:t>
            </a:r>
            <a:r>
              <a:rPr lang="pl-PL" sz="2600" dirty="0" smtClean="0"/>
              <a:t>omniejszony o składkę ubezpieczenia zdrowotnego,</a:t>
            </a:r>
          </a:p>
          <a:p>
            <a:r>
              <a:rPr lang="pl-PL" sz="2600" dirty="0"/>
              <a:t>D</a:t>
            </a:r>
            <a:r>
              <a:rPr lang="pl-PL" sz="2600" dirty="0" smtClean="0"/>
              <a:t>eklaracja o wyborze tej formy opodatkowania – w ciągu 14 dni od dnia podjęcia się funkcji duszpasterskiej.</a:t>
            </a:r>
            <a:endParaRPr lang="pl-PL" sz="26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-27384"/>
            <a:ext cx="9144000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/>
              <a:t>Płatność podatku od osób duchownych:</a:t>
            </a:r>
          </a:p>
        </p:txBody>
      </p:sp>
    </p:spTree>
    <p:extLst>
      <p:ext uri="{BB962C8B-B14F-4D97-AF65-F5344CB8AC3E}">
        <p14:creationId xmlns:p14="http://schemas.microsoft.com/office/powerpoint/2010/main" val="2790927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Dziękuję za uwagę.</a:t>
            </a:r>
            <a:endParaRPr lang="pl-P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2708920"/>
            <a:ext cx="169545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84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661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dirty="0" smtClean="0"/>
              <a:t>Uproszczone formy podatku dochodowego od osób fizycznych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R</a:t>
            </a:r>
            <a:r>
              <a:rPr lang="pl-PL" dirty="0" smtClean="0"/>
              <a:t>yczałt od przychodów ewidencjonowanych</a:t>
            </a:r>
          </a:p>
          <a:p>
            <a:pPr algn="just"/>
            <a:r>
              <a:rPr lang="pl-PL" dirty="0"/>
              <a:t>K</a:t>
            </a:r>
            <a:r>
              <a:rPr lang="pl-PL" dirty="0" smtClean="0"/>
              <a:t>arta podatkowa</a:t>
            </a:r>
          </a:p>
          <a:p>
            <a:pPr algn="just"/>
            <a:r>
              <a:rPr lang="pl-PL" dirty="0"/>
              <a:t>Z</a:t>
            </a:r>
            <a:r>
              <a:rPr lang="pl-PL" dirty="0" smtClean="0"/>
              <a:t>ryczałtowany podatek dochodowy od przychodów osób duchownych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 smtClean="0"/>
              <a:t>Podstawa prawna:</a:t>
            </a:r>
          </a:p>
          <a:p>
            <a:pPr algn="just"/>
            <a:r>
              <a:rPr lang="pl-PL" dirty="0" smtClean="0"/>
              <a:t>Ustawa z 20.11.1998 r. o zryczałtowanym podatku dochodowym od niektórych</a:t>
            </a:r>
          </a:p>
          <a:p>
            <a:pPr algn="just"/>
            <a:r>
              <a:rPr lang="pl-PL" dirty="0" smtClean="0"/>
              <a:t>przychodów osiąganych przez osoby fizyczne (Dz. U. z 2017 r. poz. 2157, 2175)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96952"/>
            <a:ext cx="1857375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8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dirty="0" smtClean="0"/>
              <a:t> 1. Ryczałt od przychodów ewidencjonowanych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u="sng" dirty="0" smtClean="0"/>
              <a:t>Ogólna charakterystyka</a:t>
            </a:r>
          </a:p>
          <a:p>
            <a:r>
              <a:rPr lang="pl-PL" dirty="0"/>
              <a:t>S</a:t>
            </a:r>
            <a:r>
              <a:rPr lang="pl-PL" dirty="0" smtClean="0"/>
              <a:t>tanowi odstępstwo od ogólnych zasad opodatkowania</a:t>
            </a:r>
          </a:p>
          <a:p>
            <a:r>
              <a:rPr lang="pl-PL" dirty="0"/>
              <a:t>C</a:t>
            </a:r>
            <a:r>
              <a:rPr lang="pl-PL" dirty="0" smtClean="0"/>
              <a:t>elem jest zmniejszenie wymiaru podatku</a:t>
            </a:r>
          </a:p>
          <a:p>
            <a:r>
              <a:rPr lang="pl-PL" dirty="0"/>
              <a:t>J</a:t>
            </a:r>
            <a:r>
              <a:rPr lang="pl-PL" dirty="0" smtClean="0"/>
              <a:t>est to forma uproszczenia sposobu opodatkowania</a:t>
            </a:r>
          </a:p>
          <a:p>
            <a:r>
              <a:rPr lang="pl-PL" dirty="0"/>
              <a:t>W</a:t>
            </a:r>
            <a:r>
              <a:rPr lang="pl-PL" dirty="0" smtClean="0"/>
              <a:t>yróżnia się dwa rodzaje ryczałtu:</a:t>
            </a:r>
          </a:p>
          <a:p>
            <a:pPr marL="0" indent="0">
              <a:buNone/>
            </a:pPr>
            <a:r>
              <a:rPr lang="pl-PL" dirty="0" smtClean="0"/>
              <a:t>1/ ryczałt materialnoprawny; 2/ ryczałt procesowy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89040"/>
            <a:ext cx="1440160" cy="131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smtClean="0"/>
              <a:t>Ryczałt materialnoprawny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</a:t>
            </a:r>
            <a:r>
              <a:rPr lang="pl-PL" dirty="0" smtClean="0"/>
              <a:t>yjątek od ogólnych założeń konstrukcji </a:t>
            </a:r>
            <a:r>
              <a:rPr lang="pl-PL" dirty="0" err="1" smtClean="0"/>
              <a:t>podatkowoprawnego</a:t>
            </a:r>
            <a:r>
              <a:rPr lang="pl-PL" dirty="0" smtClean="0"/>
              <a:t> stanu faktycznego,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olega na posługiwaniu się elementami prawa materialnego w konstrukcji podatku,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N</a:t>
            </a:r>
            <a:r>
              <a:rPr lang="pl-PL" dirty="0" smtClean="0"/>
              <a:t>ie przewiduje możliwości skorzystania z opodatkowania na zasadach ogólnych.</a:t>
            </a:r>
            <a:br>
              <a:rPr lang="pl-PL" dirty="0" smtClean="0"/>
            </a:b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Przykład: podatek tonażowy przychodu ze sprzedaży statków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869160"/>
            <a:ext cx="1584176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14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smtClean="0"/>
              <a:t>Ryczałt procesowy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</a:t>
            </a:r>
            <a:r>
              <a:rPr lang="pl-PL" dirty="0" smtClean="0"/>
              <a:t>bliczenie należności podatkowej bez ustalenia podstawy opodatkowania</a:t>
            </a:r>
          </a:p>
          <a:p>
            <a:r>
              <a:rPr lang="pl-PL" dirty="0"/>
              <a:t>P</a:t>
            </a:r>
            <a:r>
              <a:rPr lang="pl-PL" dirty="0" smtClean="0"/>
              <a:t>odatnikowi przysługuje prawo wyboru uproszczonej formy bądź opodatkowania na zasadach ogólnych</a:t>
            </a:r>
          </a:p>
          <a:p>
            <a:pPr marL="0" indent="0">
              <a:buNone/>
            </a:pPr>
            <a:r>
              <a:rPr lang="pl-PL" dirty="0" smtClean="0"/>
              <a:t>Przykład: zryczałtowany podatek od dochodu z tyt. umowy najmu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85184"/>
            <a:ext cx="206344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5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1143000"/>
          </a:xfrm>
        </p:spPr>
        <p:txBody>
          <a:bodyPr/>
          <a:lstStyle/>
          <a:p>
            <a:r>
              <a:rPr lang="pl-PL" b="1" u="sng" dirty="0" smtClean="0"/>
              <a:t>Rodzaje ryczałtu procesowego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1. Ryczałt kwotowy:</a:t>
            </a:r>
          </a:p>
          <a:p>
            <a:r>
              <a:rPr lang="pl-PL" dirty="0"/>
              <a:t>P</a:t>
            </a:r>
            <a:r>
              <a:rPr lang="pl-PL" dirty="0" smtClean="0"/>
              <a:t>rzy opodatkowaniu uwzględnia zewnętrzne oznaki prowadzonej działalności przez podatnika, np. liczbę mieszkańców terenu, na którym prowadzona jest działalność, liczbę wiernych w parafii, etc.</a:t>
            </a:r>
            <a:br>
              <a:rPr lang="pl-PL" dirty="0" smtClean="0"/>
            </a:br>
            <a:endParaRPr lang="pl-PL" dirty="0" smtClean="0"/>
          </a:p>
          <a:p>
            <a:pPr marL="0" indent="0">
              <a:buNone/>
            </a:pPr>
            <a:r>
              <a:rPr lang="pl-PL" u="sng" dirty="0" smtClean="0"/>
              <a:t>Przykład: </a:t>
            </a:r>
            <a:r>
              <a:rPr lang="pl-PL" dirty="0" smtClean="0"/>
              <a:t>zryczałtowany podatek dochodowy od przychodów osób duchownych oraz karta podatkowa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2. Ryczałt procentowy:</a:t>
            </a:r>
          </a:p>
          <a:p>
            <a:r>
              <a:rPr lang="pl-PL" dirty="0"/>
              <a:t>P</a:t>
            </a:r>
            <a:r>
              <a:rPr lang="pl-PL" dirty="0" smtClean="0"/>
              <a:t>rzedmiotem opodatkowania jest rzeczywista wielkość podstawy obliczenia podatku,</a:t>
            </a:r>
          </a:p>
          <a:p>
            <a:r>
              <a:rPr lang="pl-PL" dirty="0"/>
              <a:t>U</a:t>
            </a:r>
            <a:r>
              <a:rPr lang="pl-PL" dirty="0" smtClean="0"/>
              <a:t>proszczenie polega na obciążeniu podatkiem samego przychodu, bez konieczności ustalenia i odliczenia kosztów uzyskania przychodu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 smtClean="0"/>
              <a:t>Przykład: </a:t>
            </a:r>
            <a:r>
              <a:rPr lang="pl-PL" dirty="0" smtClean="0"/>
              <a:t>ryczałt od pozostałych przychodów ewidencjonowanych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68960"/>
            <a:ext cx="1430912" cy="1430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1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600" b="1" dirty="0" smtClean="0"/>
              <a:t>Zakres podmiotowy ryczałtu od przychodów ewidencjonowanych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u="sng" dirty="0" smtClean="0"/>
              <a:t>3 kategorie podatników:</a:t>
            </a:r>
          </a:p>
          <a:p>
            <a:pPr marL="0" indent="0">
              <a:buNone/>
            </a:pPr>
            <a:endParaRPr lang="pl-PL" b="1" u="sng" dirty="0" smtClean="0"/>
          </a:p>
          <a:p>
            <a:r>
              <a:rPr lang="pl-PL" u="sng" dirty="0" smtClean="0"/>
              <a:t>I grupa: </a:t>
            </a:r>
            <a:r>
              <a:rPr lang="pl-PL" dirty="0" smtClean="0"/>
              <a:t>os. fizyczne osiągające przychody z tyt.: umowy najmu, podnajmu, dzierżawy, poddzierżawy lub innych podobnych umów, o ile nie są związane z prowadzeniem działalności gospodarczej.</a:t>
            </a:r>
          </a:p>
          <a:p>
            <a:endParaRPr lang="pl-PL" dirty="0" smtClean="0"/>
          </a:p>
          <a:p>
            <a:r>
              <a:rPr lang="pl-PL" u="sng" dirty="0" smtClean="0"/>
              <a:t>II grupa: </a:t>
            </a:r>
            <a:r>
              <a:rPr lang="pl-PL" dirty="0" smtClean="0"/>
              <a:t>os. fizyczne osiągające przychody z tyt. prowadzonej jednoosobowej działalności gospodarczej, w ramach spółki cywilnej bądź spółki jawnej.</a:t>
            </a:r>
          </a:p>
          <a:p>
            <a:endParaRPr lang="pl-PL" dirty="0" smtClean="0"/>
          </a:p>
          <a:p>
            <a:r>
              <a:rPr lang="pl-PL" u="sng" dirty="0" smtClean="0"/>
              <a:t>III grupa: </a:t>
            </a:r>
            <a:r>
              <a:rPr lang="pl-PL" dirty="0" smtClean="0"/>
              <a:t>os. fizyczne osiągające przychody z tyt. sprzedaży przetworzonych w sposób inny niż przemysłowy produktów roślinnych i zwierzęcych pochodzących z własnej uprawy, hodowli lub chowu, z wyjątkiem produktów roślinnych i zwierzęcych uzyskanych w ramach prowadzonych działów specjalnych produkcji rolnej oraz produktów obciążonych akcyzą.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Uwaga: </a:t>
            </a:r>
            <a:r>
              <a:rPr lang="pl-PL" dirty="0" smtClean="0"/>
              <a:t>ta grupa korzysta ze zwolnienia podatkowego przychodów do kw. 20.000,00 zł. Dopiero powyżej tej kwoty przychód objęty jest ryczałtem.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876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4000" b="1" dirty="0" smtClean="0"/>
              <a:t>Wyłączenie opodatkowania ryczałtem (zasady ogólne)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Nie mogą </a:t>
            </a:r>
            <a:r>
              <a:rPr lang="pl-PL" dirty="0" smtClean="0"/>
              <a:t>skorzystać z ryczałtu od przychodów ewidencjonowanych: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odatnicy korzystający z karty podatkowej,</a:t>
            </a:r>
          </a:p>
          <a:p>
            <a:r>
              <a:rPr lang="pl-PL" dirty="0"/>
              <a:t>O</a:t>
            </a:r>
            <a:r>
              <a:rPr lang="pl-PL" dirty="0" smtClean="0"/>
              <a:t>s. fizyczne, które w poprzednim roku uzyskały przychody powyżej 150.000 euro,</a:t>
            </a:r>
          </a:p>
          <a:p>
            <a:r>
              <a:rPr lang="pl-PL" dirty="0"/>
              <a:t>W</a:t>
            </a:r>
            <a:r>
              <a:rPr lang="pl-PL" dirty="0" smtClean="0"/>
              <a:t> przypadku wspólników S.C. – suma nie może przekroczyć 150.000 euro,</a:t>
            </a:r>
          </a:p>
          <a:p>
            <a:r>
              <a:rPr lang="pl-PL" dirty="0"/>
              <a:t>O</a:t>
            </a:r>
            <a:r>
              <a:rPr lang="pl-PL" dirty="0" smtClean="0"/>
              <a:t>soby prowadzące działalność w określone formie, m.in.: aptek, lombardów,</a:t>
            </a:r>
          </a:p>
          <a:p>
            <a:r>
              <a:rPr lang="pl-PL" dirty="0"/>
              <a:t>K</a:t>
            </a:r>
            <a:r>
              <a:rPr lang="pl-PL" dirty="0" smtClean="0"/>
              <a:t>upno/sprzedaż dewiz (kantory), niektóre wolne zawody (np. adwokaci, architekci),</a:t>
            </a:r>
          </a:p>
          <a:p>
            <a:r>
              <a:rPr lang="pl-PL" dirty="0"/>
              <a:t>S</a:t>
            </a:r>
            <a:r>
              <a:rPr lang="pl-PL" dirty="0" smtClean="0"/>
              <a:t>przedaż części samochodowych,</a:t>
            </a:r>
          </a:p>
          <a:p>
            <a:r>
              <a:rPr lang="pl-PL" dirty="0"/>
              <a:t>P</a:t>
            </a:r>
            <a:r>
              <a:rPr lang="pl-PL" dirty="0" smtClean="0"/>
              <a:t>ełen katalog podmiotów wyłączonych z ryczałtu wskazany jest w art. 8 ustawy o zryczałtowanym podatku dochodowym od niektórych przychodów osiąganych przez osoby fizyczne.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5555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1642</Words>
  <Application>Microsoft Office PowerPoint</Application>
  <PresentationFormat>Pokaz na ekranie (4:3)</PresentationFormat>
  <Paragraphs>208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Finanse publiczne i prawo finansowe</vt:lpstr>
      <vt:lpstr>Plan dzisiejszych zajęć</vt:lpstr>
      <vt:lpstr>Uproszczone formy podatku dochodowego od osób fizycznych</vt:lpstr>
      <vt:lpstr> 1. Ryczałt od przychodów ewidencjonowanych</vt:lpstr>
      <vt:lpstr>Ryczałt materialnoprawny</vt:lpstr>
      <vt:lpstr>Ryczałt procesowy</vt:lpstr>
      <vt:lpstr>Rodzaje ryczałtu procesowego</vt:lpstr>
      <vt:lpstr>Zakres podmiotowy ryczałtu od przychodów ewidencjonowanych</vt:lpstr>
      <vt:lpstr>Wyłączenie opodatkowania ryczałtem (zasady ogólne)</vt:lpstr>
      <vt:lpstr>Przedmiot opodatkowania</vt:lpstr>
      <vt:lpstr>Zwolnienie z obowiązku prowadzenia ewidencji</vt:lpstr>
      <vt:lpstr>Zwolnienie z ryczałtu</vt:lpstr>
      <vt:lpstr>Stawki ryczałtu</vt:lpstr>
      <vt:lpstr>Stawki ryczałtu c.d.</vt:lpstr>
      <vt:lpstr>Oświadczenie o wyborze formy opodatkowania ryczałtem</vt:lpstr>
      <vt:lpstr>Tryb i warunki płatności</vt:lpstr>
      <vt:lpstr>Karta podatkowa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Finanse publiczne i prawo finansowe</dc:title>
  <dc:creator>Marta</dc:creator>
  <cp:lastModifiedBy>Marta</cp:lastModifiedBy>
  <cp:revision>16</cp:revision>
  <dcterms:created xsi:type="dcterms:W3CDTF">2018-03-13T19:44:06Z</dcterms:created>
  <dcterms:modified xsi:type="dcterms:W3CDTF">2018-03-13T22:31:20Z</dcterms:modified>
</cp:coreProperties>
</file>