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8" r:id="rId9"/>
    <p:sldId id="269" r:id="rId10"/>
    <p:sldId id="262" r:id="rId11"/>
    <p:sldId id="270" r:id="rId12"/>
    <p:sldId id="271" r:id="rId13"/>
    <p:sldId id="272" r:id="rId14"/>
    <p:sldId id="264" r:id="rId15"/>
    <p:sldId id="273" r:id="rId16"/>
    <p:sldId id="277" r:id="rId17"/>
    <p:sldId id="274" r:id="rId18"/>
    <p:sldId id="275" r:id="rId19"/>
    <p:sldId id="276" r:id="rId20"/>
    <p:sldId id="265" r:id="rId21"/>
    <p:sldId id="266" r:id="rId22"/>
    <p:sldId id="267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4F1D36-1A0D-4136-B5DA-D0B65A1BF500}" type="datetimeFigureOut">
              <a:rPr lang="pl-PL" smtClean="0"/>
              <a:pPr/>
              <a:t>2016-03-19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E15AF1-9373-4890-B50F-B14F0515CE9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lex.online.wolterskluwer.pl/WKPLOnline/index.rp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Małgorzata Grześków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nieprzerwany</a:t>
            </a:r>
            <a:r>
              <a:rPr lang="pl-PL" dirty="0" smtClean="0"/>
              <a:t> </a:t>
            </a:r>
            <a:br>
              <a:rPr lang="pl-PL" dirty="0" smtClean="0"/>
            </a:br>
            <a:r>
              <a:rPr lang="pl-PL" dirty="0" smtClean="0"/>
              <a:t>(art. 162, 166, 167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7467600" cy="2980928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   Art. 162. </a:t>
            </a:r>
            <a:r>
              <a:rPr lang="pl-PL" dirty="0" smtClean="0"/>
              <a:t>Na </a:t>
            </a:r>
            <a:r>
              <a:rPr lang="pl-PL" b="1" dirty="0" smtClean="0"/>
              <a:t>wniosek</a:t>
            </a:r>
            <a:r>
              <a:rPr lang="pl-PL" dirty="0" smtClean="0"/>
              <a:t> pracownika urlop może być podzielony na części. W takim jednak przypadku </a:t>
            </a:r>
            <a:r>
              <a:rPr lang="pl-PL" b="1" dirty="0" smtClean="0"/>
              <a:t>co najmniej jedna </a:t>
            </a:r>
            <a:r>
              <a:rPr lang="pl-PL" dirty="0" smtClean="0"/>
              <a:t>część wypoczynku powinna trwać nie mniej niż </a:t>
            </a:r>
            <a:r>
              <a:rPr lang="pl-PL" b="1" dirty="0" smtClean="0"/>
              <a:t>14 kolejnych dni kalendarzowych.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   Art. 166. </a:t>
            </a:r>
            <a:r>
              <a:rPr lang="pl-PL" dirty="0" smtClean="0"/>
              <a:t>Część urlopu nie wykorzystaną z powodu:</a:t>
            </a:r>
          </a:p>
          <a:p>
            <a:pPr>
              <a:buNone/>
            </a:pPr>
            <a:r>
              <a:rPr lang="pl-PL" dirty="0" smtClean="0"/>
              <a:t>   1)   czasowej niezdolności do pracy wskutek choroby,</a:t>
            </a:r>
          </a:p>
          <a:p>
            <a:pPr>
              <a:buNone/>
            </a:pPr>
            <a:r>
              <a:rPr lang="pl-PL" dirty="0" smtClean="0"/>
              <a:t>   2)   odosobnienia w związku z chorobą zakaźną,</a:t>
            </a:r>
          </a:p>
          <a:p>
            <a:pPr>
              <a:buNone/>
            </a:pPr>
            <a:r>
              <a:rPr lang="pl-PL" dirty="0" smtClean="0"/>
              <a:t>   3)   odbywania ćwiczeń wojskowych albo przeszkolenia wojskowego przez czas do 3 miesięcy,</a:t>
            </a:r>
          </a:p>
          <a:p>
            <a:pPr>
              <a:buNone/>
            </a:pPr>
            <a:r>
              <a:rPr lang="pl-PL" dirty="0" smtClean="0"/>
              <a:t>   4)   urlopu macierzyńskiego</a:t>
            </a:r>
          </a:p>
          <a:p>
            <a:pPr>
              <a:buNone/>
            </a:pPr>
            <a:r>
              <a:rPr lang="pl-PL" dirty="0" smtClean="0"/>
              <a:t>   </a:t>
            </a:r>
            <a:r>
              <a:rPr lang="pl-PL" b="1" dirty="0" smtClean="0"/>
              <a:t>pracodawca jest obowiązany udzielić w terminie późniejszym.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</a:t>
            </a:r>
            <a:r>
              <a:rPr lang="pl-PL" dirty="0" err="1" smtClean="0"/>
              <a:t>sn</a:t>
            </a:r>
            <a:r>
              <a:rPr lang="pl-PL" dirty="0" smtClean="0"/>
              <a:t> z dnia 10 listopada 1999 r.,</a:t>
            </a:r>
            <a:br>
              <a:rPr lang="pl-PL" dirty="0" smtClean="0"/>
            </a:br>
            <a:r>
              <a:rPr lang="pl-PL" dirty="0" smtClean="0"/>
              <a:t> I PKN 350/99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83568" y="2060848"/>
            <a:ext cx="7467600" cy="26208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   </a:t>
            </a:r>
            <a:r>
              <a:rPr lang="pl-PL" i="1" dirty="0" smtClean="0"/>
              <a:t>„Pracodawca nie może skutecznie udzielić urlopu wypoczynkowego pracownikowi niezdolnemu do pracy nawet wówczas, gdy pracownik wyraził na to zgodę, a więc udzielenie urlopu wypoczynkowego nie przerywa niezdolności pracownika do pracy.”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   Art. 167. </a:t>
            </a:r>
            <a:r>
              <a:rPr lang="pl-PL" dirty="0" smtClean="0"/>
              <a:t>§ 1. Pracodawca może odwołać pracownika z urlopu </a:t>
            </a:r>
            <a:r>
              <a:rPr lang="pl-PL" b="1" dirty="0" smtClean="0"/>
              <a:t>tylko wówczas</a:t>
            </a:r>
            <a:r>
              <a:rPr lang="pl-PL" dirty="0" smtClean="0"/>
              <a:t>, gdy jego obecności w zakładzie wymagają okoliczności </a:t>
            </a:r>
            <a:r>
              <a:rPr lang="pl-PL" b="1" dirty="0" smtClean="0"/>
              <a:t>nieprzewidziane w chwili rozpoczynania urlopu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   § 2. Pracodawca jest obowiązany pokryć koszty poniesione przez pracownika w bezpośrednim związku z odwołaniem go z urlopu.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płatny</a:t>
            </a:r>
            <a:r>
              <a:rPr lang="pl-PL" dirty="0" smtClean="0"/>
              <a:t> </a:t>
            </a:r>
            <a:br>
              <a:rPr lang="pl-PL" dirty="0" smtClean="0"/>
            </a:br>
            <a:r>
              <a:rPr lang="pl-PL" dirty="0" smtClean="0"/>
              <a:t>(art. 172, 173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   Art. 172. </a:t>
            </a:r>
            <a:r>
              <a:rPr lang="pl-PL" dirty="0" smtClean="0"/>
              <a:t>Za czas urlopu pracownikowi przysługuje wynagrodzenie, jakie by otrzymał, gdyby w tym czasie pracował. Zmienne składniki wynagrodzenia mogą być obliczane na podstawie przeciętnego wynagrodzenia </a:t>
            </a:r>
            <a:r>
              <a:rPr lang="pl-PL" b="1" dirty="0" smtClean="0"/>
              <a:t>z okresu 3 miesięcy </a:t>
            </a:r>
            <a:r>
              <a:rPr lang="pl-PL" dirty="0" smtClean="0"/>
              <a:t>poprzedzających miesiąc rozpoczęcia urlopu; w przypadkach znacznego wahania wysokości wynagrodzenia okres ten może być przedłużony do </a:t>
            </a:r>
            <a:r>
              <a:rPr lang="pl-PL" b="1" dirty="0" smtClean="0"/>
              <a:t>12 miesięcy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96950"/>
          </a:xfrm>
        </p:spPr>
        <p:txBody>
          <a:bodyPr/>
          <a:lstStyle/>
          <a:p>
            <a:pPr algn="ctr"/>
            <a:r>
              <a:rPr lang="pl-PL" dirty="0" smtClean="0"/>
              <a:t>rozporządzenie urlopowe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ROZPORZĄDZENIE</a:t>
            </a:r>
          </a:p>
          <a:p>
            <a:pPr algn="ctr">
              <a:buNone/>
            </a:pPr>
            <a:r>
              <a:rPr lang="pl-PL" b="1" dirty="0" smtClean="0"/>
              <a:t>MINISTRA PRACY I POLITYKI SOCJALNEJ</a:t>
            </a:r>
          </a:p>
          <a:p>
            <a:pPr algn="ctr">
              <a:buNone/>
            </a:pPr>
            <a:r>
              <a:rPr lang="pl-PL" dirty="0" smtClean="0"/>
              <a:t>z dnia 8 stycznia 1997 r.</a:t>
            </a:r>
          </a:p>
          <a:p>
            <a:pPr algn="just">
              <a:buNone/>
            </a:pPr>
            <a:r>
              <a:rPr lang="pl-PL" b="1" dirty="0" smtClean="0"/>
              <a:t>   </a:t>
            </a:r>
            <a:r>
              <a:rPr lang="pl-PL" dirty="0" smtClean="0"/>
              <a:t>w sprawie szczegółowych zasad udzielania urlopu wypoczynkowego, ustalania i wypłacania wynagrodzenia za czas urlopu oraz ekwiwalentu pieniężnego za urlop.</a:t>
            </a:r>
          </a:p>
          <a:p>
            <a:pPr algn="ctr">
              <a:buNone/>
            </a:pPr>
            <a:r>
              <a:rPr lang="pl-PL" dirty="0" smtClean="0"/>
              <a:t>    (Dz. U. z dnia 9 stycznia 1997 r.)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 Z </a:t>
            </a:r>
            <a:r>
              <a:rPr lang="pl-PL" u="sng" dirty="0" smtClean="0">
                <a:hlinkClick r:id="rId2"/>
              </a:rPr>
              <a:t>§ 6</a:t>
            </a:r>
            <a:r>
              <a:rPr lang="pl-PL" dirty="0" smtClean="0"/>
              <a:t> rozporządzenia urlopowego wynika, jakie składniki płacy pracownika uwzględnia się przy ustalaniu tego wynagrodzenia. </a:t>
            </a:r>
          </a:p>
          <a:p>
            <a:pPr>
              <a:buNone/>
            </a:pPr>
            <a:r>
              <a:rPr lang="pl-PL" dirty="0" smtClean="0"/>
              <a:t>    Jest to wynagrodzenie za pracę przysługujące pracownikowi oraz inne świadczenia ze stosunku pracy. </a:t>
            </a:r>
          </a:p>
          <a:p>
            <a:pPr>
              <a:buNone/>
            </a:pPr>
            <a:r>
              <a:rPr lang="pl-PL" dirty="0" smtClean="0"/>
              <a:t>    Są to takie składniki płacy pracownika, które nie stanowiąc ekwiwalentu za świadczoną pracę przysługują w związku z jej wykonywaniem. Jednakże warunkiem ich uwzględnienia w wynagrodzeniu urlopowym jest to, by miały charakter świadczeń </a:t>
            </a:r>
            <a:r>
              <a:rPr lang="pl-PL" b="1" dirty="0" smtClean="0"/>
              <a:t>stale się powtarzających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Rozporządzenie wskazuje w zamkniętym katalogu te, które składniki </a:t>
            </a:r>
          </a:p>
          <a:p>
            <a:pPr>
              <a:buNone/>
            </a:pPr>
            <a:r>
              <a:rPr lang="pl-PL" b="1" dirty="0" smtClean="0"/>
              <a:t>    nie są uwzględniane przy ustalaniu wynagrodzenia urlopowego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    Należą do nich: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jednorazowe lub nieperiodyczne wypłaty za spełnienie określonego zadania bądź za określone osiągnięcie (np. wynagrodzenia za projekt racjonalizatorski),</a:t>
            </a:r>
          </a:p>
          <a:p>
            <a:r>
              <a:rPr lang="pl-PL" dirty="0" smtClean="0"/>
              <a:t>wynagrodzenie za czas gotowości do pracy oraz za czas niezawinionego przez pracownika przestoju w pracy,</a:t>
            </a:r>
          </a:p>
          <a:p>
            <a:r>
              <a:rPr lang="pl-PL" dirty="0" smtClean="0"/>
              <a:t>gratyfikacje (nagrody jubileuszowe),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4824536"/>
          </a:xfrm>
        </p:spPr>
        <p:txBody>
          <a:bodyPr/>
          <a:lstStyle/>
          <a:p>
            <a:r>
              <a:rPr lang="pl-PL" dirty="0" smtClean="0"/>
              <a:t>wynagrodzenie za czas urlopu wypoczynkowego oraz za czas innej usprawiedliwionej nieobecności w pracy,</a:t>
            </a:r>
          </a:p>
          <a:p>
            <a:r>
              <a:rPr lang="pl-PL" dirty="0" smtClean="0"/>
              <a:t>ekwiwalent pieniężny za niewykorzystany urlop wypoczynkowy,</a:t>
            </a:r>
          </a:p>
          <a:p>
            <a:r>
              <a:rPr lang="pl-PL" dirty="0" smtClean="0"/>
              <a:t>dodatkowe wynagrodzenie radcy prawnego z tytułu zastępstwa sądowego,</a:t>
            </a:r>
          </a:p>
          <a:p>
            <a:r>
              <a:rPr lang="pl-PL" dirty="0" smtClean="0"/>
              <a:t>wynagrodzenie za czas niezdolności do pracy wskutek choroby lub odosobnienia w związku z chorobą zakaźną,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4752528"/>
          </a:xfrm>
        </p:spPr>
        <p:txBody>
          <a:bodyPr/>
          <a:lstStyle/>
          <a:p>
            <a:r>
              <a:rPr lang="pl-PL" dirty="0" smtClean="0"/>
              <a:t>kwota wyrównania do wynagrodzenia za pracę do wysokości minimalnego wynagrodzenia za pracę,</a:t>
            </a:r>
          </a:p>
          <a:p>
            <a:r>
              <a:rPr lang="pl-PL" dirty="0" smtClean="0"/>
              <a:t>nagrody z zakładowego funduszu nagród, dodatkowe wynagrodzenie roczne, należności przysługujące z tytułu udziału w zysku lub w nadwyżce bilansowej,</a:t>
            </a:r>
          </a:p>
          <a:p>
            <a:r>
              <a:rPr lang="pl-PL" dirty="0" smtClean="0"/>
              <a:t>odprawy emerytalne lub rentowe albo inne odprawy pieniężne,</a:t>
            </a:r>
          </a:p>
          <a:p>
            <a:r>
              <a:rPr lang="pl-PL" dirty="0" smtClean="0"/>
              <a:t>wynagrodzenie i odszkodowanie przysługujące w razie rozwiązania stosunku pracy.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836912"/>
          </a:xfrm>
        </p:spPr>
        <p:txBody>
          <a:bodyPr/>
          <a:lstStyle/>
          <a:p>
            <a:pPr algn="just">
              <a:buNone/>
            </a:pPr>
            <a:r>
              <a:rPr lang="pl-PL" b="1" dirty="0" smtClean="0"/>
              <a:t>   Art. 152. </a:t>
            </a:r>
          </a:p>
          <a:p>
            <a:pPr algn="just">
              <a:buNone/>
            </a:pPr>
            <a:r>
              <a:rPr lang="pl-PL" b="1" dirty="0" smtClean="0"/>
              <a:t>   </a:t>
            </a:r>
            <a:r>
              <a:rPr lang="pl-PL" dirty="0" smtClean="0"/>
              <a:t>§1. Pracownikowi przysługuje prawo do corocznego, nieprzerwanego, płatnego urlopu wypoczynkowego, zwanego dalej "urlopem".</a:t>
            </a:r>
          </a:p>
          <a:p>
            <a:pPr algn="just">
              <a:buNone/>
            </a:pPr>
            <a:r>
              <a:rPr lang="pl-PL" dirty="0" smtClean="0"/>
              <a:t>    § 2. Pracownik nie może zrzec się prawa do urlopu.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Charakter osobisty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268960"/>
          </a:xfrm>
        </p:spPr>
        <p:txBody>
          <a:bodyPr/>
          <a:lstStyle/>
          <a:p>
            <a:r>
              <a:rPr lang="pl-PL" dirty="0" smtClean="0"/>
              <a:t>celem urlopu jest wypoczynek pracownika,</a:t>
            </a:r>
          </a:p>
          <a:p>
            <a:endParaRPr lang="pl-PL" dirty="0" smtClean="0"/>
          </a:p>
          <a:p>
            <a:r>
              <a:rPr lang="pl-PL" dirty="0" smtClean="0"/>
              <a:t>nie może być przeniesione na inną osobę,</a:t>
            </a:r>
          </a:p>
          <a:p>
            <a:endParaRPr lang="pl-PL" dirty="0" smtClean="0"/>
          </a:p>
          <a:p>
            <a:r>
              <a:rPr lang="pl-PL" dirty="0" smtClean="0"/>
              <a:t>nie przechodzi na osoby wymienione w art. 63</a:t>
            </a:r>
            <a:r>
              <a:rPr lang="pl-PL" baseline="30000" dirty="0" smtClean="0"/>
              <a:t>1</a:t>
            </a:r>
            <a:r>
              <a:rPr lang="pl-PL" dirty="0" smtClean="0"/>
              <a:t> § 2 </a:t>
            </a:r>
            <a:r>
              <a:rPr lang="pl-PL" dirty="0" err="1" smtClean="0"/>
              <a:t>k.p</a:t>
            </a:r>
            <a:r>
              <a:rPr lang="pl-PL" dirty="0" smtClean="0"/>
              <a:t>. ani nie podlega dziedziczeniu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udzielany w naturze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Wypłata ekwiwalentu pieniężnego w miejsce urlopu udzielonego w postaci płatnego zwolnienia od wykonywania pracy jest dopuszczalna </a:t>
            </a:r>
            <a:r>
              <a:rPr lang="pl-PL" b="1" dirty="0" smtClean="0"/>
              <a:t>tylko w sytuacjach przewidzianych prawem 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    art. 171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charakter roszczeniowy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   Pracownik mający </a:t>
            </a:r>
            <a:r>
              <a:rPr lang="pl-PL" b="1" dirty="0" smtClean="0"/>
              <a:t>roszczenie o udzielenie mu urlopu</a:t>
            </a:r>
            <a:r>
              <a:rPr lang="pl-PL" dirty="0" smtClean="0"/>
              <a:t> bieżącego oraz zaległych może dochodzić tego przed sądem pracy.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Nieudzielenie pracownikowi urlopu w terminie z reguły będzie uprawniało go do rozwiązania umowy o pracę bez wypowiedzenia na podstawie art. 55 § 1</a:t>
            </a:r>
            <a:r>
              <a:rPr lang="pl-PL" baseline="30000" dirty="0" smtClean="0"/>
              <a:t>1</a:t>
            </a:r>
            <a:r>
              <a:rPr lang="pl-PL" dirty="0" smtClean="0"/>
              <a:t>k.p.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Stanowi to także wykroczenie </a:t>
            </a:r>
          </a:p>
          <a:p>
            <a:pPr>
              <a:buNone/>
            </a:pPr>
            <a:r>
              <a:rPr lang="pl-PL" dirty="0" smtClean="0"/>
              <a:t>   z art. 282 § 1 </a:t>
            </a:r>
            <a:r>
              <a:rPr lang="pl-PL" dirty="0" err="1" smtClean="0"/>
              <a:t>pkt</a:t>
            </a:r>
            <a:r>
              <a:rPr lang="pl-PL" dirty="0" smtClean="0"/>
              <a:t> 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Podstawy prawne: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art. 66 ust. 2 Konstytucji RP:</a:t>
            </a:r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„Pracownik ma prawo do określonych w ustawie dni wolnych od pracy i corocznych płatnych urlopów; maksymalne normy czasu pracy określa ustawa”.</a:t>
            </a:r>
          </a:p>
          <a:p>
            <a:pPr>
              <a:buNone/>
            </a:pPr>
            <a:endParaRPr lang="pl-PL" dirty="0" smtClean="0"/>
          </a:p>
          <a:p>
            <a:r>
              <a:rPr lang="da-DK" dirty="0" smtClean="0"/>
              <a:t>art. 2 pkt 3 EKS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</a:t>
            </a:r>
            <a:r>
              <a:rPr lang="pl-PL" i="1" dirty="0" smtClean="0"/>
              <a:t>„Strony zobowiązują się zapewnić coroczny, co najmniej czterotygodniowy płatny urlop”</a:t>
            </a:r>
          </a:p>
          <a:p>
            <a:pPr>
              <a:buNone/>
            </a:pPr>
            <a:endParaRPr lang="pl-PL" i="1" dirty="0" smtClean="0"/>
          </a:p>
          <a:p>
            <a:r>
              <a:rPr lang="pl-PL" dirty="0" smtClean="0"/>
              <a:t>art. 152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i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Komu przysługuje prawo do urlopu????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   Na podstawie kodeksu i wskazanych wyżej przepisów prawo do urlopu nabywają </a:t>
            </a:r>
            <a:r>
              <a:rPr lang="pl-PL" b="1" dirty="0" smtClean="0"/>
              <a:t>tylko pracownicy</a:t>
            </a:r>
            <a:r>
              <a:rPr lang="pl-PL" dirty="0" smtClean="0"/>
              <a:t>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Osoby wykonujące pracę na </a:t>
            </a:r>
            <a:r>
              <a:rPr lang="pl-PL" b="1" dirty="0" smtClean="0"/>
              <a:t>innej podstawie</a:t>
            </a:r>
            <a:r>
              <a:rPr lang="pl-PL" dirty="0" smtClean="0"/>
              <a:t> niż stosunek pracy nabywają to prawo wówczas, gdy przepisy szczególne im je przyznają lub gdy wynika ono z umowy, np. zlecenia albo agencyjnej.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Wyrok </a:t>
            </a:r>
            <a:r>
              <a:rPr lang="pl-PL" dirty="0" err="1" smtClean="0"/>
              <a:t>sn</a:t>
            </a:r>
            <a:r>
              <a:rPr lang="pl-PL" dirty="0" smtClean="0"/>
              <a:t> z dnia 6 maja 2009 r.,</a:t>
            </a:r>
            <a:br>
              <a:rPr lang="pl-PL" dirty="0" smtClean="0"/>
            </a:br>
            <a:r>
              <a:rPr lang="pl-PL" dirty="0" smtClean="0"/>
              <a:t> ii </a:t>
            </a:r>
            <a:r>
              <a:rPr lang="pl-PL" dirty="0" err="1" smtClean="0"/>
              <a:t>pk</a:t>
            </a:r>
            <a:r>
              <a:rPr lang="pl-PL" dirty="0" smtClean="0"/>
              <a:t> 95/09 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2204864"/>
            <a:ext cx="7467600" cy="2548880"/>
          </a:xfrm>
        </p:spPr>
        <p:txBody>
          <a:bodyPr/>
          <a:lstStyle/>
          <a:p>
            <a:pPr>
              <a:buNone/>
            </a:pPr>
            <a:r>
              <a:rPr lang="pl-PL" i="1" dirty="0" smtClean="0"/>
              <a:t>   „W ramach innych stosunków prawnych niż stosunek pracy prawo do urlopu wypoczynkowego może wynikać z ustalonych zwyczajów. Jednak prawo do ekwiwalentu za niewykorzystany urlop musi wynikać z wyraźnej umowy”.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CECHY URLOPU WYPOCZYNKOWEGO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coroczny</a:t>
            </a:r>
            <a:r>
              <a:rPr lang="pl-PL" dirty="0" smtClean="0"/>
              <a:t>,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nieprzerwany</a:t>
            </a:r>
            <a:r>
              <a:rPr lang="pl-PL" dirty="0" smtClean="0"/>
              <a:t>,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płatny,</a:t>
            </a:r>
          </a:p>
          <a:p>
            <a:endParaRPr lang="pl-PL" b="1" dirty="0" smtClean="0"/>
          </a:p>
          <a:p>
            <a:r>
              <a:rPr lang="pl-PL" b="1" dirty="0" smtClean="0"/>
              <a:t>charakter osobisty,</a:t>
            </a:r>
          </a:p>
          <a:p>
            <a:endParaRPr lang="pl-PL" b="1" dirty="0" smtClean="0"/>
          </a:p>
          <a:p>
            <a:r>
              <a:rPr lang="pl-PL" b="1" dirty="0" smtClean="0"/>
              <a:t>co do zasady udzielany w naturze,</a:t>
            </a:r>
          </a:p>
          <a:p>
            <a:endParaRPr lang="pl-PL" b="1" dirty="0" smtClean="0"/>
          </a:p>
          <a:p>
            <a:r>
              <a:rPr lang="pl-PL" b="1" dirty="0" smtClean="0"/>
              <a:t>charakter roszczeniowy</a:t>
            </a:r>
          </a:p>
          <a:p>
            <a:endParaRPr lang="pl-PL" b="1" dirty="0" smtClean="0"/>
          </a:p>
          <a:p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Coroczny</a:t>
            </a:r>
            <a:br>
              <a:rPr lang="pl-PL" dirty="0" smtClean="0"/>
            </a:br>
            <a:r>
              <a:rPr lang="pl-PL" dirty="0" smtClean="0"/>
              <a:t> (art. 153, 155</a:t>
            </a:r>
            <a:r>
              <a:rPr lang="pl-PL" baseline="30000" dirty="0" smtClean="0"/>
              <a:t>1</a:t>
            </a:r>
            <a:r>
              <a:rPr lang="pl-PL" dirty="0" smtClean="0"/>
              <a:t>, 155</a:t>
            </a:r>
            <a:r>
              <a:rPr lang="pl-PL" baseline="30000" dirty="0" smtClean="0"/>
              <a:t>2</a:t>
            </a:r>
            <a:r>
              <a:rPr lang="pl-PL" dirty="0" smtClean="0"/>
              <a:t>, 161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   Art. 153.</a:t>
            </a:r>
            <a:r>
              <a:rPr lang="pl-PL" dirty="0" smtClean="0"/>
              <a:t> § 1. Pracownik podejmujący pracę po raz pierwszy, w roku kalendarzowym, w którym podjął pracę, uzyskuje prawo do urlopu z upływem każdego miesiąca pracy, w wymiarze 1/12 wymiaru urlopu przysługującego mu po przepracowaniu roku.</a:t>
            </a:r>
          </a:p>
          <a:p>
            <a:pPr>
              <a:buNone/>
            </a:pPr>
            <a:r>
              <a:rPr lang="pl-PL" dirty="0" smtClean="0"/>
              <a:t>   § 2. Prawo do kolejnych urlopów pracownik nabywa w każdym następnym roku kalendarzowym.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    Art. 155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 § 1. W roku kalendarzowym, w którym </a:t>
            </a:r>
            <a:r>
              <a:rPr lang="pl-PL" b="1" dirty="0" smtClean="0"/>
              <a:t>ustaje stosunek pracy</a:t>
            </a:r>
            <a:r>
              <a:rPr lang="pl-PL" dirty="0" smtClean="0"/>
              <a:t> z pracownikiem uprawnionym do kolejnego urlopu, pracownikowi przysługuje urlop:</a:t>
            </a:r>
          </a:p>
          <a:p>
            <a:pPr>
              <a:buNone/>
            </a:pPr>
            <a:r>
              <a:rPr lang="pl-PL" dirty="0" smtClean="0"/>
              <a:t>   1)   </a:t>
            </a:r>
            <a:r>
              <a:rPr lang="pl-PL" b="1" dirty="0" smtClean="0"/>
              <a:t>u dotychczasowego pracodawcy </a:t>
            </a:r>
            <a:r>
              <a:rPr lang="pl-PL" dirty="0" smtClean="0"/>
              <a:t>- w wymiarze proporcjonalnym do okresu przepracowanego u tego pracodawcy w roku ustania </a:t>
            </a:r>
            <a:r>
              <a:rPr lang="pl-PL" dirty="0" smtClean="0"/>
              <a:t>stosunku pracy</a:t>
            </a:r>
            <a:r>
              <a:rPr lang="pl-PL" dirty="0" smtClean="0"/>
              <a:t>, chyba że przed ustaniem tego stosunku pracownik wykorzystał urlop w przysługującym mu lub w wyższym wymiarze,</a:t>
            </a:r>
          </a:p>
          <a:p>
            <a:pPr>
              <a:buNone/>
            </a:pPr>
            <a:r>
              <a:rPr lang="pl-PL" dirty="0" smtClean="0"/>
              <a:t>    2)  </a:t>
            </a:r>
            <a:r>
              <a:rPr lang="pl-PL" b="1" dirty="0" smtClean="0"/>
              <a:t> u kolejnego pracodawcy </a:t>
            </a:r>
            <a:r>
              <a:rPr lang="pl-PL" dirty="0" smtClean="0"/>
              <a:t>- w wymiarze:</a:t>
            </a:r>
          </a:p>
          <a:p>
            <a:pPr>
              <a:buNone/>
            </a:pPr>
            <a:r>
              <a:rPr lang="pl-PL" dirty="0" smtClean="0"/>
              <a:t>    a)  proporcjonalnym do okresu pozostałego do końca danego roku kalendarzowego - w razie zatrudnienia na czas nie krótszy niż do końca danego roku kalendarzowego,</a:t>
            </a:r>
          </a:p>
          <a:p>
            <a:pPr>
              <a:buNone/>
            </a:pPr>
            <a:r>
              <a:rPr lang="pl-PL" dirty="0" smtClean="0"/>
              <a:t>    b)  proporcjonalnym do okresu zatrudnienia w danym roku kalendarzowym - w razie zatrudnienia na czas krótszy niż do końca danego roku kalendarzowego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   Art. 161. </a:t>
            </a:r>
            <a:r>
              <a:rPr lang="pl-PL" dirty="0" smtClean="0"/>
              <a:t>Pracodawca jest obowiązany udzielić pracownikowi urlopu w tym roku kalendarzowym, w którym pracownik uzyskał do niego prawo.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   </a:t>
            </a:r>
            <a:r>
              <a:rPr lang="pl-PL" dirty="0" smtClean="0"/>
              <a:t>Wyrok</a:t>
            </a:r>
            <a:r>
              <a:rPr lang="pl-PL" b="1" dirty="0" smtClean="0"/>
              <a:t> </a:t>
            </a:r>
            <a:r>
              <a:rPr lang="pl-PL" dirty="0" smtClean="0"/>
              <a:t>Sądu Najwyższego z dnia 7 czerwca 2011r.,</a:t>
            </a:r>
          </a:p>
          <a:p>
            <a:pPr algn="ctr">
              <a:buNone/>
            </a:pPr>
            <a:r>
              <a:rPr lang="pl-PL" dirty="0" smtClean="0"/>
              <a:t>II PK 314/10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</a:t>
            </a:r>
            <a:r>
              <a:rPr lang="pl-PL" i="1" dirty="0" smtClean="0"/>
              <a:t>„Kodeks pracy nie przewiduje możliwości udzielenia urlopu wypoczynkowego przed nabyciem prawa do tego urlopu”.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398</Words>
  <Application>Microsoft Office PowerPoint</Application>
  <PresentationFormat>Pokaz na ekranie (4:3)</PresentationFormat>
  <Paragraphs>101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Wykusz</vt:lpstr>
      <vt:lpstr>URLOP WYPOCZYNKOWY</vt:lpstr>
      <vt:lpstr>URLOP WYPOCZYNKOWY</vt:lpstr>
      <vt:lpstr>Podstawy prawne:</vt:lpstr>
      <vt:lpstr>Komu przysługuje prawo do urlopu????</vt:lpstr>
      <vt:lpstr>Wyrok sn z dnia 6 maja 2009 r.,  ii pk 95/09 </vt:lpstr>
      <vt:lpstr>CECHY URLOPU WYPOCZYNKOWEGO</vt:lpstr>
      <vt:lpstr>Coroczny  (art. 153, 1551, 1552, 161 k.p.)</vt:lpstr>
      <vt:lpstr>Slajd 8</vt:lpstr>
      <vt:lpstr>Slajd 9</vt:lpstr>
      <vt:lpstr>nieprzerwany  (art. 162, 166, 167 k.p.)</vt:lpstr>
      <vt:lpstr>Slajd 11</vt:lpstr>
      <vt:lpstr>Wyrok sn z dnia 10 listopada 1999 r.,  I PKN 350/99</vt:lpstr>
      <vt:lpstr>Slajd 13</vt:lpstr>
      <vt:lpstr>płatny  (art. 172, 173 k.p.)</vt:lpstr>
      <vt:lpstr>rozporządzenie urlopowe</vt:lpstr>
      <vt:lpstr>Slajd 16</vt:lpstr>
      <vt:lpstr>Slajd 17</vt:lpstr>
      <vt:lpstr>Slajd 18</vt:lpstr>
      <vt:lpstr>Slajd 19</vt:lpstr>
      <vt:lpstr>Charakter osobisty</vt:lpstr>
      <vt:lpstr>udzielany w naturze</vt:lpstr>
      <vt:lpstr>charakter roszczeniowy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user</dc:creator>
  <cp:lastModifiedBy>user</cp:lastModifiedBy>
  <cp:revision>2</cp:revision>
  <dcterms:created xsi:type="dcterms:W3CDTF">2014-11-05T16:13:14Z</dcterms:created>
  <dcterms:modified xsi:type="dcterms:W3CDTF">2016-03-19T10:22:08Z</dcterms:modified>
</cp:coreProperties>
</file>