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1" r:id="rId3"/>
    <p:sldId id="257" r:id="rId4"/>
    <p:sldId id="289" r:id="rId5"/>
    <p:sldId id="288" r:id="rId6"/>
    <p:sldId id="287" r:id="rId7"/>
    <p:sldId id="286" r:id="rId8"/>
    <p:sldId id="285" r:id="rId9"/>
    <p:sldId id="290" r:id="rId10"/>
    <p:sldId id="284" r:id="rId11"/>
    <p:sldId id="283" r:id="rId12"/>
    <p:sldId id="282" r:id="rId13"/>
    <p:sldId id="281" r:id="rId14"/>
    <p:sldId id="280" r:id="rId15"/>
    <p:sldId id="279" r:id="rId16"/>
    <p:sldId id="278" r:id="rId17"/>
    <p:sldId id="277" r:id="rId18"/>
    <p:sldId id="276" r:id="rId19"/>
    <p:sldId id="275" r:id="rId20"/>
    <p:sldId id="274" r:id="rId21"/>
    <p:sldId id="273" r:id="rId22"/>
    <p:sldId id="272" r:id="rId23"/>
    <p:sldId id="271" r:id="rId24"/>
    <p:sldId id="270" r:id="rId25"/>
    <p:sldId id="269" r:id="rId26"/>
    <p:sldId id="268" r:id="rId27"/>
    <p:sldId id="267" r:id="rId28"/>
    <p:sldId id="266" r:id="rId29"/>
    <p:sldId id="303" r:id="rId30"/>
    <p:sldId id="302" r:id="rId31"/>
    <p:sldId id="301" r:id="rId32"/>
    <p:sldId id="300" r:id="rId33"/>
    <p:sldId id="299" r:id="rId34"/>
    <p:sldId id="265" r:id="rId35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5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2017-02-27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2017-02-27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2017-02-27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2017-02-27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2017-02-27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2017-02-27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2017-02-27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2017-02-27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2017-02-27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2017-02-27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2017-02-27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17FA3B-C404-4317-B0BC-953931111309}" type="datetimeFigureOut">
              <a:rPr lang="pl-PL" smtClean="0"/>
              <a:t>2017-02-27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b="1" dirty="0" smtClean="0"/>
              <a:t>UST zajęcia 1 </a:t>
            </a:r>
            <a:endParaRPr lang="pl-PL" b="1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358421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UST zajęcia </a:t>
            </a:r>
            <a:r>
              <a:rPr lang="pl-PL" b="1" dirty="0"/>
              <a:t>1 -  test 1.1.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8. Wszyscy mieszkańcy danej gminy wchodzącą w skład wspólnoty samorządowej tej </a:t>
            </a:r>
            <a:r>
              <a:rPr lang="pl-PL" dirty="0" smtClean="0"/>
              <a:t>gminy</a:t>
            </a:r>
          </a:p>
          <a:p>
            <a:pPr marL="0" indent="0" algn="ctr">
              <a:buNone/>
            </a:pPr>
            <a:endParaRPr lang="pl-PL" b="1" dirty="0"/>
          </a:p>
          <a:p>
            <a:pPr marL="0" indent="0" algn="ctr">
              <a:buNone/>
            </a:pPr>
            <a:r>
              <a:rPr lang="pl-PL" b="1" dirty="0"/>
              <a:t>Tak / Nie 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9849463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UST zajęcia </a:t>
            </a:r>
            <a:r>
              <a:rPr lang="pl-PL" b="1" dirty="0"/>
              <a:t>1 -  test 1.1.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9. Nie wszyscy mieszkańcy powiatu mogą podejmować rozstrzygnięcia jako władza </a:t>
            </a:r>
            <a:r>
              <a:rPr lang="pl-PL" dirty="0" smtClean="0"/>
              <a:t>powiatu</a:t>
            </a:r>
          </a:p>
          <a:p>
            <a:pPr marL="0" indent="0" algn="ctr">
              <a:buNone/>
            </a:pPr>
            <a:endParaRPr lang="pl-PL" b="1" dirty="0"/>
          </a:p>
          <a:p>
            <a:pPr marL="0" indent="0" algn="ctr">
              <a:buNone/>
            </a:pPr>
            <a:r>
              <a:rPr lang="pl-PL" b="1" dirty="0"/>
              <a:t>Tak / Nie 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9849463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UST zajęcia </a:t>
            </a:r>
            <a:r>
              <a:rPr lang="pl-PL" b="1" dirty="0"/>
              <a:t>1 -  test 1.1.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10. Władzami województwa są tylko organy województwa</a:t>
            </a:r>
            <a:r>
              <a:rPr lang="pl-PL" dirty="0" smtClean="0"/>
              <a:t>.</a:t>
            </a:r>
          </a:p>
          <a:p>
            <a:pPr marL="0" indent="0" algn="ctr">
              <a:buNone/>
            </a:pPr>
            <a:endParaRPr lang="pl-PL" b="1" dirty="0"/>
          </a:p>
          <a:p>
            <a:pPr marL="0" indent="0" algn="ctr">
              <a:buNone/>
            </a:pPr>
            <a:r>
              <a:rPr lang="pl-PL" b="1" dirty="0"/>
              <a:t>Tak / Nie 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9849463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UST zajęcia 1 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11. Województwo Dolnośląskie, jako podmiot prawa, tworzy jedna wspólnota samorządowa</a:t>
            </a:r>
            <a:r>
              <a:rPr lang="pl-PL" dirty="0" smtClean="0"/>
              <a:t>.</a:t>
            </a:r>
          </a:p>
          <a:p>
            <a:pPr marL="0" indent="0" algn="ctr">
              <a:buNone/>
            </a:pPr>
            <a:endParaRPr lang="pl-PL" b="1" dirty="0"/>
          </a:p>
          <a:p>
            <a:pPr marL="0" indent="0" algn="ctr">
              <a:buNone/>
            </a:pPr>
            <a:r>
              <a:rPr lang="pl-PL" b="1" dirty="0"/>
              <a:t>Tak / Nie 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9849463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UST zajęcia </a:t>
            </a:r>
            <a:r>
              <a:rPr lang="pl-PL" b="1" dirty="0"/>
              <a:t>1 -  test 1.1.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12. Radny Rady Miejskiej Wrocławia nie musi być obywatelem polskim</a:t>
            </a:r>
            <a:r>
              <a:rPr lang="pl-PL" dirty="0" smtClean="0"/>
              <a:t>.</a:t>
            </a:r>
          </a:p>
          <a:p>
            <a:pPr marL="0" indent="0" algn="ctr">
              <a:buNone/>
            </a:pPr>
            <a:endParaRPr lang="pl-PL" b="1" dirty="0"/>
          </a:p>
          <a:p>
            <a:pPr marL="0" indent="0" algn="ctr">
              <a:buNone/>
            </a:pPr>
            <a:r>
              <a:rPr lang="pl-PL" b="1" dirty="0"/>
              <a:t>Tak / Nie 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9849463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UST zajęcia </a:t>
            </a:r>
            <a:r>
              <a:rPr lang="pl-PL" b="1" dirty="0"/>
              <a:t>1 -  test 1.1.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13. Cudzoziemiec będący 20-letnim obywatelem Ukrainy, stale zamieszkujący we Wrocławiu, nie jest członkiem wrocławskiej wspólnoty samorządowej</a:t>
            </a:r>
            <a:r>
              <a:rPr lang="pl-PL" dirty="0" smtClean="0"/>
              <a:t>.</a:t>
            </a:r>
          </a:p>
          <a:p>
            <a:pPr marL="0" indent="0" algn="ctr">
              <a:buNone/>
            </a:pPr>
            <a:endParaRPr lang="pl-PL" b="1" dirty="0"/>
          </a:p>
          <a:p>
            <a:pPr marL="0" indent="0" algn="ctr">
              <a:buNone/>
            </a:pPr>
            <a:r>
              <a:rPr lang="pl-PL" b="1" dirty="0"/>
              <a:t>Tak / Nie 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98494632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UST zajęcia </a:t>
            </a:r>
            <a:r>
              <a:rPr lang="pl-PL" b="1" dirty="0"/>
              <a:t>1 -  test 1.1.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14. Każdy członek wrocławskiej wspólnoty samorządowej może brać udział w referendum gminnym</a:t>
            </a:r>
            <a:r>
              <a:rPr lang="pl-PL" dirty="0" smtClean="0"/>
              <a:t>.</a:t>
            </a:r>
          </a:p>
          <a:p>
            <a:pPr marL="0" indent="0" algn="ctr">
              <a:buNone/>
            </a:pPr>
            <a:endParaRPr lang="pl-PL" b="1" dirty="0"/>
          </a:p>
          <a:p>
            <a:pPr marL="0" indent="0" algn="ctr">
              <a:buNone/>
            </a:pPr>
            <a:r>
              <a:rPr lang="pl-PL" b="1" dirty="0"/>
              <a:t>Tak / Nie 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98494632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UST zajęcia </a:t>
            </a:r>
            <a:r>
              <a:rPr lang="pl-PL" b="1" dirty="0"/>
              <a:t>1 -  test 1.1.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15. Województwo – jako JST – składa się ze znajdujących na jego terytorium gmin i powiatów</a:t>
            </a:r>
            <a:r>
              <a:rPr lang="pl-PL" dirty="0" smtClean="0"/>
              <a:t>.</a:t>
            </a:r>
          </a:p>
          <a:p>
            <a:pPr marL="0" indent="0" algn="ctr">
              <a:buNone/>
            </a:pPr>
            <a:endParaRPr lang="pl-PL" b="1" dirty="0"/>
          </a:p>
          <a:p>
            <a:pPr marL="0" indent="0" algn="ctr">
              <a:buNone/>
            </a:pPr>
            <a:r>
              <a:rPr lang="pl-PL" b="1" dirty="0"/>
              <a:t>Tak / Nie 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98494632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UST zajęcia </a:t>
            </a:r>
            <a:r>
              <a:rPr lang="pl-PL" b="1" dirty="0"/>
              <a:t>1 -  test 1.1.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16. Sołectwo Janowo posiada podmiotowość publicznoprawną, a nie posiada osobowości cywilnoprawnej</a:t>
            </a:r>
            <a:r>
              <a:rPr lang="pl-PL" dirty="0" smtClean="0"/>
              <a:t>.</a:t>
            </a:r>
          </a:p>
          <a:p>
            <a:pPr marL="0" indent="0" algn="ctr">
              <a:buNone/>
            </a:pPr>
            <a:endParaRPr lang="pl-PL" b="1" dirty="0"/>
          </a:p>
          <a:p>
            <a:pPr marL="0" indent="0" algn="ctr">
              <a:buNone/>
            </a:pPr>
            <a:r>
              <a:rPr lang="pl-PL" b="1" dirty="0"/>
              <a:t>Tak / Nie 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98494632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UST zajęcia </a:t>
            </a:r>
            <a:r>
              <a:rPr lang="pl-PL" b="1" dirty="0"/>
              <a:t>1 -  test 1.1.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17. Mieszkaniec wrocławskiego Rynku jest, m.in., członkiem wspólnoty samorządowej Osiedla Stare Miasto we Wrocławiu</a:t>
            </a:r>
            <a:r>
              <a:rPr lang="pl-PL" dirty="0" smtClean="0"/>
              <a:t>.</a:t>
            </a:r>
          </a:p>
          <a:p>
            <a:pPr marL="0" indent="0" algn="ctr">
              <a:buNone/>
            </a:pPr>
            <a:endParaRPr lang="pl-PL" b="1" dirty="0"/>
          </a:p>
          <a:p>
            <a:pPr marL="0" indent="0" algn="ctr">
              <a:buNone/>
            </a:pPr>
            <a:r>
              <a:rPr lang="pl-PL" b="1" dirty="0"/>
              <a:t>Tak / Nie 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9849463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UST zajęcia 1 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pl-PL" sz="3600" b="1" dirty="0" smtClean="0"/>
          </a:p>
          <a:p>
            <a:pPr marL="0" indent="0" algn="ctr">
              <a:buNone/>
            </a:pPr>
            <a:r>
              <a:rPr lang="pl-PL" sz="3600" b="1" dirty="0" smtClean="0"/>
              <a:t>Test 1.1</a:t>
            </a:r>
            <a:endParaRPr lang="pl-PL" sz="3600" b="1" dirty="0"/>
          </a:p>
        </p:txBody>
      </p:sp>
    </p:spTree>
    <p:extLst>
      <p:ext uri="{BB962C8B-B14F-4D97-AF65-F5344CB8AC3E}">
        <p14:creationId xmlns:p14="http://schemas.microsoft.com/office/powerpoint/2010/main" val="350008087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UST zajęcia </a:t>
            </a:r>
            <a:r>
              <a:rPr lang="pl-PL" b="1" dirty="0"/>
              <a:t>1 -  test 1.1.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18. Radny Rady Powiatu Wrocławskiego musi być obywatelem polskim. </a:t>
            </a:r>
            <a:endParaRPr lang="pl-PL" dirty="0" smtClean="0"/>
          </a:p>
          <a:p>
            <a:pPr marL="0" indent="0" algn="ctr">
              <a:buNone/>
            </a:pPr>
            <a:endParaRPr lang="pl-PL" b="1" dirty="0"/>
          </a:p>
          <a:p>
            <a:pPr marL="0" indent="0" algn="ctr">
              <a:buNone/>
            </a:pPr>
            <a:r>
              <a:rPr lang="pl-PL" b="1" dirty="0"/>
              <a:t>Tak / Nie 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98494632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UST zajęcia </a:t>
            </a:r>
            <a:r>
              <a:rPr lang="pl-PL" b="1" dirty="0"/>
              <a:t>1 -  test 1.1.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19. Samodzielność samorządu terytorialnego podlega ochronie sądowej</a:t>
            </a:r>
            <a:r>
              <a:rPr lang="pl-PL" dirty="0" smtClean="0"/>
              <a:t>.</a:t>
            </a:r>
          </a:p>
          <a:p>
            <a:pPr marL="0" indent="0" algn="ctr">
              <a:buNone/>
            </a:pPr>
            <a:endParaRPr lang="pl-PL" b="1" dirty="0"/>
          </a:p>
          <a:p>
            <a:pPr marL="0" indent="0" algn="ctr">
              <a:buNone/>
            </a:pPr>
            <a:r>
              <a:rPr lang="pl-PL" b="1" dirty="0"/>
              <a:t>Tak / Nie 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98494632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UST zajęcia </a:t>
            </a:r>
            <a:r>
              <a:rPr lang="pl-PL" b="1" dirty="0"/>
              <a:t>1 -  test 1.1.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20. Gmina jest, m.in.: jednostką podziału terytorialnego, JST, związkiem samorządowym. </a:t>
            </a:r>
            <a:endParaRPr lang="pl-PL" dirty="0" smtClean="0"/>
          </a:p>
          <a:p>
            <a:pPr marL="0" indent="0" algn="ctr">
              <a:buNone/>
            </a:pPr>
            <a:endParaRPr lang="pl-PL" b="1" dirty="0"/>
          </a:p>
          <a:p>
            <a:pPr marL="0" indent="0" algn="ctr">
              <a:buNone/>
            </a:pPr>
            <a:r>
              <a:rPr lang="pl-PL" b="1" dirty="0"/>
              <a:t>Tak / Nie 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98494632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UST zajęcia </a:t>
            </a:r>
            <a:r>
              <a:rPr lang="pl-PL" b="1" dirty="0"/>
              <a:t>1 -  test 1.1.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21. Mieszkaniec Wrocławia jest członkiem dwóch wspólnot samorządowych</a:t>
            </a:r>
            <a:r>
              <a:rPr lang="pl-PL" dirty="0" smtClean="0"/>
              <a:t>.</a:t>
            </a:r>
          </a:p>
          <a:p>
            <a:pPr marL="0" indent="0" algn="ctr">
              <a:buNone/>
            </a:pPr>
            <a:endParaRPr lang="pl-PL" b="1" dirty="0"/>
          </a:p>
          <a:p>
            <a:pPr marL="0" indent="0" algn="ctr">
              <a:buNone/>
            </a:pPr>
            <a:r>
              <a:rPr lang="pl-PL" b="1" dirty="0"/>
              <a:t>Tak / Nie 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98494632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UST zajęcia </a:t>
            </a:r>
            <a:r>
              <a:rPr lang="pl-PL" b="1" dirty="0"/>
              <a:t>1 -  test 1.1.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22. Mieszkaniec powiatu wrocławskiego jest członkiem trzech wspólnot </a:t>
            </a:r>
            <a:r>
              <a:rPr lang="pl-PL" dirty="0" smtClean="0"/>
              <a:t>samorządowych</a:t>
            </a:r>
          </a:p>
          <a:p>
            <a:pPr marL="0" indent="0" algn="ctr">
              <a:buNone/>
            </a:pPr>
            <a:endParaRPr lang="pl-PL" b="1" dirty="0"/>
          </a:p>
          <a:p>
            <a:pPr marL="0" indent="0" algn="ctr">
              <a:buNone/>
            </a:pPr>
            <a:r>
              <a:rPr lang="pl-PL" b="1" dirty="0"/>
              <a:t>Tak / Nie 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98494632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UST zajęcia </a:t>
            </a:r>
            <a:r>
              <a:rPr lang="pl-PL" b="1" dirty="0"/>
              <a:t>1 -  test 1.1.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23. Sejmik Samorządowy Województwa Wrocławskiego był organem JST</a:t>
            </a:r>
            <a:r>
              <a:rPr lang="pl-PL" dirty="0" smtClean="0"/>
              <a:t>.</a:t>
            </a:r>
          </a:p>
          <a:p>
            <a:pPr marL="0" indent="0" algn="ctr">
              <a:buNone/>
            </a:pPr>
            <a:endParaRPr lang="pl-PL" b="1" dirty="0"/>
          </a:p>
          <a:p>
            <a:pPr marL="0" indent="0" algn="ctr">
              <a:buNone/>
            </a:pPr>
            <a:r>
              <a:rPr lang="pl-PL" b="1" dirty="0"/>
              <a:t>Tak / Nie 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98494632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UST zajęcia </a:t>
            </a:r>
            <a:r>
              <a:rPr lang="pl-PL" b="1" dirty="0"/>
              <a:t>1 -  test 1.1.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24. Sejmik Województwa Dolnośląskiego jest organem lokalnej JST</a:t>
            </a:r>
            <a:r>
              <a:rPr lang="pl-PL" dirty="0" smtClean="0"/>
              <a:t>.</a:t>
            </a:r>
          </a:p>
          <a:p>
            <a:pPr marL="0" indent="0" algn="ctr">
              <a:buNone/>
            </a:pPr>
            <a:endParaRPr lang="pl-PL" b="1" dirty="0"/>
          </a:p>
          <a:p>
            <a:pPr marL="0" indent="0" algn="ctr">
              <a:buNone/>
            </a:pPr>
            <a:r>
              <a:rPr lang="pl-PL" b="1" dirty="0"/>
              <a:t>Tak / Nie 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98494632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UST zajęcia </a:t>
            </a:r>
            <a:r>
              <a:rPr lang="pl-PL" b="1" dirty="0"/>
              <a:t>1 -  test 1.1.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256584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pl-PL" dirty="0"/>
              <a:t>25. Administracja samorządowa w RP:</a:t>
            </a:r>
          </a:p>
          <a:p>
            <a:pPr marL="514350" indent="-514350">
              <a:buAutoNum type="alphaLcParenR"/>
            </a:pPr>
            <a:r>
              <a:rPr lang="pl-PL" dirty="0" smtClean="0"/>
              <a:t>w </a:t>
            </a:r>
            <a:r>
              <a:rPr lang="pl-PL" dirty="0"/>
              <a:t>okresie między 27 maja 1990 r. a 31 grudnia 1998 r. funkcjonowała tylko na poziomie gmin,      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  <a:endParaRPr lang="pl-PL" dirty="0" smtClean="0"/>
          </a:p>
          <a:p>
            <a:pPr marL="514350" indent="-514350">
              <a:buAutoNum type="alphaLcParenR"/>
            </a:pPr>
            <a:r>
              <a:rPr lang="pl-PL" dirty="0" smtClean="0"/>
              <a:t>od </a:t>
            </a:r>
            <a:r>
              <a:rPr lang="pl-PL" dirty="0"/>
              <a:t>dnia 27 października 2002 r. bazuje na przepisach nieprzewidujących w gminach kole-</a:t>
            </a:r>
            <a:r>
              <a:rPr lang="pl-PL" dirty="0" err="1"/>
              <a:t>gialnych</a:t>
            </a:r>
            <a:r>
              <a:rPr lang="pl-PL" dirty="0"/>
              <a:t> organów </a:t>
            </a:r>
            <a:r>
              <a:rPr lang="pl-PL" dirty="0" smtClean="0"/>
              <a:t>wykonawczych,</a:t>
            </a:r>
          </a:p>
          <a:p>
            <a:pPr marL="514350" indent="-514350">
              <a:buAutoNum type="alphaLcParenR"/>
            </a:pPr>
            <a:r>
              <a:rPr lang="pl-PL" dirty="0" smtClean="0"/>
              <a:t>od </a:t>
            </a:r>
            <a:r>
              <a:rPr lang="pl-PL" dirty="0"/>
              <a:t>dnia 27 maja 1990 r. obejmuje administrację m.st. Warszawy jako </a:t>
            </a:r>
            <a:r>
              <a:rPr lang="pl-PL" dirty="0" smtClean="0"/>
              <a:t>gminy,</a:t>
            </a:r>
          </a:p>
          <a:p>
            <a:pPr marL="514350" indent="-514350">
              <a:buAutoNum type="alphaLcParenR"/>
            </a:pPr>
            <a:r>
              <a:rPr lang="pl-PL" dirty="0" smtClean="0"/>
              <a:t>nie </a:t>
            </a:r>
            <a:r>
              <a:rPr lang="pl-PL" dirty="0"/>
              <a:t>obejmuje szkół prowadzonych przez </a:t>
            </a:r>
            <a:r>
              <a:rPr lang="pl-PL" dirty="0" smtClean="0"/>
              <a:t>JST,</a:t>
            </a:r>
          </a:p>
          <a:p>
            <a:pPr marL="514350" indent="-514350">
              <a:buAutoNum type="alphaLcParenR"/>
            </a:pPr>
            <a:r>
              <a:rPr lang="pl-PL" dirty="0" smtClean="0"/>
              <a:t>nie </a:t>
            </a:r>
            <a:r>
              <a:rPr lang="pl-PL" dirty="0"/>
              <a:t>jest zdecentralizowana w zakresie, w jakim wykonuje zadania z zakresu administracji rządowej</a:t>
            </a:r>
            <a:r>
              <a:rPr lang="pl-PL" dirty="0" smtClean="0"/>
              <a:t>.</a:t>
            </a:r>
          </a:p>
          <a:p>
            <a:pPr marL="0" indent="0" algn="ctr">
              <a:buNone/>
            </a:pPr>
            <a:endParaRPr lang="pl-PL" b="1" dirty="0"/>
          </a:p>
          <a:p>
            <a:pPr marL="0" indent="0" algn="ctr">
              <a:buNone/>
            </a:pPr>
            <a:r>
              <a:rPr lang="pl-PL" b="1" dirty="0"/>
              <a:t>Tak / Nie </a:t>
            </a:r>
          </a:p>
          <a:p>
            <a:pPr marL="514350" indent="-514350">
              <a:buAutoNum type="alphaLcParenR"/>
            </a:pPr>
            <a:endParaRPr lang="pl-PL" dirty="0"/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98494632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UST zajęcia 1 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pl-PL" dirty="0" smtClean="0"/>
          </a:p>
          <a:p>
            <a:pPr marL="0" indent="0" algn="ctr">
              <a:buNone/>
            </a:pPr>
            <a:r>
              <a:rPr lang="pl-PL" sz="4400" b="1" dirty="0"/>
              <a:t>Test </a:t>
            </a:r>
            <a:r>
              <a:rPr lang="pl-PL" sz="4400" b="1" dirty="0" smtClean="0"/>
              <a:t>1.2</a:t>
            </a:r>
            <a:endParaRPr lang="pl-PL" sz="4400" b="1" dirty="0"/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98494632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UST zajęcia 1 – test 1.2.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hangingPunct="0">
              <a:buNone/>
            </a:pPr>
            <a:r>
              <a:rPr lang="pl-PL" b="1" dirty="0"/>
              <a:t>1. Wskaż (według prawa pozytywnego) organ/-y administracji publicznej:</a:t>
            </a:r>
          </a:p>
          <a:p>
            <a:pPr marL="0" indent="0" hangingPunct="0">
              <a:buNone/>
            </a:pPr>
            <a:r>
              <a:rPr lang="pl-PL" dirty="0"/>
              <a:t>a) zebranie wiejskie;</a:t>
            </a:r>
          </a:p>
          <a:p>
            <a:pPr marL="0" indent="0" hangingPunct="0">
              <a:buNone/>
            </a:pPr>
            <a:r>
              <a:rPr lang="pl-PL" dirty="0"/>
              <a:t>b) marszałek województwa;</a:t>
            </a:r>
          </a:p>
          <a:p>
            <a:pPr marL="0" indent="0" hangingPunct="0">
              <a:buNone/>
            </a:pPr>
            <a:r>
              <a:rPr lang="pl-PL" dirty="0"/>
              <a:t>c) skarbnik gminy; </a:t>
            </a:r>
          </a:p>
          <a:p>
            <a:pPr marL="0" indent="0" hangingPunct="0">
              <a:buNone/>
            </a:pPr>
            <a:r>
              <a:rPr lang="pl-PL" dirty="0"/>
              <a:t>d) Sejm;</a:t>
            </a:r>
          </a:p>
          <a:p>
            <a:pPr marL="0" indent="0" hangingPunct="0">
              <a:buNone/>
            </a:pPr>
            <a:r>
              <a:rPr lang="pl-PL" dirty="0"/>
              <a:t>e) klub radnych;</a:t>
            </a:r>
          </a:p>
          <a:p>
            <a:pPr marL="0" indent="0" hangingPunct="0">
              <a:buNone/>
            </a:pPr>
            <a:r>
              <a:rPr lang="pl-PL" dirty="0"/>
              <a:t>f) pracownik starostwa powiatowego wydający decyzję administracyjną z upoważnienia starosty;</a:t>
            </a:r>
          </a:p>
          <a:p>
            <a:pPr marL="0" indent="0" hangingPunct="0">
              <a:buNone/>
            </a:pPr>
            <a:r>
              <a:rPr lang="pl-PL" dirty="0"/>
              <a:t>g) komisarz rządowy;</a:t>
            </a:r>
          </a:p>
          <a:p>
            <a:pPr marL="0" indent="0" hangingPunct="0">
              <a:buNone/>
            </a:pPr>
            <a:r>
              <a:rPr lang="pl-PL" dirty="0"/>
              <a:t>h) związek powiatowo-gminny;</a:t>
            </a:r>
          </a:p>
          <a:p>
            <a:pPr marL="0" indent="0" hangingPunct="0">
              <a:buNone/>
            </a:pPr>
            <a:r>
              <a:rPr lang="pl-PL" dirty="0"/>
              <a:t>i) mieszkańcy powiaty biorący udział w wyborach samorządowych.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0863906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UST zajęcia 1 -  test 1.1.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pl-PL" dirty="0" smtClean="0"/>
              <a:t>Konstytucja </a:t>
            </a:r>
            <a:r>
              <a:rPr lang="pl-PL" dirty="0"/>
              <a:t>RP nie definiuje samorządu terytorialnego. </a:t>
            </a:r>
            <a:endParaRPr lang="pl-PL" dirty="0" smtClean="0"/>
          </a:p>
          <a:p>
            <a:pPr marL="0" indent="0" algn="ctr">
              <a:buNone/>
            </a:pPr>
            <a:endParaRPr lang="pl-PL" b="1" dirty="0"/>
          </a:p>
          <a:p>
            <a:pPr marL="0" indent="0" algn="ctr">
              <a:buNone/>
            </a:pPr>
            <a:r>
              <a:rPr lang="pl-PL" b="1" dirty="0" smtClean="0"/>
              <a:t>Tak / Nie </a:t>
            </a:r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325047436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UST zajęcia 1 – test 1.2.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hangingPunct="0">
              <a:buNone/>
            </a:pPr>
            <a:r>
              <a:rPr lang="pl-PL" b="1" dirty="0"/>
              <a:t>2. Wskaż (według prawa pozytywnego) organ/-y JST w znaczeniu ustrojowym:</a:t>
            </a:r>
          </a:p>
          <a:p>
            <a:pPr marL="0" indent="0" hangingPunct="0">
              <a:buNone/>
            </a:pPr>
            <a:r>
              <a:rPr lang="pl-PL" dirty="0"/>
              <a:t>a) komisja rewizyjna rady powiatu;</a:t>
            </a:r>
          </a:p>
          <a:p>
            <a:pPr marL="0" indent="0" hangingPunct="0">
              <a:buNone/>
            </a:pPr>
            <a:r>
              <a:rPr lang="pl-PL" dirty="0"/>
              <a:t>b) zarząd województwa;</a:t>
            </a:r>
          </a:p>
          <a:p>
            <a:pPr marL="0" indent="0" hangingPunct="0">
              <a:buNone/>
            </a:pPr>
            <a:r>
              <a:rPr lang="pl-PL" dirty="0"/>
              <a:t>c) Zebranie Wiejskie Sołectwa Janowo; </a:t>
            </a:r>
          </a:p>
          <a:p>
            <a:pPr marL="0" indent="0" hangingPunct="0">
              <a:buNone/>
            </a:pPr>
            <a:r>
              <a:rPr lang="pl-PL" dirty="0"/>
              <a:t>d) dyrektor samorządowego liceum ogólnokształcącego;</a:t>
            </a:r>
          </a:p>
          <a:p>
            <a:pPr marL="0" indent="0" hangingPunct="0">
              <a:buNone/>
            </a:pPr>
            <a:r>
              <a:rPr lang="pl-PL" dirty="0"/>
              <a:t>e) Prezydent Wrocławia w dniu 24 maja 1990 r.;</a:t>
            </a:r>
          </a:p>
          <a:p>
            <a:pPr marL="0" indent="0" hangingPunct="0">
              <a:buNone/>
            </a:pPr>
            <a:r>
              <a:rPr lang="pl-PL" dirty="0"/>
              <a:t>f) powiatowa administracja zespolona;</a:t>
            </a:r>
          </a:p>
          <a:p>
            <a:pPr marL="0" indent="0" hangingPunct="0">
              <a:buNone/>
            </a:pPr>
            <a:r>
              <a:rPr lang="pl-PL" dirty="0"/>
              <a:t>g) starosta;</a:t>
            </a:r>
          </a:p>
          <a:p>
            <a:pPr marL="0" indent="0" hangingPunct="0">
              <a:buNone/>
            </a:pPr>
            <a:r>
              <a:rPr lang="pl-PL" dirty="0"/>
              <a:t>h) wspólnota samorządowa;</a:t>
            </a:r>
          </a:p>
          <a:p>
            <a:pPr marL="0" indent="0" hangingPunct="0">
              <a:buNone/>
            </a:pPr>
            <a:r>
              <a:rPr lang="pl-PL" dirty="0"/>
              <a:t>i) Urząd Miejski Wrocławia.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08639069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UST zajęcia 1 – test 1.2.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hangingPunct="0">
              <a:buNone/>
            </a:pPr>
            <a:r>
              <a:rPr lang="pl-PL" b="1" dirty="0"/>
              <a:t>3. W skład administracji samorządowej (w ujęciu podmiotowym) wchodzi/-ą:</a:t>
            </a:r>
          </a:p>
          <a:p>
            <a:pPr marL="0" indent="0" hangingPunct="0">
              <a:buNone/>
            </a:pPr>
            <a:r>
              <a:rPr lang="pl-PL" dirty="0"/>
              <a:t>a) urząd wojewódzki;</a:t>
            </a:r>
          </a:p>
          <a:p>
            <a:pPr marL="0" indent="0" hangingPunct="0">
              <a:buNone/>
            </a:pPr>
            <a:r>
              <a:rPr lang="pl-PL" dirty="0"/>
              <a:t>b) związek metropolitalny;</a:t>
            </a:r>
          </a:p>
          <a:p>
            <a:pPr marL="0" indent="0" hangingPunct="0">
              <a:buNone/>
            </a:pPr>
            <a:r>
              <a:rPr lang="pl-PL" dirty="0"/>
              <a:t>c) komenda powiatowa Policji; </a:t>
            </a:r>
          </a:p>
          <a:p>
            <a:pPr marL="0" indent="0">
              <a:buNone/>
            </a:pPr>
            <a:r>
              <a:rPr lang="pl-PL" dirty="0"/>
              <a:t>d) urząd gminy;</a:t>
            </a:r>
            <a:endParaRPr lang="pl-PL" b="1" dirty="0"/>
          </a:p>
          <a:p>
            <a:pPr marL="0" indent="0">
              <a:buNone/>
            </a:pPr>
            <a:r>
              <a:rPr lang="pl-PL" dirty="0"/>
              <a:t>e) dzielnica;</a:t>
            </a:r>
            <a:endParaRPr lang="pl-PL" b="1" dirty="0"/>
          </a:p>
          <a:p>
            <a:pPr marL="0" indent="0" hangingPunct="0">
              <a:buNone/>
            </a:pPr>
            <a:r>
              <a:rPr lang="pl-PL" dirty="0"/>
              <a:t>f) powiatowy urząd pracy;</a:t>
            </a:r>
          </a:p>
          <a:p>
            <a:pPr marL="0" indent="0">
              <a:buNone/>
            </a:pPr>
            <a:r>
              <a:rPr lang="pl-PL" dirty="0"/>
              <a:t>g) komisja bezpieczeństwa i porządku;</a:t>
            </a:r>
            <a:endParaRPr lang="pl-PL" b="1" dirty="0"/>
          </a:p>
          <a:p>
            <a:pPr marL="0" indent="0">
              <a:buNone/>
            </a:pPr>
            <a:r>
              <a:rPr lang="pl-PL" dirty="0"/>
              <a:t>h) cmentarz komunalny;</a:t>
            </a:r>
            <a:endParaRPr lang="pl-PL" b="1" dirty="0"/>
          </a:p>
          <a:p>
            <a:pPr marL="0" indent="0" hangingPunct="0">
              <a:buNone/>
            </a:pPr>
            <a:r>
              <a:rPr lang="pl-PL" dirty="0" smtClean="0"/>
              <a:t>i</a:t>
            </a:r>
            <a:r>
              <a:rPr lang="pl-PL" dirty="0"/>
              <a:t>) porozumienie powiatów.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08639069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UST zajęcia 1 – test 1.2.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hangingPunct="0">
              <a:buNone/>
            </a:pPr>
            <a:r>
              <a:rPr lang="pl-PL" b="1" dirty="0"/>
              <a:t>4. Wskaż (według prawa pozytywnego) JST:</a:t>
            </a:r>
          </a:p>
          <a:p>
            <a:pPr marL="0" indent="0" hangingPunct="0">
              <a:buNone/>
            </a:pPr>
            <a:r>
              <a:rPr lang="pl-PL" dirty="0"/>
              <a:t>a) referendum gminne;</a:t>
            </a:r>
          </a:p>
          <a:p>
            <a:pPr marL="0" indent="0" hangingPunct="0">
              <a:buNone/>
            </a:pPr>
            <a:r>
              <a:rPr lang="pl-PL" dirty="0"/>
              <a:t>b) obszar metropolitalny;</a:t>
            </a:r>
          </a:p>
          <a:p>
            <a:pPr marL="0" indent="0" hangingPunct="0">
              <a:buNone/>
            </a:pPr>
            <a:r>
              <a:rPr lang="pl-PL" dirty="0"/>
              <a:t>c) Stołeczne Królewskie Miasto Kraków;</a:t>
            </a:r>
          </a:p>
          <a:p>
            <a:pPr marL="0" indent="0" hangingPunct="0">
              <a:buNone/>
            </a:pPr>
            <a:r>
              <a:rPr lang="pl-PL" dirty="0"/>
              <a:t>d) powiat strzelecko-drezdenecki;</a:t>
            </a:r>
          </a:p>
          <a:p>
            <a:pPr marL="0" indent="0" hangingPunct="0">
              <a:buNone/>
            </a:pPr>
            <a:r>
              <a:rPr lang="pl-PL" dirty="0"/>
              <a:t>e) Miasto Kąty Wrocławskie;</a:t>
            </a:r>
          </a:p>
          <a:p>
            <a:pPr marL="0" indent="0" hangingPunct="0">
              <a:buNone/>
            </a:pPr>
            <a:r>
              <a:rPr lang="pl-PL" dirty="0"/>
              <a:t>f) mieszkańcy powiatu;</a:t>
            </a:r>
          </a:p>
          <a:p>
            <a:pPr marL="0" indent="0" hangingPunct="0">
              <a:buNone/>
            </a:pPr>
            <a:r>
              <a:rPr lang="pl-PL" dirty="0"/>
              <a:t>g) Miasto Oława;</a:t>
            </a:r>
          </a:p>
          <a:p>
            <a:pPr marL="0" indent="0" hangingPunct="0">
              <a:buNone/>
            </a:pPr>
            <a:r>
              <a:rPr lang="pl-PL" dirty="0"/>
              <a:t>h) m. st. Warszawa w 1992 r.;</a:t>
            </a:r>
          </a:p>
          <a:p>
            <a:pPr marL="0" indent="0" hangingPunct="0">
              <a:buNone/>
            </a:pPr>
            <a:r>
              <a:rPr lang="pl-PL" dirty="0"/>
              <a:t>i) Związek Gmin Zagłębia Miedziowego. 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08639069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UST zajęcia 1 – test 1.2.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hangingPunct="0">
              <a:buNone/>
            </a:pPr>
            <a:r>
              <a:rPr lang="pl-PL" b="1" dirty="0"/>
              <a:t>5. Wskaż (według prawa pozytywnego rangi ustawy) </a:t>
            </a:r>
            <a:r>
              <a:rPr lang="pl-PL" b="1" u="sng" dirty="0"/>
              <a:t>nie</a:t>
            </a:r>
            <a:r>
              <a:rPr lang="pl-PL" b="1" dirty="0"/>
              <a:t>prawidłowe określenie/-a:</a:t>
            </a:r>
          </a:p>
          <a:p>
            <a:pPr marL="0" indent="0" hangingPunct="0">
              <a:buNone/>
            </a:pPr>
            <a:r>
              <a:rPr lang="pl-PL" dirty="0"/>
              <a:t>a) Miasto i Gmina Kąty Wrocławskie;</a:t>
            </a:r>
          </a:p>
          <a:p>
            <a:pPr marL="0" indent="0" hangingPunct="0">
              <a:buNone/>
            </a:pPr>
            <a:r>
              <a:rPr lang="pl-PL" dirty="0"/>
              <a:t>b) Rada Miasta na Prawach Powiatu Jelenia Góra;</a:t>
            </a:r>
          </a:p>
          <a:p>
            <a:pPr marL="0" indent="0" hangingPunct="0">
              <a:buNone/>
            </a:pPr>
            <a:r>
              <a:rPr lang="pl-PL" dirty="0"/>
              <a:t>c) Zarząd Powiatu Oleśnickiego; </a:t>
            </a:r>
          </a:p>
          <a:p>
            <a:pPr marL="0" indent="0" hangingPunct="0">
              <a:buNone/>
            </a:pPr>
            <a:r>
              <a:rPr lang="pl-PL" dirty="0"/>
              <a:t>d) rada miasta i gminy;</a:t>
            </a:r>
          </a:p>
          <a:p>
            <a:pPr marL="0" indent="0" hangingPunct="0">
              <a:buNone/>
            </a:pPr>
            <a:r>
              <a:rPr lang="pl-PL" dirty="0"/>
              <a:t>e) urząd gminny;</a:t>
            </a:r>
          </a:p>
          <a:p>
            <a:pPr marL="0" indent="0" hangingPunct="0">
              <a:buNone/>
            </a:pPr>
            <a:r>
              <a:rPr lang="pl-PL" dirty="0"/>
              <a:t>f) gminna komisja rewizyjna;</a:t>
            </a:r>
          </a:p>
          <a:p>
            <a:pPr marL="0" indent="0" hangingPunct="0">
              <a:buNone/>
            </a:pPr>
            <a:r>
              <a:rPr lang="pl-PL" dirty="0"/>
              <a:t>g) sejmik wojewódzki;</a:t>
            </a:r>
          </a:p>
          <a:p>
            <a:pPr marL="0" indent="0" hangingPunct="0">
              <a:buNone/>
            </a:pPr>
            <a:r>
              <a:rPr lang="pl-PL" dirty="0"/>
              <a:t>h) Rada Miejska Wrocławia;</a:t>
            </a:r>
          </a:p>
          <a:p>
            <a:pPr marL="0" indent="0" hangingPunct="0">
              <a:buNone/>
            </a:pPr>
            <a:r>
              <a:rPr lang="pl-PL" dirty="0"/>
              <a:t>i) zarząd związku powiatów.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08639069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UST zajęcia 1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pl-PL" sz="4000" b="1" dirty="0" smtClean="0"/>
          </a:p>
          <a:p>
            <a:pPr marL="0" indent="0" algn="ctr">
              <a:buNone/>
            </a:pPr>
            <a:r>
              <a:rPr lang="pl-PL" sz="4000" b="1" dirty="0" smtClean="0"/>
              <a:t>Dziękuję za uwagę </a:t>
            </a:r>
            <a:endParaRPr lang="pl-PL" sz="4000" b="1" dirty="0"/>
          </a:p>
        </p:txBody>
      </p:sp>
    </p:spTree>
    <p:extLst>
      <p:ext uri="{BB962C8B-B14F-4D97-AF65-F5344CB8AC3E}">
        <p14:creationId xmlns:p14="http://schemas.microsoft.com/office/powerpoint/2010/main" val="19849463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UST zajęcia </a:t>
            </a:r>
            <a:r>
              <a:rPr lang="pl-PL" b="1" dirty="0"/>
              <a:t>1 -  test 1.1.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2. Samorząd terytorialny jest podmiotem prawa</a:t>
            </a:r>
            <a:r>
              <a:rPr lang="pl-PL" dirty="0" smtClean="0"/>
              <a:t>.</a:t>
            </a:r>
          </a:p>
          <a:p>
            <a:pPr marL="0" indent="0" algn="ctr">
              <a:buNone/>
            </a:pPr>
            <a:endParaRPr lang="pl-PL" b="1" dirty="0"/>
          </a:p>
          <a:p>
            <a:pPr marL="0" indent="0" algn="ctr">
              <a:buNone/>
            </a:pPr>
            <a:r>
              <a:rPr lang="pl-PL" b="1" dirty="0"/>
              <a:t>Tak / Nie 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9849463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UST </a:t>
            </a:r>
            <a:r>
              <a:rPr lang="pl-PL" b="1" dirty="0"/>
              <a:t>zajęcia 1  -  test 1.1.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3. Gmina – jako jednostka podziału terytorialnego – nie jest podmiotem prawa</a:t>
            </a:r>
            <a:r>
              <a:rPr lang="pl-PL" dirty="0" smtClean="0"/>
              <a:t>.</a:t>
            </a:r>
          </a:p>
          <a:p>
            <a:pPr marL="0" indent="0" algn="ctr">
              <a:buNone/>
            </a:pPr>
            <a:r>
              <a:rPr lang="pl-PL" dirty="0" smtClean="0"/>
              <a:t> </a:t>
            </a:r>
            <a:endParaRPr lang="pl-PL" b="1" dirty="0"/>
          </a:p>
          <a:p>
            <a:pPr marL="0" indent="0" algn="ctr">
              <a:buNone/>
            </a:pPr>
            <a:r>
              <a:rPr lang="pl-PL" b="1" dirty="0"/>
              <a:t>Tak / Nie 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9849463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UST zajęcia </a:t>
            </a:r>
            <a:r>
              <a:rPr lang="pl-PL" b="1" dirty="0"/>
              <a:t>1  -  test 1.1.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4. Miejska Rada Narodowa we Wrocławiu w 1985 r. </a:t>
            </a:r>
            <a:r>
              <a:rPr lang="pl-PL" dirty="0" smtClean="0"/>
              <a:t>podejmowała </a:t>
            </a:r>
            <a:r>
              <a:rPr lang="pl-PL" dirty="0"/>
              <a:t>uchwały w imieniu Gminy Wrocław</a:t>
            </a:r>
            <a:r>
              <a:rPr lang="pl-PL" dirty="0" smtClean="0"/>
              <a:t>.</a:t>
            </a:r>
          </a:p>
          <a:p>
            <a:pPr marL="0" indent="0" algn="ctr">
              <a:buNone/>
            </a:pPr>
            <a:endParaRPr lang="pl-PL" b="1" dirty="0"/>
          </a:p>
          <a:p>
            <a:pPr marL="0" indent="0" algn="ctr">
              <a:buNone/>
            </a:pPr>
            <a:r>
              <a:rPr lang="pl-PL" b="1" dirty="0"/>
              <a:t>Tak / Nie 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9849463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UST zajęcia </a:t>
            </a:r>
            <a:r>
              <a:rPr lang="pl-PL" b="1" dirty="0"/>
              <a:t>1 -  test 1.1.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5. Związek JST posiada osobowość cywilnoprawną i podmiotowość publicznoprawną</a:t>
            </a:r>
            <a:r>
              <a:rPr lang="pl-PL" dirty="0" smtClean="0"/>
              <a:t>.</a:t>
            </a:r>
          </a:p>
          <a:p>
            <a:pPr marL="0" indent="0" algn="ctr">
              <a:buNone/>
            </a:pPr>
            <a:endParaRPr lang="pl-PL" b="1" dirty="0"/>
          </a:p>
          <a:p>
            <a:pPr marL="0" indent="0" algn="ctr">
              <a:buNone/>
            </a:pPr>
            <a:r>
              <a:rPr lang="pl-PL" b="1" dirty="0"/>
              <a:t>Tak / Nie 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9849463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UST zajęcia </a:t>
            </a:r>
            <a:r>
              <a:rPr lang="pl-PL" b="1" dirty="0"/>
              <a:t>1 -  test 1.1.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6. Prezydent Wrocławia posiada osobowość cywilnoprawną i podmiotowość publicznoprawną</a:t>
            </a:r>
            <a:r>
              <a:rPr lang="pl-PL" dirty="0" smtClean="0"/>
              <a:t>.</a:t>
            </a:r>
          </a:p>
          <a:p>
            <a:pPr marL="0" indent="0" algn="ctr">
              <a:buNone/>
            </a:pPr>
            <a:endParaRPr lang="pl-PL" b="1" dirty="0"/>
          </a:p>
          <a:p>
            <a:pPr marL="0" indent="0" algn="ctr">
              <a:buNone/>
            </a:pPr>
            <a:r>
              <a:rPr lang="pl-PL" b="1" dirty="0"/>
              <a:t>Tak / Nie 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9849463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UST zajęcia </a:t>
            </a:r>
            <a:r>
              <a:rPr lang="pl-PL" b="1" dirty="0"/>
              <a:t>1 -  test 1.1.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7. Radny rady gminy nie jest organem gminy</a:t>
            </a:r>
            <a:r>
              <a:rPr lang="pl-PL" dirty="0" smtClean="0"/>
              <a:t>.</a:t>
            </a:r>
          </a:p>
          <a:p>
            <a:pPr marL="0" indent="0" algn="ctr">
              <a:buNone/>
            </a:pPr>
            <a:endParaRPr lang="pl-PL" b="1" dirty="0"/>
          </a:p>
          <a:p>
            <a:pPr marL="0" indent="0" algn="ctr">
              <a:buNone/>
            </a:pPr>
            <a:r>
              <a:rPr lang="pl-PL" b="1" dirty="0"/>
              <a:t>Tak / Nie 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067865015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967</Words>
  <Application>Microsoft Office PowerPoint</Application>
  <PresentationFormat>Pokaz na ekranie (4:3)</PresentationFormat>
  <Paragraphs>170</Paragraphs>
  <Slides>34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34</vt:i4>
      </vt:variant>
    </vt:vector>
  </HeadingPairs>
  <TitlesOfParts>
    <vt:vector size="35" baseType="lpstr">
      <vt:lpstr>Motyw pakietu Office</vt:lpstr>
      <vt:lpstr>UST zajęcia 1 </vt:lpstr>
      <vt:lpstr>UST zajęcia 1 </vt:lpstr>
      <vt:lpstr>UST zajęcia 1 -  test 1.1.</vt:lpstr>
      <vt:lpstr>UST zajęcia 1 -  test 1.1.</vt:lpstr>
      <vt:lpstr>UST zajęcia 1  -  test 1.1.</vt:lpstr>
      <vt:lpstr>UST zajęcia 1  -  test 1.1.</vt:lpstr>
      <vt:lpstr>UST zajęcia 1 -  test 1.1.</vt:lpstr>
      <vt:lpstr>UST zajęcia 1 -  test 1.1.</vt:lpstr>
      <vt:lpstr>UST zajęcia 1 -  test 1.1.</vt:lpstr>
      <vt:lpstr>UST zajęcia 1 -  test 1.1.</vt:lpstr>
      <vt:lpstr>UST zajęcia 1 -  test 1.1.</vt:lpstr>
      <vt:lpstr>UST zajęcia 1 -  test 1.1.</vt:lpstr>
      <vt:lpstr>UST zajęcia 1 </vt:lpstr>
      <vt:lpstr>UST zajęcia 1 -  test 1.1.</vt:lpstr>
      <vt:lpstr>UST zajęcia 1 -  test 1.1.</vt:lpstr>
      <vt:lpstr>UST zajęcia 1 -  test 1.1.</vt:lpstr>
      <vt:lpstr>UST zajęcia 1 -  test 1.1.</vt:lpstr>
      <vt:lpstr>UST zajęcia 1 -  test 1.1.</vt:lpstr>
      <vt:lpstr>UST zajęcia 1 -  test 1.1.</vt:lpstr>
      <vt:lpstr>UST zajęcia 1 -  test 1.1.</vt:lpstr>
      <vt:lpstr>UST zajęcia 1 -  test 1.1.</vt:lpstr>
      <vt:lpstr>UST zajęcia 1 -  test 1.1.</vt:lpstr>
      <vt:lpstr>UST zajęcia 1 -  test 1.1.</vt:lpstr>
      <vt:lpstr>UST zajęcia 1 -  test 1.1.</vt:lpstr>
      <vt:lpstr>UST zajęcia 1 -  test 1.1.</vt:lpstr>
      <vt:lpstr>UST zajęcia 1 -  test 1.1.</vt:lpstr>
      <vt:lpstr>UST zajęcia 1 -  test 1.1.</vt:lpstr>
      <vt:lpstr>UST zajęcia 1 </vt:lpstr>
      <vt:lpstr>UST zajęcia 1 – test 1.2.</vt:lpstr>
      <vt:lpstr>UST zajęcia 1 – test 1.2.</vt:lpstr>
      <vt:lpstr>UST zajęcia 1 – test 1.2.</vt:lpstr>
      <vt:lpstr>UST zajęcia 1 – test 1.2.</vt:lpstr>
      <vt:lpstr>UST zajęcia 1 – test 1.2.</vt:lpstr>
      <vt:lpstr>UST zajęcia 1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UST zajęcia 1 </dc:title>
  <dc:creator>M a c i e k</dc:creator>
  <cp:lastModifiedBy>M a c i e k</cp:lastModifiedBy>
  <cp:revision>2</cp:revision>
  <dcterms:created xsi:type="dcterms:W3CDTF">2017-02-26T23:30:16Z</dcterms:created>
  <dcterms:modified xsi:type="dcterms:W3CDTF">2017-02-26T23:46:52Z</dcterms:modified>
</cp:coreProperties>
</file>