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1" r:id="rId5"/>
    <p:sldId id="270" r:id="rId6"/>
    <p:sldId id="269" r:id="rId7"/>
    <p:sldId id="268" r:id="rId8"/>
    <p:sldId id="267" r:id="rId9"/>
    <p:sldId id="266" r:id="rId10"/>
    <p:sldId id="265" r:id="rId11"/>
    <p:sldId id="264" r:id="rId12"/>
    <p:sldId id="263" r:id="rId13"/>
    <p:sldId id="262" r:id="rId14"/>
    <p:sldId id="285" r:id="rId15"/>
    <p:sldId id="284" r:id="rId16"/>
    <p:sldId id="283" r:id="rId17"/>
    <p:sldId id="282" r:id="rId18"/>
    <p:sldId id="281" r:id="rId19"/>
    <p:sldId id="280" r:id="rId20"/>
    <p:sldId id="279" r:id="rId21"/>
    <p:sldId id="278" r:id="rId22"/>
    <p:sldId id="277" r:id="rId23"/>
    <p:sldId id="276" r:id="rId24"/>
    <p:sldId id="275" r:id="rId25"/>
    <p:sldId id="274" r:id="rId26"/>
    <p:sldId id="273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2017-04-03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2017-04-03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/>
          </a:bodyPr>
          <a:lstStyle/>
          <a:p>
            <a:r>
              <a:rPr lang="pl-PL" sz="6000" b="1" dirty="0" smtClean="0"/>
              <a:t>UST 3 </a:t>
            </a:r>
            <a:endParaRPr lang="pl-PL" sz="6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724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1.10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pl-PL" b="1" dirty="0"/>
              <a:t>8. Wniosek mieszkańców o przeprowadzenie referendum gminnego:</a:t>
            </a:r>
          </a:p>
          <a:p>
            <a:pPr marL="0" indent="0" hangingPunct="0">
              <a:buNone/>
            </a:pPr>
            <a:r>
              <a:rPr lang="pl-PL" dirty="0"/>
              <a:t>a)	nie podlega bezpośredniej kontroli WSA;</a:t>
            </a:r>
          </a:p>
          <a:p>
            <a:pPr marL="0" indent="0" hangingPunct="0">
              <a:buNone/>
            </a:pPr>
            <a:r>
              <a:rPr lang="pl-PL" dirty="0"/>
              <a:t>b)	nie stanowi podania w rozumieniu K.p.a.;</a:t>
            </a:r>
          </a:p>
          <a:p>
            <a:pPr marL="0" indent="0" hangingPunct="0">
              <a:buNone/>
            </a:pPr>
            <a:r>
              <a:rPr lang="pl-PL" dirty="0"/>
              <a:t>c)  wszczyna postępowanie administracyjne;</a:t>
            </a:r>
          </a:p>
          <a:p>
            <a:pPr marL="0" indent="0" hangingPunct="0">
              <a:buNone/>
            </a:pPr>
            <a:r>
              <a:rPr lang="pl-PL" dirty="0"/>
              <a:t>d)	stanowi formę podejmowania rozstrzygnięć przez uprawnionych mieszkańców gminy. 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139332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1.10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pl-PL" b="1" dirty="0"/>
              <a:t>9. Formą działania administracji samorządowej:</a:t>
            </a:r>
          </a:p>
          <a:p>
            <a:pPr marL="0" indent="0" hangingPunct="0">
              <a:buNone/>
            </a:pPr>
            <a:r>
              <a:rPr lang="pl-PL" dirty="0"/>
              <a:t>a)	jest – złożenie rezygnacji przez wójta;</a:t>
            </a:r>
          </a:p>
          <a:p>
            <a:pPr marL="0" indent="0" hangingPunct="0">
              <a:buNone/>
            </a:pPr>
            <a:r>
              <a:rPr lang="pl-PL" dirty="0"/>
              <a:t>b)	nie jest – wniesienie, przez mieszkańca gminy, odwołania od decyzji wójta;</a:t>
            </a:r>
          </a:p>
          <a:p>
            <a:pPr marL="0" indent="0" hangingPunct="0">
              <a:buNone/>
            </a:pPr>
            <a:r>
              <a:rPr lang="pl-PL" dirty="0"/>
              <a:t>c)	jest – odwołanie wójta w trybie nadzoru;</a:t>
            </a:r>
          </a:p>
          <a:p>
            <a:pPr marL="0" indent="0" hangingPunct="0">
              <a:buNone/>
            </a:pPr>
            <a:r>
              <a:rPr lang="pl-PL" dirty="0"/>
              <a:t>d)	jest – rozwiązanie rady gminy.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139332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1.10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pl-PL" b="1" dirty="0"/>
              <a:t>10. Decyzja administracyjna:</a:t>
            </a:r>
          </a:p>
          <a:p>
            <a:pPr marL="0" indent="0" hangingPunct="0">
              <a:buNone/>
            </a:pPr>
            <a:r>
              <a:rPr lang="pl-PL" dirty="0"/>
              <a:t>a) wójta – stanowi przejaw działalności gminnej;</a:t>
            </a:r>
          </a:p>
          <a:p>
            <a:pPr marL="0" indent="0" hangingPunct="0">
              <a:buNone/>
            </a:pPr>
            <a:r>
              <a:rPr lang="pl-PL" dirty="0"/>
              <a:t>b) starosty – podlega zaskarżeniu w trybie art. 87 </a:t>
            </a:r>
            <a:r>
              <a:rPr lang="pl-PL" dirty="0" err="1"/>
              <a:t>u.s.p</a:t>
            </a:r>
            <a:r>
              <a:rPr lang="pl-PL" dirty="0"/>
              <a:t>.;</a:t>
            </a:r>
          </a:p>
          <a:p>
            <a:pPr marL="0" indent="0" hangingPunct="0">
              <a:buNone/>
            </a:pPr>
            <a:r>
              <a:rPr lang="pl-PL" dirty="0"/>
              <a:t>c) na forum związku międzygminnego – nie może być podejmowana przez przewodniczącego zarządu takiego związku;</a:t>
            </a:r>
          </a:p>
          <a:p>
            <a:pPr marL="0" indent="0" hangingPunct="0">
              <a:buNone/>
            </a:pPr>
            <a:r>
              <a:rPr lang="pl-PL" dirty="0"/>
              <a:t>d) może być wydawana przez sołtysa.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139332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6000" b="1" dirty="0" smtClean="0"/>
              <a:t>Test </a:t>
            </a:r>
            <a:r>
              <a:rPr lang="pl-PL" sz="6000" b="1" dirty="0"/>
              <a:t>1.10. </a:t>
            </a:r>
          </a:p>
          <a:p>
            <a:pPr marL="0" indent="0">
              <a:buNone/>
            </a:pPr>
            <a:endParaRPr lang="pl-PL" sz="6000" dirty="0" smtClean="0"/>
          </a:p>
        </p:txBody>
      </p:sp>
    </p:spTree>
    <p:extLst>
      <p:ext uri="{BB962C8B-B14F-4D97-AF65-F5344CB8AC3E}">
        <p14:creationId xmlns:p14="http://schemas.microsoft.com/office/powerpoint/2010/main" val="1184699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pl-PL" b="1" dirty="0"/>
              <a:t>1. Aktem prawa miejscowego: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a) jest każda uchwała </a:t>
            </a:r>
            <a:r>
              <a:rPr lang="pl-PL" dirty="0" err="1"/>
              <a:t>OSiKJST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b) mogą być tylko takie uchwały rady gminy, które są podejmowane kwalifikowaną większością głosów;</a:t>
            </a:r>
          </a:p>
          <a:p>
            <a:pPr marL="0" indent="0">
              <a:buNone/>
            </a:pPr>
            <a:r>
              <a:rPr lang="pl-PL" dirty="0"/>
              <a:t>c) może być uchwała zarządu powiatu;</a:t>
            </a:r>
          </a:p>
          <a:p>
            <a:pPr marL="0" indent="0">
              <a:buNone/>
            </a:pPr>
            <a:r>
              <a:rPr lang="pl-PL" dirty="0"/>
              <a:t>d) nie mogą być uchwały zgromadzenia metropolitalnego.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91383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pl-PL" b="1" dirty="0"/>
              <a:t>2. Akty prawa miejscowego obowiązujące we Wrocławiu mogą, m.in., stanowić: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a) Wojewoda Dolnośląski;</a:t>
            </a:r>
          </a:p>
          <a:p>
            <a:pPr marL="0" indent="0">
              <a:buNone/>
            </a:pPr>
            <a:r>
              <a:rPr lang="pl-PL" dirty="0"/>
              <a:t>b) Zgromadzenie Związku Gmin Zagłębia Miedziowego;</a:t>
            </a:r>
          </a:p>
          <a:p>
            <a:pPr marL="0" indent="0">
              <a:buNone/>
            </a:pPr>
            <a:r>
              <a:rPr lang="pl-PL" dirty="0"/>
              <a:t>c) Rada Miejska Wrocławia;</a:t>
            </a:r>
          </a:p>
          <a:p>
            <a:pPr marL="0" indent="0">
              <a:buNone/>
            </a:pPr>
            <a:r>
              <a:rPr lang="pl-PL" dirty="0"/>
              <a:t>d) Starosta Powiatu Wrocławskiego.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91383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hangingPunct="0">
              <a:buNone/>
            </a:pPr>
            <a:r>
              <a:rPr lang="pl-PL" b="1" dirty="0"/>
              <a:t>3. Samorządowe akty prawa miejscowego wykonawcze </a:t>
            </a:r>
            <a:r>
              <a:rPr lang="pl-PL" b="1" i="1" dirty="0"/>
              <a:t>sensu stricto</a:t>
            </a:r>
            <a:r>
              <a:rPr lang="pl-PL" b="1" dirty="0"/>
              <a:t>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a) mogą być ustanawiane tylko przez </a:t>
            </a:r>
            <a:r>
              <a:rPr lang="pl-PL" dirty="0" err="1"/>
              <a:t>OSiKJST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b) wchodzą w życie, co do zasady, w czternastym dniu od dnia ich ogłoszenia w wojewódzkim dzienniku urzędowym;</a:t>
            </a:r>
          </a:p>
          <a:p>
            <a:pPr marL="0" indent="0">
              <a:buNone/>
            </a:pPr>
            <a:r>
              <a:rPr lang="pl-PL" dirty="0"/>
              <a:t>c) nie w każdym przypadku podlegają nadzorowi wojewody;</a:t>
            </a:r>
          </a:p>
          <a:p>
            <a:pPr marL="0" indent="0">
              <a:buNone/>
            </a:pPr>
            <a:r>
              <a:rPr lang="pl-PL" dirty="0"/>
              <a:t>d) zawsze potrzebują podstawy prawnej w ustawie szczególnej z zakresu materialnego prawa administracyjnego.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91383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hangingPunct="0">
              <a:buNone/>
            </a:pPr>
            <a:r>
              <a:rPr lang="pl-PL" b="1" dirty="0"/>
              <a:t>4. Przepisy porządkowe: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a) mogą być ustanawiane przez organy województwa samorządowego;</a:t>
            </a:r>
          </a:p>
          <a:p>
            <a:pPr marL="0" indent="0">
              <a:buNone/>
            </a:pPr>
            <a:r>
              <a:rPr lang="pl-PL" dirty="0"/>
              <a:t>b) to, np., przepisy porządkowe związane z przewozem osób i bagażu taksówkami osobowymi;</a:t>
            </a:r>
          </a:p>
          <a:p>
            <a:pPr marL="0" indent="0">
              <a:buNone/>
            </a:pPr>
            <a:r>
              <a:rPr lang="pl-PL" dirty="0"/>
              <a:t>c) nie mogą być wydawane przez OWJST;</a:t>
            </a:r>
          </a:p>
          <a:p>
            <a:pPr marL="0" indent="0">
              <a:buNone/>
            </a:pPr>
            <a:r>
              <a:rPr lang="pl-PL" dirty="0"/>
              <a:t>d) nie są podejmowane na podstawie art. 23 ust. 1 pkt 1 </a:t>
            </a:r>
            <a:r>
              <a:rPr lang="pl-PL" dirty="0" err="1"/>
              <a:t>u.s.k.ż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91383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hangingPunct="0">
              <a:buNone/>
            </a:pPr>
            <a:r>
              <a:rPr lang="pl-PL" b="1" dirty="0"/>
              <a:t>5. Zarządzenie porządkowe Prezydenta Wrocławia (służące ochronie zdrowia obywateli, podjęte z przyczyn występujących na obszarze 3. wrocławskich osiedli):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a) jest ogłaszane w Dz. Urz. Woj. Dolnośląskiego;</a:t>
            </a:r>
          </a:p>
          <a:p>
            <a:pPr marL="0" indent="0">
              <a:buNone/>
            </a:pPr>
            <a:r>
              <a:rPr lang="pl-PL" dirty="0"/>
              <a:t>b) jest podejmowane na podstawie art. 41 ust. 1 </a:t>
            </a:r>
            <a:r>
              <a:rPr lang="pl-PL" dirty="0" err="1"/>
              <a:t>u.s.p</a:t>
            </a:r>
            <a:r>
              <a:rPr lang="pl-PL" dirty="0"/>
              <a:t>.;</a:t>
            </a:r>
          </a:p>
          <a:p>
            <a:pPr marL="0" indent="0">
              <a:buNone/>
            </a:pPr>
            <a:r>
              <a:rPr lang="pl-PL" dirty="0"/>
              <a:t>c) wchodzi w życie, co do zasady, 3. dnia od dnia wydania;</a:t>
            </a:r>
          </a:p>
          <a:p>
            <a:pPr marL="0" indent="0">
              <a:buNone/>
            </a:pPr>
            <a:r>
              <a:rPr lang="pl-PL" dirty="0"/>
              <a:t>d) wchodzi w życie, o ile zostanie zatwierdzone przez Radę Miejską Wrocławia.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91383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pl-PL" b="1" dirty="0"/>
              <a:t>6. Statutowym aktem prawa miejscowego: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a) jest regulamin korzystania z cmentarza komunalnego;</a:t>
            </a:r>
          </a:p>
          <a:p>
            <a:pPr marL="0" indent="0">
              <a:buNone/>
            </a:pPr>
            <a:r>
              <a:rPr lang="pl-PL" dirty="0"/>
              <a:t>b) jest miejscowy plan zagospodarowania przestrzennego;</a:t>
            </a:r>
          </a:p>
          <a:p>
            <a:pPr marL="0" indent="0">
              <a:buNone/>
            </a:pPr>
            <a:r>
              <a:rPr lang="pl-PL" dirty="0"/>
              <a:t>c) jest statut urzędu wojewódzkiego;</a:t>
            </a:r>
          </a:p>
          <a:p>
            <a:pPr marL="0" indent="0">
              <a:buNone/>
            </a:pPr>
            <a:r>
              <a:rPr lang="pl-PL" dirty="0"/>
              <a:t>d) jest regulamin utrzymania czystości i porządku na terenie gminy.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91383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1.10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6000" b="1" dirty="0" smtClean="0"/>
              <a:t>Test 1.10. </a:t>
            </a:r>
          </a:p>
          <a:p>
            <a:pPr marL="0" indent="0" algn="ctr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22429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hangingPunct="0">
              <a:buNone/>
            </a:pPr>
            <a:r>
              <a:rPr lang="pl-PL" b="1" dirty="0"/>
              <a:t>7. Zmiany w Statucie Powiatu Wrocławskiego: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a) mogą wejść w życie po upływie 30 dni od dnia jej ogłoszenia w Dz. Urz. Woj. Dolnośląskiego;</a:t>
            </a:r>
          </a:p>
          <a:p>
            <a:pPr marL="0" indent="0">
              <a:buNone/>
            </a:pPr>
            <a:r>
              <a:rPr lang="pl-PL" dirty="0"/>
              <a:t>b) nie mogą być wprowadzane przez Wojewodę Dolnośląskiego;</a:t>
            </a:r>
          </a:p>
          <a:p>
            <a:pPr marL="0" indent="0">
              <a:buNone/>
            </a:pPr>
            <a:r>
              <a:rPr lang="pl-PL" dirty="0"/>
              <a:t>c) wymagają podjęcia uchwały będącej statutowym aktem prawa miejscowego;</a:t>
            </a:r>
          </a:p>
          <a:p>
            <a:pPr marL="0" indent="0">
              <a:buNone/>
            </a:pPr>
            <a:r>
              <a:rPr lang="pl-PL" dirty="0"/>
              <a:t>d) mogą dotyczyć praw właścicieli nieruchomości.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91383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pl-PL" b="1" dirty="0"/>
              <a:t>8. Akt prawa miejscowego na podstawie art. 41 ust. 1 </a:t>
            </a:r>
            <a:r>
              <a:rPr lang="pl-PL" b="1" dirty="0" err="1"/>
              <a:t>u.s.p</a:t>
            </a:r>
            <a:r>
              <a:rPr lang="pl-PL" b="1" dirty="0"/>
              <a:t>. może wydać: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a) tylko rada powiatu;</a:t>
            </a:r>
          </a:p>
          <a:p>
            <a:pPr marL="0" indent="0">
              <a:buNone/>
            </a:pPr>
            <a:r>
              <a:rPr lang="pl-PL" dirty="0"/>
              <a:t>b) także zarząd powiatu;</a:t>
            </a:r>
          </a:p>
          <a:p>
            <a:pPr marL="0" indent="0">
              <a:buNone/>
            </a:pPr>
            <a:r>
              <a:rPr lang="pl-PL" dirty="0"/>
              <a:t>c) także starosta;</a:t>
            </a:r>
          </a:p>
          <a:p>
            <a:pPr marL="0" indent="0">
              <a:buNone/>
            </a:pPr>
            <a:r>
              <a:rPr lang="pl-PL" dirty="0"/>
              <a:t>d) osoba pełniąca funkcję organów powiatu, w sytuacji wskazywanej w art. 29 ust. 3a </a:t>
            </a:r>
            <a:r>
              <a:rPr lang="pl-PL" dirty="0" err="1"/>
              <a:t>u.s.p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91383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hangingPunct="0">
              <a:buNone/>
            </a:pPr>
            <a:r>
              <a:rPr lang="pl-PL" b="1" dirty="0"/>
              <a:t>9. Rada: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a) Miasta Krakowa</a:t>
            </a:r>
            <a:r>
              <a:rPr lang="pl-PL" b="1" dirty="0"/>
              <a:t> –</a:t>
            </a:r>
            <a:r>
              <a:rPr lang="pl-PL" dirty="0"/>
              <a:t> może wydawać przepisy porządkowe, jeżeli – np. – jest to niezbędne do ochrony środowiska naturalnego;</a:t>
            </a:r>
          </a:p>
          <a:p>
            <a:pPr marL="0" indent="0">
              <a:buNone/>
            </a:pPr>
            <a:r>
              <a:rPr lang="pl-PL" dirty="0"/>
              <a:t>b) Miejska Wrocławia – może zmienić Statut Wrocławia na wniosek Prezesa Rady Ministrów;</a:t>
            </a:r>
          </a:p>
          <a:p>
            <a:pPr marL="0" indent="0">
              <a:buNone/>
            </a:pPr>
            <a:r>
              <a:rPr lang="pl-PL" dirty="0"/>
              <a:t>c) Gminy Wińsko – może wprowadzić czasowy lub stały zakaz sprzedaży, podawania, spożywania oraz wnoszenia napojów alkoholowych;</a:t>
            </a:r>
          </a:p>
          <a:p>
            <a:pPr marL="0" indent="0">
              <a:buNone/>
            </a:pPr>
            <a:r>
              <a:rPr lang="pl-PL" dirty="0"/>
              <a:t>d) Sołecka Sołectwa Janowo – nie może nowelizować Statutu Sołectwa. 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91383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pl-PL" b="1" dirty="0"/>
              <a:t>10. Zgromadzenie związku międzygminnego: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a) może podejmować wykonawcze akty prawa miejscowego;</a:t>
            </a:r>
          </a:p>
          <a:p>
            <a:pPr marL="0" indent="0">
              <a:buNone/>
            </a:pPr>
            <a:r>
              <a:rPr lang="pl-PL" dirty="0"/>
              <a:t>b) może podejmować porządkowe akty prawa miejscowego;</a:t>
            </a:r>
          </a:p>
          <a:p>
            <a:pPr marL="0" indent="0">
              <a:buNone/>
            </a:pPr>
            <a:r>
              <a:rPr lang="pl-PL" dirty="0"/>
              <a:t>c) nie może zmieniać statutu związku;</a:t>
            </a:r>
          </a:p>
          <a:p>
            <a:pPr marL="0" indent="0">
              <a:buNone/>
            </a:pPr>
            <a:r>
              <a:rPr lang="pl-PL" dirty="0"/>
              <a:t>d) może podejmować akty prawa miejscowego podlegające nadzorowi RIO.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91383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b="1" dirty="0"/>
              <a:t>11. Wskaż prawidłową (-e) odpowiedź (-</a:t>
            </a:r>
            <a:r>
              <a:rPr lang="pl-PL" b="1" dirty="0" err="1"/>
              <a:t>dzi</a:t>
            </a:r>
            <a:r>
              <a:rPr lang="pl-PL" b="1" dirty="0"/>
              <a:t>) dotyczącą (-e) zarządzenia wójta wprowadzającego ograniczenia wolności i praw człowieka i obywatela w stanie klęski żywiołowej: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a) wchodzi w życie co do zasady po upływie 3 dni od dnia jego ogłoszenia, którym to dniem jest dzień wskazany w obwieszczeniu;</a:t>
            </a:r>
          </a:p>
          <a:p>
            <a:pPr marL="0" indent="0">
              <a:buNone/>
            </a:pPr>
            <a:r>
              <a:rPr lang="pl-PL" dirty="0"/>
              <a:t>b) nie jest aktem prawa miejscowego;</a:t>
            </a:r>
          </a:p>
          <a:p>
            <a:pPr marL="0" indent="0">
              <a:buNone/>
            </a:pPr>
            <a:r>
              <a:rPr lang="pl-PL" dirty="0"/>
              <a:t>c) jest ogłaszane w wojewódzkim dzienniku urzędowym;</a:t>
            </a:r>
          </a:p>
          <a:p>
            <a:pPr marL="0" indent="0">
              <a:buNone/>
            </a:pPr>
            <a:r>
              <a:rPr lang="pl-PL" dirty="0"/>
              <a:t>d) może zostać uchylone przez wojewodę, co stanowi środek nadzoru nad działalnością gminną.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913831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12. Wskaż akt prawa miejscowego: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a) uchwała rady gminy w sprawie ustalania wynagrodzenia wójta;</a:t>
            </a:r>
          </a:p>
          <a:p>
            <a:pPr marL="0" indent="0">
              <a:buNone/>
            </a:pPr>
            <a:r>
              <a:rPr lang="pl-PL" dirty="0"/>
              <a:t>b) uchwała rady gminy w sprawie nazwy ulicy;</a:t>
            </a:r>
          </a:p>
          <a:p>
            <a:pPr marL="0" indent="0">
              <a:buNone/>
            </a:pPr>
            <a:r>
              <a:rPr lang="pl-PL" dirty="0"/>
              <a:t>c) uchwała rady gminy w sprawie nadania określonej osobie honorowego obywatelstwa gminy;</a:t>
            </a:r>
          </a:p>
          <a:p>
            <a:pPr marL="0" indent="0">
              <a:buNone/>
            </a:pPr>
            <a:r>
              <a:rPr lang="pl-PL" dirty="0"/>
              <a:t>d) uchwała sejmiku województwa w sprawie podjęcia rezolucji.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913831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5400" b="1" dirty="0" smtClean="0"/>
              <a:t>Dziękuję za uwagę </a:t>
            </a:r>
          </a:p>
        </p:txBody>
      </p:sp>
    </p:spTree>
    <p:extLst>
      <p:ext uri="{BB962C8B-B14F-4D97-AF65-F5344CB8AC3E}">
        <p14:creationId xmlns:p14="http://schemas.microsoft.com/office/powerpoint/2010/main" val="3691383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1.10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pl-PL" b="1" dirty="0"/>
              <a:t>1. Formą działania administracji publicznej jest:</a:t>
            </a:r>
          </a:p>
          <a:p>
            <a:pPr marL="0" indent="0" hangingPunct="0">
              <a:buNone/>
            </a:pPr>
            <a:r>
              <a:rPr lang="pl-PL" dirty="0"/>
              <a:t>a)	stwierdzenie, w trybie nadzoru, nieważności statutu powiatu;</a:t>
            </a:r>
          </a:p>
          <a:p>
            <a:pPr marL="0" indent="0" hangingPunct="0">
              <a:buNone/>
            </a:pPr>
            <a:r>
              <a:rPr lang="pl-PL" dirty="0"/>
              <a:t>b)	likwidacja szkoły samorządowej;</a:t>
            </a:r>
          </a:p>
          <a:p>
            <a:pPr marL="0" indent="0" hangingPunct="0">
              <a:buNone/>
            </a:pPr>
            <a:r>
              <a:rPr lang="pl-PL" dirty="0"/>
              <a:t>c)	stwierdzenie, w trybie kontroli sądowej, nieważności statutu sołectwa;</a:t>
            </a:r>
          </a:p>
          <a:p>
            <a:pPr marL="0" indent="0" hangingPunct="0">
              <a:buNone/>
            </a:pPr>
            <a:r>
              <a:rPr lang="pl-PL" dirty="0"/>
              <a:t>d)	złożenie rezygnacji przez sołtysa.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139332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1.10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pl-PL" b="1" dirty="0"/>
              <a:t>2. Bezpośredniej kontroli sądu administracyjnego:</a:t>
            </a:r>
          </a:p>
          <a:p>
            <a:pPr marL="0" indent="0" hangingPunct="0">
              <a:buNone/>
            </a:pPr>
            <a:r>
              <a:rPr lang="pl-PL" dirty="0"/>
              <a:t>a)	podlega nowelizacja statutu województwa;</a:t>
            </a:r>
          </a:p>
          <a:p>
            <a:pPr marL="0" indent="0" hangingPunct="0">
              <a:buNone/>
            </a:pPr>
            <a:r>
              <a:rPr lang="pl-PL" dirty="0"/>
              <a:t>b)	podlega odwołanie starosty;</a:t>
            </a:r>
          </a:p>
          <a:p>
            <a:pPr marL="0" indent="0" hangingPunct="0">
              <a:buNone/>
            </a:pPr>
            <a:r>
              <a:rPr lang="pl-PL" dirty="0"/>
              <a:t>c)	nie podlegają spory związane z nieterminowym przekazywaniem dotacji w ramach porozumienia powiatów;</a:t>
            </a:r>
          </a:p>
          <a:p>
            <a:pPr marL="0" indent="0" hangingPunct="0">
              <a:buNone/>
            </a:pPr>
            <a:r>
              <a:rPr lang="pl-PL" dirty="0"/>
              <a:t>d)	podlega nowelizacja </a:t>
            </a:r>
            <a:r>
              <a:rPr lang="pl-PL" dirty="0" err="1"/>
              <a:t>u.s.g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139332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1.10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pl-PL" b="1" dirty="0"/>
              <a:t>3. Uchwała w sprawie ustalenia wynagrodzenia Marszałka Województwa Dolnośląskiego:</a:t>
            </a:r>
          </a:p>
          <a:p>
            <a:pPr marL="0" indent="0" hangingPunct="0">
              <a:buNone/>
            </a:pPr>
            <a:r>
              <a:rPr lang="pl-PL" dirty="0"/>
              <a:t>a)	jest aktem prawa miejscowego;</a:t>
            </a:r>
          </a:p>
          <a:p>
            <a:pPr marL="0" indent="0" hangingPunct="0">
              <a:buNone/>
            </a:pPr>
            <a:r>
              <a:rPr lang="pl-PL" dirty="0"/>
              <a:t>b)	podlega nadzorowi wojewody;</a:t>
            </a:r>
          </a:p>
          <a:p>
            <a:pPr marL="0" indent="0" hangingPunct="0">
              <a:buNone/>
            </a:pPr>
            <a:r>
              <a:rPr lang="pl-PL" dirty="0"/>
              <a:t>c)	nie jest decyzją administracyjną;</a:t>
            </a:r>
          </a:p>
          <a:p>
            <a:pPr marL="0" indent="0" hangingPunct="0">
              <a:buNone/>
            </a:pPr>
            <a:r>
              <a:rPr lang="pl-PL" dirty="0"/>
              <a:t>d)	podlega zaskarżeniu w trybie art. 90 </a:t>
            </a:r>
            <a:r>
              <a:rPr lang="pl-PL" dirty="0" err="1"/>
              <a:t>u.s.w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139332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1.10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pl-PL" b="1" dirty="0"/>
              <a:t>4. Porozumienie międzygminne:</a:t>
            </a:r>
          </a:p>
          <a:p>
            <a:pPr marL="0" indent="0" hangingPunct="0">
              <a:buNone/>
            </a:pPr>
            <a:r>
              <a:rPr lang="pl-PL" dirty="0"/>
              <a:t>a)	jest formą działania administracji publicznej;</a:t>
            </a:r>
          </a:p>
          <a:p>
            <a:pPr marL="0" indent="0" hangingPunct="0">
              <a:buNone/>
            </a:pPr>
            <a:r>
              <a:rPr lang="pl-PL" dirty="0"/>
              <a:t>b)	jest źródłem prawa;</a:t>
            </a:r>
          </a:p>
          <a:p>
            <a:pPr marL="0" indent="0" hangingPunct="0">
              <a:buNone/>
            </a:pPr>
            <a:r>
              <a:rPr lang="pl-PL" dirty="0"/>
              <a:t>c)	jest </a:t>
            </a:r>
            <a:r>
              <a:rPr lang="pl-PL" dirty="0" err="1"/>
              <a:t>niewładczą</a:t>
            </a:r>
            <a:r>
              <a:rPr lang="pl-PL" dirty="0"/>
              <a:t> cywilnoprawną formą działania administracji publicznej;</a:t>
            </a:r>
          </a:p>
          <a:p>
            <a:pPr marL="0" indent="0" hangingPunct="0">
              <a:buNone/>
            </a:pPr>
            <a:r>
              <a:rPr lang="pl-PL" dirty="0"/>
              <a:t>d) nie może wejść w życie z dniem podpisania.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139332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1.10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pl-PL" b="1" dirty="0"/>
              <a:t>5. Statut Miasta Krakowa:</a:t>
            </a:r>
          </a:p>
          <a:p>
            <a:pPr marL="0" indent="0" hangingPunct="0">
              <a:buNone/>
            </a:pPr>
            <a:r>
              <a:rPr lang="pl-PL" dirty="0"/>
              <a:t>a)	może zostać zaskarżony do WSA m.in. w trybie art. 93 </a:t>
            </a:r>
            <a:r>
              <a:rPr lang="pl-PL" dirty="0" err="1"/>
              <a:t>u.s.g</a:t>
            </a:r>
            <a:r>
              <a:rPr lang="pl-PL" dirty="0"/>
              <a:t>.;</a:t>
            </a:r>
          </a:p>
          <a:p>
            <a:pPr marL="0" indent="0" hangingPunct="0">
              <a:buNone/>
            </a:pPr>
            <a:r>
              <a:rPr lang="pl-PL" dirty="0"/>
              <a:t>b)	może podlegać kontroli pośredniej WSA;</a:t>
            </a:r>
          </a:p>
          <a:p>
            <a:pPr marL="0" indent="0" hangingPunct="0">
              <a:buNone/>
            </a:pPr>
            <a:r>
              <a:rPr lang="pl-PL" dirty="0"/>
              <a:t>c)	nie może zostać zaskarżony do WSA w trybie art. 87 </a:t>
            </a:r>
            <a:r>
              <a:rPr lang="pl-PL" dirty="0" err="1"/>
              <a:t>u.s.p</a:t>
            </a:r>
            <a:r>
              <a:rPr lang="pl-PL" dirty="0"/>
              <a:t>.;</a:t>
            </a:r>
          </a:p>
          <a:p>
            <a:pPr marL="0" indent="0" hangingPunct="0">
              <a:buNone/>
            </a:pPr>
            <a:r>
              <a:rPr lang="pl-PL" dirty="0"/>
              <a:t>d)	wchodzi w życie, co do zasady, 14. dnia od ogłoszenia.</a:t>
            </a:r>
          </a:p>
        </p:txBody>
      </p:sp>
    </p:spTree>
    <p:extLst>
      <p:ext uri="{BB962C8B-B14F-4D97-AF65-F5344CB8AC3E}">
        <p14:creationId xmlns:p14="http://schemas.microsoft.com/office/powerpoint/2010/main" val="4139332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1.10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pl-PL" b="1" dirty="0"/>
              <a:t>6. Rozstrzygnięcie nadzorcze wojewody: </a:t>
            </a:r>
          </a:p>
          <a:p>
            <a:pPr marL="0" indent="0" hangingPunct="0">
              <a:buNone/>
            </a:pPr>
            <a:r>
              <a:rPr lang="pl-PL" dirty="0"/>
              <a:t>a)	nie jest decyzją administracyjną;</a:t>
            </a:r>
          </a:p>
          <a:p>
            <a:pPr marL="0" indent="0" hangingPunct="0">
              <a:buNone/>
            </a:pPr>
            <a:r>
              <a:rPr lang="pl-PL" dirty="0"/>
              <a:t>b)	jest podejmowane w warunkach odpowiedniego stosowania K.p.a.;</a:t>
            </a:r>
          </a:p>
          <a:p>
            <a:pPr marL="0" indent="0" hangingPunct="0">
              <a:buNone/>
            </a:pPr>
            <a:r>
              <a:rPr lang="pl-PL" dirty="0"/>
              <a:t>c)	jest aktem administracyjnym;</a:t>
            </a:r>
          </a:p>
          <a:p>
            <a:pPr marL="0" indent="0" hangingPunct="0">
              <a:buNone/>
            </a:pPr>
            <a:r>
              <a:rPr lang="pl-PL" dirty="0"/>
              <a:t>d)	może zostać zaskarżone do WSA – np. przez członka wspólnoty samorządowej.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139332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3 - test 1.10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pl-PL" b="1" dirty="0"/>
              <a:t>7. Zgoda na używanie herbu Powiatu Głogowskiego:</a:t>
            </a:r>
          </a:p>
          <a:p>
            <a:pPr marL="0" indent="0" hangingPunct="0">
              <a:buNone/>
            </a:pPr>
            <a:r>
              <a:rPr lang="pl-PL" dirty="0"/>
              <a:t>a)	jest aktem prawa miejscowego;</a:t>
            </a:r>
          </a:p>
          <a:p>
            <a:pPr marL="0" indent="0" hangingPunct="0">
              <a:buNone/>
            </a:pPr>
            <a:r>
              <a:rPr lang="pl-PL" dirty="0"/>
              <a:t>b)	jest decyzją administracyjną;</a:t>
            </a:r>
          </a:p>
          <a:p>
            <a:pPr marL="0" indent="0" hangingPunct="0">
              <a:buNone/>
            </a:pPr>
            <a:r>
              <a:rPr lang="pl-PL" dirty="0"/>
              <a:t>c)	jest uchwalana;</a:t>
            </a:r>
          </a:p>
          <a:p>
            <a:pPr marL="0" indent="0" hangingPunct="0">
              <a:buNone/>
            </a:pPr>
            <a:r>
              <a:rPr lang="pl-PL" dirty="0"/>
              <a:t>d)	jest udzielana w trybie i na zasadach określonych w statutowym akcie prawa miejscowego.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1393320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978</Words>
  <Application>Microsoft Office PowerPoint</Application>
  <PresentationFormat>Pokaz na ekranie (4:3)</PresentationFormat>
  <Paragraphs>144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Motyw pakietu Office</vt:lpstr>
      <vt:lpstr>UST 3 </vt:lpstr>
      <vt:lpstr>Ust 3 - test 1.10 </vt:lpstr>
      <vt:lpstr>Ust 3 - test 1.10 </vt:lpstr>
      <vt:lpstr>Ust 3 - test 1.10 </vt:lpstr>
      <vt:lpstr>Ust 3 - test 1.10 </vt:lpstr>
      <vt:lpstr>Ust 3 - test 1.10 </vt:lpstr>
      <vt:lpstr>Ust 3 - test 1.10 </vt:lpstr>
      <vt:lpstr>Ust 3 - test 1.10 </vt:lpstr>
      <vt:lpstr>Ust 3 - test 1.10 </vt:lpstr>
      <vt:lpstr>Ust 3 - test 1.10 </vt:lpstr>
      <vt:lpstr>Ust 3 - test 1.10 </vt:lpstr>
      <vt:lpstr>Ust 3 - test 1.10 </vt:lpstr>
      <vt:lpstr>Ust 3 - test 1.11</vt:lpstr>
      <vt:lpstr>Ust 3 - test 1.11</vt:lpstr>
      <vt:lpstr>Ust 3 - test 1.11</vt:lpstr>
      <vt:lpstr>Ust 3 - test 1.11</vt:lpstr>
      <vt:lpstr>Ust 3 - test 1.11</vt:lpstr>
      <vt:lpstr>Ust 3 - test 1.11</vt:lpstr>
      <vt:lpstr>Ust 3 - test 1.11</vt:lpstr>
      <vt:lpstr>Ust 3 - test 1.11</vt:lpstr>
      <vt:lpstr>Ust 3 - test 1.11</vt:lpstr>
      <vt:lpstr>Ust 3 - test 1.11</vt:lpstr>
      <vt:lpstr>Ust 3 - test 1.11</vt:lpstr>
      <vt:lpstr>Ust 3 - test 1.11</vt:lpstr>
      <vt:lpstr>Ust 3 - test 1.11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 3 </dc:title>
  <dc:creator>M a c i e k</dc:creator>
  <cp:lastModifiedBy>M a c i e k</cp:lastModifiedBy>
  <cp:revision>1</cp:revision>
  <dcterms:created xsi:type="dcterms:W3CDTF">2017-04-03T06:14:04Z</dcterms:created>
  <dcterms:modified xsi:type="dcterms:W3CDTF">2017-04-03T06:25:23Z</dcterms:modified>
</cp:coreProperties>
</file>