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0" r:id="rId5"/>
    <p:sldId id="269" r:id="rId6"/>
    <p:sldId id="268" r:id="rId7"/>
    <p:sldId id="267" r:id="rId8"/>
    <p:sldId id="266" r:id="rId9"/>
    <p:sldId id="265" r:id="rId10"/>
    <p:sldId id="264" r:id="rId11"/>
    <p:sldId id="263" r:id="rId12"/>
    <p:sldId id="262" r:id="rId13"/>
    <p:sldId id="261" r:id="rId14"/>
    <p:sldId id="260" r:id="rId15"/>
    <p:sldId id="259" r:id="rId16"/>
    <p:sldId id="288" r:id="rId17"/>
    <p:sldId id="287" r:id="rId18"/>
    <p:sldId id="286" r:id="rId19"/>
    <p:sldId id="285" r:id="rId20"/>
    <p:sldId id="284" r:id="rId21"/>
    <p:sldId id="283" r:id="rId22"/>
    <p:sldId id="282" r:id="rId23"/>
    <p:sldId id="281" r:id="rId24"/>
    <p:sldId id="280" r:id="rId25"/>
    <p:sldId id="279" r:id="rId26"/>
    <p:sldId id="278" r:id="rId27"/>
    <p:sldId id="277" r:id="rId28"/>
    <p:sldId id="276" r:id="rId29"/>
    <p:sldId id="302" r:id="rId30"/>
    <p:sldId id="301" r:id="rId31"/>
    <p:sldId id="300" r:id="rId32"/>
    <p:sldId id="299" r:id="rId33"/>
    <p:sldId id="298" r:id="rId34"/>
    <p:sldId id="297" r:id="rId35"/>
    <p:sldId id="296" r:id="rId36"/>
    <p:sldId id="295" r:id="rId37"/>
    <p:sldId id="294" r:id="rId38"/>
    <p:sldId id="293" r:id="rId39"/>
    <p:sldId id="292" r:id="rId4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UST 4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3977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1.8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>
                <a:latin typeface="TimesNewRomanPS-BoldMT"/>
              </a:rPr>
              <a:t>8. Zaznacz prawidłową/-we odpowiedź/-</a:t>
            </a:r>
            <a:r>
              <a:rPr lang="pl-PL" b="1" dirty="0" err="1">
                <a:latin typeface="TimesNewRomanPS-BoldMT"/>
              </a:rPr>
              <a:t>dzi</a:t>
            </a:r>
            <a:r>
              <a:rPr lang="pl-PL" b="1" dirty="0">
                <a:latin typeface="TimesNewRomanPS-BoldMT"/>
              </a:rPr>
              <a:t> dotyczącą/-ce diety radnego rady powiatu:</a:t>
            </a:r>
          </a:p>
          <a:p>
            <a:pPr marL="0" indent="0">
              <a:buNone/>
            </a:pPr>
            <a:r>
              <a:rPr lang="pl-PL" dirty="0">
                <a:latin typeface="TimesNewRomanPSMT"/>
              </a:rPr>
              <a:t>a) dieta jest dochodem podlegającym opodatkowaniu powyżej określonej prawem kwoty;</a:t>
            </a:r>
          </a:p>
          <a:p>
            <a:pPr marL="0" indent="0">
              <a:buNone/>
            </a:pPr>
            <a:r>
              <a:rPr lang="pl-PL" dirty="0">
                <a:latin typeface="TimesNewRomanPSMT"/>
              </a:rPr>
              <a:t>b) radny rady powiatu pobiera diety z tytułu członkostwa w nie więcej niż trzech komisjach;</a:t>
            </a:r>
          </a:p>
          <a:p>
            <a:pPr marL="0" indent="0">
              <a:buNone/>
            </a:pPr>
            <a:r>
              <a:rPr lang="pl-PL" dirty="0">
                <a:latin typeface="TimesNewRomanPSMT"/>
              </a:rPr>
              <a:t>c) rada powiatu – ustalając wysokość diet radnych – powinna wziąć pod uwagę </a:t>
            </a:r>
            <a:r>
              <a:rPr lang="pl-PL" dirty="0" smtClean="0">
                <a:latin typeface="TimesNewRomanPSMT"/>
              </a:rPr>
              <a:t>okoliczność nieodpłatnego </a:t>
            </a:r>
            <a:r>
              <a:rPr lang="pl-PL" dirty="0">
                <a:latin typeface="TimesNewRomanPSMT"/>
              </a:rPr>
              <a:t>pełnienia przez radnego funkcji członka zarządu powiatu;</a:t>
            </a:r>
          </a:p>
          <a:p>
            <a:pPr marL="0" indent="0">
              <a:buNone/>
            </a:pPr>
            <a:r>
              <a:rPr lang="pl-PL" dirty="0">
                <a:latin typeface="TimesNewRomanPSMT"/>
              </a:rPr>
              <a:t>d) maksymalną wysokość diet przysługujących radnemu w ciągu miesiąca określa rada powiatu.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87140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1.8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9. Wskaż prawidłową/-we odpowiedź/-</a:t>
            </a:r>
            <a:r>
              <a:rPr lang="pl-PL" b="1" dirty="0" err="1"/>
              <a:t>dzi</a:t>
            </a:r>
            <a:r>
              <a:rPr lang="pl-PL" b="1" dirty="0"/>
              <a:t> dotyczącą/-ce klubu radnych rady gminy:</a:t>
            </a:r>
          </a:p>
          <a:p>
            <a:pPr marL="0" indent="0">
              <a:buNone/>
            </a:pPr>
            <a:r>
              <a:rPr lang="pl-PL" dirty="0"/>
              <a:t>a) jest organem wewnętrznym rady gminy;</a:t>
            </a:r>
          </a:p>
          <a:p>
            <a:pPr marL="0" indent="0">
              <a:buNone/>
            </a:pPr>
            <a:r>
              <a:rPr lang="pl-PL" dirty="0"/>
              <a:t>b) upływ kadencji </a:t>
            </a:r>
            <a:r>
              <a:rPr lang="pl-PL" dirty="0" err="1"/>
              <a:t>OSiKJST</a:t>
            </a:r>
            <a:r>
              <a:rPr lang="pl-PL" dirty="0"/>
              <a:t> jest równoznaczny z rozwiązaniem klubu radnych;</a:t>
            </a:r>
          </a:p>
          <a:p>
            <a:pPr marL="0" indent="0">
              <a:buNone/>
            </a:pPr>
            <a:r>
              <a:rPr lang="pl-PL" dirty="0"/>
              <a:t>c) statut gminy może określać maksymalną liczę członków klubu radnych;</a:t>
            </a:r>
          </a:p>
          <a:p>
            <a:pPr marL="0" indent="0">
              <a:buNone/>
            </a:pPr>
            <a:r>
              <a:rPr lang="pl-PL" dirty="0"/>
              <a:t>d) przynależność do klubu radnych jest dobrowolna i nie może ograniczać uprawnień radnych</a:t>
            </a:r>
          </a:p>
          <a:p>
            <a:pPr marL="0" indent="0">
              <a:buNone/>
            </a:pPr>
            <a:r>
              <a:rPr lang="pl-PL" dirty="0"/>
              <a:t>wynikających z przepisów prawa powszechnie obowiązującego.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87140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1.8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10. Radny sejmiku województwa:</a:t>
            </a:r>
          </a:p>
          <a:p>
            <a:pPr marL="0" indent="0">
              <a:buNone/>
            </a:pPr>
            <a:r>
              <a:rPr lang="pl-PL" dirty="0"/>
              <a:t>a) musi składać oświadczenia majątkowe;</a:t>
            </a:r>
          </a:p>
          <a:p>
            <a:pPr marL="0" indent="0">
              <a:buNone/>
            </a:pPr>
            <a:r>
              <a:rPr lang="pl-PL" dirty="0"/>
              <a:t>b) musi być członkiem co najmniej jednej komisji sejmiku województwa;</a:t>
            </a:r>
          </a:p>
          <a:p>
            <a:pPr marL="0" indent="0">
              <a:buNone/>
            </a:pPr>
            <a:r>
              <a:rPr lang="pl-PL" dirty="0"/>
              <a:t>c) jest związany instrukcjami wyborców;</a:t>
            </a:r>
          </a:p>
          <a:p>
            <a:pPr marL="0" indent="0">
              <a:buNone/>
            </a:pPr>
            <a:r>
              <a:rPr lang="pl-PL" dirty="0"/>
              <a:t>d) przed objęciem mandatu musi złożyć ślubowanie o treści określonej w </a:t>
            </a:r>
            <a:r>
              <a:rPr lang="pl-PL" dirty="0" err="1"/>
              <a:t>u.s.w</a:t>
            </a:r>
            <a:r>
              <a:rPr lang="pl-PL" dirty="0"/>
              <a:t>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87140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1.8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11. W skład komisji rewizyjnej rady gminy:</a:t>
            </a:r>
          </a:p>
          <a:p>
            <a:pPr marL="0" indent="0">
              <a:buNone/>
            </a:pPr>
            <a:r>
              <a:rPr lang="pl-PL" dirty="0"/>
              <a:t>a) wchodzą radni, w tym przedstawiciele wszystkich klubów, z wyjątkiem radnych pełniących</a:t>
            </a:r>
          </a:p>
          <a:p>
            <a:pPr marL="0" indent="0">
              <a:buNone/>
            </a:pPr>
            <a:r>
              <a:rPr lang="pl-PL" dirty="0"/>
              <a:t>funkcję przewodniczącego lub wiceprzewodniczącego rady gminy;</a:t>
            </a:r>
          </a:p>
          <a:p>
            <a:pPr marL="0" indent="0">
              <a:buNone/>
            </a:pPr>
            <a:r>
              <a:rPr lang="pl-PL" dirty="0"/>
              <a:t>b) może wchodzić osoba niebędąca radnym rady gminy;</a:t>
            </a:r>
          </a:p>
          <a:p>
            <a:pPr marL="0" indent="0">
              <a:buNone/>
            </a:pPr>
            <a:r>
              <a:rPr lang="pl-PL" dirty="0"/>
              <a:t>c) może wchodzić radny pełniący funkcję przewodniczącego innej komisji rady gminy i niebędący</a:t>
            </a:r>
          </a:p>
          <a:p>
            <a:pPr marL="0" indent="0">
              <a:buNone/>
            </a:pPr>
            <a:r>
              <a:rPr lang="pl-PL" dirty="0"/>
              <a:t>przewodniczącym lub wiceprzewodniczącym rady gminy;</a:t>
            </a:r>
          </a:p>
          <a:p>
            <a:pPr marL="0" indent="0">
              <a:buNone/>
            </a:pPr>
            <a:r>
              <a:rPr lang="pl-PL" dirty="0"/>
              <a:t>d) wchodzą radni, w tym przedstawiciele wszystkich klubów, z wyjątkiem radnych pełniących</a:t>
            </a:r>
          </a:p>
          <a:p>
            <a:pPr marL="0" indent="0">
              <a:buNone/>
            </a:pPr>
            <a:r>
              <a:rPr lang="pl-PL" dirty="0"/>
              <a:t>funkcję przewodniczącego rady gminy lub przewodniczącego innej komisji stałej rady gminy.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87140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1.8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12. Komisje stałe rady gminy:</a:t>
            </a:r>
          </a:p>
          <a:p>
            <a:pPr marL="0" indent="0">
              <a:buNone/>
            </a:pPr>
            <a:r>
              <a:rPr lang="pl-PL" dirty="0"/>
              <a:t>a) nie podlegają radzie gminy;</a:t>
            </a:r>
          </a:p>
          <a:p>
            <a:pPr marL="0" indent="0">
              <a:buNone/>
            </a:pPr>
            <a:r>
              <a:rPr lang="pl-PL" dirty="0"/>
              <a:t>b) dzielą się na: obligatoryjne i fakultatywne;</a:t>
            </a:r>
          </a:p>
          <a:p>
            <a:pPr marL="0" indent="0">
              <a:buNone/>
            </a:pPr>
            <a:r>
              <a:rPr lang="pl-PL" dirty="0"/>
              <a:t>c) funkcjonują od powołania do końca kadencji rady gminy;</a:t>
            </a:r>
          </a:p>
          <a:p>
            <a:pPr marL="0" indent="0">
              <a:buNone/>
            </a:pPr>
            <a:r>
              <a:rPr lang="pl-PL" dirty="0"/>
              <a:t>d) są organami wewnętrznymi rady gminy, których sposób działania jest określony w </a:t>
            </a:r>
            <a:r>
              <a:rPr lang="pl-PL" dirty="0" err="1"/>
              <a:t>u.s.g</a:t>
            </a:r>
            <a:r>
              <a:rPr lang="pl-PL" dirty="0"/>
              <a:t>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87140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1.6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6000" b="1" dirty="0" smtClean="0"/>
              <a:t>Test 1.6 </a:t>
            </a:r>
          </a:p>
        </p:txBody>
      </p:sp>
    </p:spTree>
    <p:extLst>
      <p:ext uri="{BB962C8B-B14F-4D97-AF65-F5344CB8AC3E}">
        <p14:creationId xmlns:p14="http://schemas.microsoft.com/office/powerpoint/2010/main" val="2987140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1.6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1. Wójt:</a:t>
            </a:r>
          </a:p>
          <a:p>
            <a:pPr marL="0" indent="0">
              <a:buNone/>
            </a:pPr>
            <a:r>
              <a:rPr lang="pl-PL" dirty="0"/>
              <a:t>a) nie może pełnić swojej funkcji dłużej niż przez dwie kadencje;</a:t>
            </a:r>
          </a:p>
          <a:p>
            <a:pPr marL="0" indent="0">
              <a:buNone/>
            </a:pPr>
            <a:r>
              <a:rPr lang="pl-PL" dirty="0"/>
              <a:t>b) może być mieszkańcem innej gminy niż tej, w której pełni tę funkcję;</a:t>
            </a:r>
          </a:p>
          <a:p>
            <a:pPr marL="0" indent="0">
              <a:buNone/>
            </a:pPr>
            <a:r>
              <a:rPr lang="pl-PL" dirty="0"/>
              <a:t>c) może być wybierany tylko przez obywateli polskich;</a:t>
            </a:r>
          </a:p>
          <a:p>
            <a:pPr marL="0" indent="0">
              <a:buNone/>
            </a:pPr>
            <a:r>
              <a:rPr lang="pl-PL" dirty="0"/>
              <a:t>d) w przypadku wyboru tego organu przez radę gminy – jest wybierany wyłącznie spośród radnych</a:t>
            </a:r>
          </a:p>
          <a:p>
            <a:pPr marL="0" indent="0">
              <a:buNone/>
            </a:pPr>
            <a:r>
              <a:rPr lang="pl-PL" dirty="0"/>
              <a:t>tej rady gminy.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715166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1.6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b="1" dirty="0"/>
              <a:t>2. 25-letni obywatel Unii E </a:t>
            </a:r>
            <a:r>
              <a:rPr lang="pl-PL" b="1" dirty="0" err="1"/>
              <a:t>uropejskiej</a:t>
            </a:r>
            <a:r>
              <a:rPr lang="pl-PL" b="1" dirty="0"/>
              <a:t> niebędący obywatelem polskim, który stale zamieszkuje:</a:t>
            </a:r>
          </a:p>
          <a:p>
            <a:pPr marL="0" indent="0">
              <a:buNone/>
            </a:pPr>
            <a:r>
              <a:rPr lang="pl-PL" dirty="0"/>
              <a:t>a) w Łodzi – może kandydować do Rady Miejskiej w Łodzi;</a:t>
            </a:r>
          </a:p>
          <a:p>
            <a:pPr marL="0" indent="0">
              <a:buNone/>
            </a:pPr>
            <a:r>
              <a:rPr lang="pl-PL" dirty="0"/>
              <a:t>b) w Oleśnicy – może brać udział w wyborach do Rady Powiatu Oleśnickiego;</a:t>
            </a:r>
          </a:p>
          <a:p>
            <a:pPr marL="0" indent="0">
              <a:buNone/>
            </a:pPr>
            <a:r>
              <a:rPr lang="pl-PL" dirty="0"/>
              <a:t>c) we Wrocławiu – może kandydować do Rady Powiatu Wrocławskiego;</a:t>
            </a:r>
          </a:p>
          <a:p>
            <a:pPr marL="0" indent="0">
              <a:buNone/>
            </a:pPr>
            <a:r>
              <a:rPr lang="pl-PL" dirty="0"/>
              <a:t>d) w Miękini – może brać udział w referendum gminnym w sprawie odwołania Wójta Gminy</a:t>
            </a:r>
          </a:p>
          <a:p>
            <a:pPr marL="0" indent="0">
              <a:buNone/>
            </a:pPr>
            <a:r>
              <a:rPr lang="pl-PL" dirty="0"/>
              <a:t>Miękinia.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715166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1.6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3. Organ stanowiący i kontrolny Miasta Wrocławia:</a:t>
            </a:r>
          </a:p>
          <a:p>
            <a:pPr marL="0" indent="0">
              <a:buNone/>
            </a:pPr>
            <a:r>
              <a:rPr lang="pl-PL" dirty="0"/>
              <a:t>a) nie może odwołać Zastępcy Prezydenta Wrocławia;</a:t>
            </a:r>
          </a:p>
          <a:p>
            <a:pPr marL="0" indent="0">
              <a:buNone/>
            </a:pPr>
            <a:r>
              <a:rPr lang="pl-PL" dirty="0"/>
              <a:t>b) powinien nazywać się Radą Miasta;</a:t>
            </a:r>
          </a:p>
          <a:p>
            <a:pPr marL="0" indent="0">
              <a:buNone/>
            </a:pPr>
            <a:r>
              <a:rPr lang="pl-PL" dirty="0"/>
              <a:t>c) ex lege legitymuje się kompetencją do likwidowania LO Nr XIV we Wrocławiu;</a:t>
            </a:r>
          </a:p>
          <a:p>
            <a:pPr marL="0" indent="0">
              <a:buNone/>
            </a:pPr>
            <a:r>
              <a:rPr lang="pl-PL" dirty="0"/>
              <a:t>d) może mieć Przewodniczącego, którym byłby cudzoziemiec będący 60-letnim obywatelem</a:t>
            </a:r>
          </a:p>
          <a:p>
            <a:pPr marL="0" indent="0">
              <a:buNone/>
            </a:pPr>
            <a:r>
              <a:rPr lang="pl-PL" dirty="0"/>
              <a:t>Ukrainy stale zamieszkującym we Wrocławiu.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715166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1.6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4. Objęcie obowiązków przez marszałka województwa następuje z chwilą:</a:t>
            </a:r>
          </a:p>
          <a:p>
            <a:pPr marL="0" indent="0">
              <a:buNone/>
            </a:pPr>
            <a:r>
              <a:rPr lang="pl-PL" dirty="0"/>
              <a:t>a) wybrania marszałka województwa;</a:t>
            </a:r>
          </a:p>
          <a:p>
            <a:pPr marL="0" indent="0">
              <a:buNone/>
            </a:pPr>
            <a:r>
              <a:rPr lang="pl-PL" dirty="0"/>
              <a:t>b) wyboru zarządu województwa;</a:t>
            </a:r>
          </a:p>
          <a:p>
            <a:pPr marL="0" indent="0">
              <a:buNone/>
            </a:pPr>
            <a:r>
              <a:rPr lang="pl-PL" dirty="0"/>
              <a:t>c) złożenia przez marszałka ślubowania wobec sejmiku województwa;</a:t>
            </a:r>
          </a:p>
          <a:p>
            <a:pPr marL="0" indent="0">
              <a:buNone/>
            </a:pPr>
            <a:r>
              <a:rPr lang="pl-PL" dirty="0"/>
              <a:t>d) ogłoszenia w wojewódzkim dzienniku urzędowym uchwały o wyborze marszałka województwa.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715166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1.8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sz="4800" b="1" dirty="0" smtClean="0"/>
              <a:t>TEST 1.8 </a:t>
            </a:r>
            <a:endParaRPr lang="pl-PL" sz="4800" b="1" dirty="0"/>
          </a:p>
        </p:txBody>
      </p:sp>
    </p:spTree>
    <p:extLst>
      <p:ext uri="{BB962C8B-B14F-4D97-AF65-F5344CB8AC3E}">
        <p14:creationId xmlns:p14="http://schemas.microsoft.com/office/powerpoint/2010/main" val="3692480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1.6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5. Radny (-emu) rady gminy:</a:t>
            </a:r>
          </a:p>
          <a:p>
            <a:pPr marL="0" indent="0">
              <a:buNone/>
            </a:pPr>
            <a:r>
              <a:rPr lang="pl-PL" dirty="0"/>
              <a:t>a) nie jest organem wewnętrznym </a:t>
            </a:r>
            <a:r>
              <a:rPr lang="pl-PL" dirty="0" err="1"/>
              <a:t>OSiKJST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b) jest pracownikiem samorządowym;</a:t>
            </a:r>
          </a:p>
          <a:p>
            <a:pPr marL="0" indent="0">
              <a:buNone/>
            </a:pPr>
            <a:r>
              <a:rPr lang="pl-PL" dirty="0"/>
              <a:t>c) przysługują diety oraz zwrot kosztów podróży służbowych;</a:t>
            </a:r>
          </a:p>
          <a:p>
            <a:pPr marL="0" indent="0">
              <a:buNone/>
            </a:pPr>
            <a:r>
              <a:rPr lang="pl-PL" dirty="0"/>
              <a:t>d) musi być obywatelem polskim.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7151663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1.6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6. Zarząd województwa:</a:t>
            </a:r>
          </a:p>
          <a:p>
            <a:pPr marL="0" indent="0">
              <a:buNone/>
            </a:pPr>
            <a:r>
              <a:rPr lang="pl-PL" dirty="0"/>
              <a:t>a) może zostać wybrany w jednym głosowaniu;</a:t>
            </a:r>
          </a:p>
          <a:p>
            <a:pPr marL="0" indent="0">
              <a:buNone/>
            </a:pPr>
            <a:r>
              <a:rPr lang="pl-PL" dirty="0"/>
              <a:t>b) może zostać odwołany tylko przez sejmik województwa;</a:t>
            </a:r>
          </a:p>
          <a:p>
            <a:pPr marL="0" indent="0">
              <a:buNone/>
            </a:pPr>
            <a:r>
              <a:rPr lang="pl-PL" dirty="0"/>
              <a:t>c) odwołany – działa do dnia wyboru nowego marszałka;</a:t>
            </a:r>
          </a:p>
          <a:p>
            <a:pPr marL="0" indent="0">
              <a:buNone/>
            </a:pPr>
            <a:r>
              <a:rPr lang="pl-PL" dirty="0"/>
              <a:t>d) nie jest organem kadencyjnym.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58740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1.6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b="1" dirty="0"/>
              <a:t>7. Wskaż prawidłową/-we odpowiedź/-</a:t>
            </a:r>
            <a:r>
              <a:rPr lang="pl-PL" b="1" dirty="0" err="1"/>
              <a:t>dzi</a:t>
            </a:r>
            <a:r>
              <a:rPr lang="pl-PL" b="1" dirty="0"/>
              <a:t> dotyczącą/-ce rezygnacji starosty:</a:t>
            </a:r>
          </a:p>
          <a:p>
            <a:pPr marL="0" indent="0">
              <a:buNone/>
            </a:pPr>
            <a:r>
              <a:rPr lang="pl-PL" dirty="0"/>
              <a:t>a) w przypadku rezygnacji starosty rada powiatu na najbliższej sesji podejmuje uchwałę o jej</a:t>
            </a:r>
          </a:p>
          <a:p>
            <a:pPr marL="0" indent="0">
              <a:buNone/>
            </a:pPr>
            <a:r>
              <a:rPr lang="pl-PL" dirty="0"/>
              <a:t>przyjęciu;</a:t>
            </a:r>
          </a:p>
          <a:p>
            <a:pPr marL="0" indent="0">
              <a:buNone/>
            </a:pPr>
            <a:r>
              <a:rPr lang="pl-PL" dirty="0"/>
              <a:t>b) w przypadku rezygnacji starosty rada powiatu podejmuje stosowną uchwałę najpóźniej do</a:t>
            </a:r>
          </a:p>
          <a:p>
            <a:pPr marL="0" indent="0">
              <a:buNone/>
            </a:pPr>
            <a:r>
              <a:rPr lang="pl-PL" dirty="0"/>
              <a:t>końca miesiąca, w którym starosta złożył rezygnację;</a:t>
            </a:r>
          </a:p>
          <a:p>
            <a:pPr marL="0" indent="0">
              <a:buNone/>
            </a:pPr>
            <a:r>
              <a:rPr lang="pl-PL" dirty="0"/>
              <a:t>c) złożenie rezygnacji przez starostę jest możliwe na 1 miesiąc przed upływem kadencji rady</a:t>
            </a:r>
          </a:p>
          <a:p>
            <a:pPr marL="0" indent="0">
              <a:buNone/>
            </a:pPr>
            <a:r>
              <a:rPr lang="pl-PL" dirty="0"/>
              <a:t>powiatu;</a:t>
            </a:r>
          </a:p>
          <a:p>
            <a:pPr marL="0" indent="0">
              <a:buNone/>
            </a:pPr>
            <a:r>
              <a:rPr lang="pl-PL" dirty="0"/>
              <a:t>d) niepodjęcie przez radę powiatu, na skutek rezygnacji starosty, uchwały o przyjęciu rezygnacji</a:t>
            </a:r>
          </a:p>
          <a:p>
            <a:pPr marL="0" indent="0">
              <a:buNone/>
            </a:pPr>
            <a:r>
              <a:rPr lang="pl-PL" dirty="0"/>
              <a:t>całego zarządu musi łączyć się z przedstawieniem przez rezygnującego starostę kandydata na</a:t>
            </a:r>
          </a:p>
          <a:p>
            <a:pPr marL="0" indent="0">
              <a:buNone/>
            </a:pPr>
            <a:r>
              <a:rPr lang="pl-PL" dirty="0"/>
              <a:t>nowego starostę.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587408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1.6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8. Mandat wójta wygasa w razie:</a:t>
            </a:r>
          </a:p>
          <a:p>
            <a:pPr marL="0" indent="0">
              <a:buNone/>
            </a:pPr>
            <a:r>
              <a:rPr lang="pl-PL" dirty="0"/>
              <a:t>a) śmierci;</a:t>
            </a:r>
          </a:p>
          <a:p>
            <a:pPr marL="0" indent="0">
              <a:buNone/>
            </a:pPr>
            <a:r>
              <a:rPr lang="pl-PL" dirty="0"/>
              <a:t>b) ustnego zrzeczenia się mandatu;</a:t>
            </a:r>
          </a:p>
          <a:p>
            <a:pPr marL="0" indent="0">
              <a:buNone/>
            </a:pPr>
            <a:r>
              <a:rPr lang="pl-PL" dirty="0"/>
              <a:t>c) zawieszenia organów gminy;</a:t>
            </a:r>
          </a:p>
          <a:p>
            <a:pPr marL="0" indent="0">
              <a:buNone/>
            </a:pPr>
            <a:r>
              <a:rPr lang="pl-PL" dirty="0"/>
              <a:t>d) odwołania rady gminy w drodze referendum gminnego.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587408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1.6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9. Burmistrz Siechnic:</a:t>
            </a:r>
          </a:p>
          <a:p>
            <a:pPr marL="0" indent="0">
              <a:buNone/>
            </a:pPr>
            <a:r>
              <a:rPr lang="pl-PL" dirty="0"/>
              <a:t>a) może być jednocześnie senatorem;</a:t>
            </a:r>
          </a:p>
          <a:p>
            <a:pPr marL="0" indent="0">
              <a:buNone/>
            </a:pPr>
            <a:r>
              <a:rPr lang="pl-PL" dirty="0"/>
              <a:t>b) nie może być jednocześnie zatrudniony w administracji rządowej;</a:t>
            </a:r>
          </a:p>
          <a:p>
            <a:pPr marL="0" indent="0">
              <a:buNone/>
            </a:pPr>
            <a:r>
              <a:rPr lang="pl-PL" dirty="0"/>
              <a:t>c) może być jednocześnie Przewodniczącym Rady Miejskiej w Siechnicach</a:t>
            </a:r>
            <a:r>
              <a:rPr lang="pl-PL" dirty="0" smtClean="0"/>
              <a:t>;</a:t>
            </a:r>
          </a:p>
          <a:p>
            <a:pPr marL="0" indent="0">
              <a:buNone/>
            </a:pPr>
            <a:r>
              <a:rPr lang="pl-PL" dirty="0"/>
              <a:t>d) może być wybrany tylko przez uprawnionych mieszkańców tej Gminy.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587408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1.6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10. Kadencja </a:t>
            </a:r>
            <a:r>
              <a:rPr lang="pl-PL" b="1" dirty="0" err="1"/>
              <a:t>OSiKJST</a:t>
            </a:r>
            <a:r>
              <a:rPr lang="pl-PL" b="1" dirty="0"/>
              <a:t>:</a:t>
            </a:r>
          </a:p>
          <a:p>
            <a:pPr marL="0" indent="0">
              <a:buNone/>
            </a:pPr>
            <a:r>
              <a:rPr lang="pl-PL" dirty="0"/>
              <a:t>a) trwa 4 lata licząc od dnia wyborów;</a:t>
            </a:r>
          </a:p>
          <a:p>
            <a:pPr marL="0" indent="0">
              <a:buNone/>
            </a:pPr>
            <a:r>
              <a:rPr lang="pl-PL" dirty="0"/>
              <a:t>b) trwa 4 lata licząc od dnia ogłoszenia zbiorczych wyników wyborów do rad na obszarze kraju;</a:t>
            </a:r>
          </a:p>
          <a:p>
            <a:pPr marL="0" indent="0">
              <a:buNone/>
            </a:pPr>
            <a:r>
              <a:rPr lang="pl-PL" dirty="0"/>
              <a:t>c) ulega przerwaniu w razie rozwiązania </a:t>
            </a:r>
            <a:r>
              <a:rPr lang="pl-PL" dirty="0" err="1"/>
              <a:t>OSiKJST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d) nie ulega zawieszeniu w razie ustanowienia zarządu komisarycznego w danej JST.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587408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1.6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11. Przewodniczący zarządu związku międzygminnego:</a:t>
            </a:r>
          </a:p>
          <a:p>
            <a:pPr marL="0" indent="0">
              <a:buNone/>
            </a:pPr>
            <a:r>
              <a:rPr lang="pl-PL" dirty="0"/>
              <a:t>a) jest organem takiego związku;</a:t>
            </a:r>
          </a:p>
          <a:p>
            <a:pPr marL="0" indent="0">
              <a:buNone/>
            </a:pPr>
            <a:r>
              <a:rPr lang="pl-PL" dirty="0"/>
              <a:t>b) jest organem jednostki samorządu terytorialnego w znaczeniu procesowym;</a:t>
            </a:r>
          </a:p>
          <a:p>
            <a:pPr marL="0" indent="0">
              <a:buNone/>
            </a:pPr>
            <a:r>
              <a:rPr lang="pl-PL" dirty="0"/>
              <a:t>c) musi mieszkać na terenie któregoś z uczestników związku;</a:t>
            </a:r>
          </a:p>
          <a:p>
            <a:pPr marL="0" indent="0">
              <a:buNone/>
            </a:pPr>
            <a:r>
              <a:rPr lang="pl-PL" dirty="0"/>
              <a:t>d) nie może stanowić aktów prawa miejscowego.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587408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1.6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12. Komisarz rządowy ustanowiony na podstawie:</a:t>
            </a:r>
          </a:p>
          <a:p>
            <a:pPr marL="0" indent="0">
              <a:buNone/>
            </a:pPr>
            <a:r>
              <a:rPr lang="pl-PL" dirty="0"/>
              <a:t>a) art. 33 ust. 6 </a:t>
            </a:r>
            <a:r>
              <a:rPr lang="pl-PL" dirty="0" err="1"/>
              <a:t>u.s.w</a:t>
            </a:r>
            <a:r>
              <a:rPr lang="pl-PL" dirty="0"/>
              <a:t>. – jest organem administracji publicznej;</a:t>
            </a:r>
          </a:p>
          <a:p>
            <a:pPr marL="0" indent="0">
              <a:buNone/>
            </a:pPr>
            <a:r>
              <a:rPr lang="pl-PL" dirty="0"/>
              <a:t>b) art. 97 </a:t>
            </a:r>
            <a:r>
              <a:rPr lang="pl-PL" dirty="0" err="1"/>
              <a:t>u.s.g</a:t>
            </a:r>
            <a:r>
              <a:rPr lang="pl-PL" dirty="0"/>
              <a:t>. – działa w imieniu państwa (jako podmiotu administracji publicznej);</a:t>
            </a:r>
          </a:p>
          <a:p>
            <a:pPr marL="0" indent="0">
              <a:buNone/>
            </a:pPr>
            <a:r>
              <a:rPr lang="pl-PL" dirty="0"/>
              <a:t>c) art. 29 ust. 5 </a:t>
            </a:r>
            <a:r>
              <a:rPr lang="pl-PL" dirty="0" err="1"/>
              <a:t>u.s.p</a:t>
            </a:r>
            <a:r>
              <a:rPr lang="pl-PL" dirty="0"/>
              <a:t>. – wykonuje także zadania i kompetencje starosty;</a:t>
            </a:r>
          </a:p>
          <a:p>
            <a:pPr marL="0" indent="0">
              <a:buNone/>
            </a:pPr>
            <a:r>
              <a:rPr lang="pl-PL" dirty="0"/>
              <a:t>d) art. 97 </a:t>
            </a:r>
            <a:r>
              <a:rPr lang="pl-PL" dirty="0" err="1"/>
              <a:t>u.s.g</a:t>
            </a:r>
            <a:r>
              <a:rPr lang="pl-PL" dirty="0"/>
              <a:t>. – jest organem administracji rządowej zespolonej.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587408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1.5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6000" b="1" dirty="0" smtClean="0"/>
              <a:t>Test 1.5 </a:t>
            </a:r>
          </a:p>
        </p:txBody>
      </p:sp>
    </p:spTree>
    <p:extLst>
      <p:ext uri="{BB962C8B-B14F-4D97-AF65-F5344CB8AC3E}">
        <p14:creationId xmlns:p14="http://schemas.microsoft.com/office/powerpoint/2010/main" val="3587408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1.5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1. Przedmiotem referendum powiatowego:</a:t>
            </a:r>
          </a:p>
          <a:p>
            <a:pPr marL="0" indent="0">
              <a:buNone/>
            </a:pPr>
            <a:r>
              <a:rPr lang="pl-PL" dirty="0"/>
              <a:t>a) nie może być kwestia odwołania konkretnego radnego rady powiatu;</a:t>
            </a:r>
          </a:p>
          <a:p>
            <a:pPr marL="0" indent="0">
              <a:buNone/>
            </a:pPr>
            <a:r>
              <a:rPr lang="pl-PL" dirty="0"/>
              <a:t>b) może być kwestia odwołania komisarza rządowego;</a:t>
            </a:r>
          </a:p>
          <a:p>
            <a:pPr marL="0" indent="0">
              <a:buNone/>
            </a:pPr>
            <a:r>
              <a:rPr lang="pl-PL" dirty="0"/>
              <a:t>c) może być sprawa wyrażenia zgody na ratyfikację umowy międzynarodowej przekazującej </a:t>
            </a:r>
            <a:r>
              <a:rPr lang="pl-PL" dirty="0" smtClean="0"/>
              <a:t>organizacji międzynarodowej </a:t>
            </a:r>
            <a:r>
              <a:rPr lang="pl-PL" dirty="0"/>
              <a:t>kompetencje organów władzy państwowej w niektórych sprawach;</a:t>
            </a:r>
          </a:p>
          <a:p>
            <a:pPr marL="0" indent="0">
              <a:buNone/>
            </a:pPr>
            <a:r>
              <a:rPr lang="pl-PL" dirty="0"/>
              <a:t>d) może być sprawa odwołania zarządu powiatu.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105726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1.8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1. Komisja rewizyjna rady gminy jest organem, za pomocą którego rada gminy kontroluje działalność:</a:t>
            </a:r>
          </a:p>
          <a:p>
            <a:pPr marL="0" indent="0">
              <a:buNone/>
            </a:pPr>
            <a:r>
              <a:rPr lang="pl-PL" dirty="0"/>
              <a:t>a) urzędu gminy;</a:t>
            </a:r>
          </a:p>
          <a:p>
            <a:pPr marL="0" indent="0">
              <a:buNone/>
            </a:pPr>
            <a:r>
              <a:rPr lang="pl-PL" dirty="0"/>
              <a:t>b) jednoosobowych spółek prawa handlowego będących gminnymi osobami prawnymi;</a:t>
            </a:r>
          </a:p>
          <a:p>
            <a:pPr marL="0" indent="0">
              <a:buNone/>
            </a:pPr>
            <a:r>
              <a:rPr lang="pl-PL" dirty="0"/>
              <a:t>c) straży gminnej;</a:t>
            </a:r>
          </a:p>
          <a:p>
            <a:pPr marL="0" indent="0">
              <a:buNone/>
            </a:pPr>
            <a:r>
              <a:rPr lang="pl-PL" dirty="0"/>
              <a:t>d) liceum ogólnokształcącego prowadzonego przez gminę.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871403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1.5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2. Wskaż sprawę/-y, którą/-e rozstrzyga się wyłącznie w drodze referendum gminnego:</a:t>
            </a:r>
          </a:p>
          <a:p>
            <a:pPr marL="0" indent="0">
              <a:buNone/>
            </a:pPr>
            <a:r>
              <a:rPr lang="pl-PL" dirty="0"/>
              <a:t>a) samoopodatkowanie się lokalnych przedsiębiorców na cele publiczne mieszczące wyłącznie</a:t>
            </a:r>
          </a:p>
          <a:p>
            <a:pPr marL="0" indent="0">
              <a:buNone/>
            </a:pPr>
            <a:r>
              <a:rPr lang="pl-PL" dirty="0"/>
              <a:t>w zakresie kompetencji rady gminy;</a:t>
            </a:r>
          </a:p>
          <a:p>
            <a:pPr marL="0" indent="0">
              <a:buNone/>
            </a:pPr>
            <a:r>
              <a:rPr lang="pl-PL" dirty="0"/>
              <a:t>b) zawieszenie organów gminy;</a:t>
            </a:r>
          </a:p>
          <a:p>
            <a:pPr marL="0" indent="0">
              <a:buNone/>
            </a:pPr>
            <a:r>
              <a:rPr lang="pl-PL" dirty="0"/>
              <a:t>c) odwołanie wójta przed upływem kadencji z powodu nieudzielania mu absolutorium;</a:t>
            </a:r>
          </a:p>
          <a:p>
            <a:pPr marL="0" indent="0">
              <a:buNone/>
            </a:pPr>
            <a:r>
              <a:rPr lang="pl-PL" dirty="0"/>
              <a:t>d) rozwiązanie rady gminy przed upływem kadencji.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1057269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1.5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3. Wskaż prawidłową/-we wypowiedź/-</a:t>
            </a:r>
            <a:r>
              <a:rPr lang="pl-PL" b="1" dirty="0" err="1"/>
              <a:t>dzi</a:t>
            </a:r>
            <a:r>
              <a:rPr lang="pl-PL" b="1" dirty="0"/>
              <a:t>:</a:t>
            </a:r>
          </a:p>
          <a:p>
            <a:pPr marL="0" indent="0">
              <a:buNone/>
            </a:pPr>
            <a:r>
              <a:rPr lang="pl-PL" dirty="0"/>
              <a:t>a) Konstytucja RP wprowadza zakaz przeprowadzenia referendum lokalnego w tym samym </a:t>
            </a:r>
            <a:r>
              <a:rPr lang="pl-PL" dirty="0" smtClean="0"/>
              <a:t>dniu co </a:t>
            </a:r>
            <a:r>
              <a:rPr lang="pl-PL" dirty="0"/>
              <a:t>referendum ogólnokrajowe;</a:t>
            </a:r>
          </a:p>
          <a:p>
            <a:pPr marL="0" indent="0">
              <a:buNone/>
            </a:pPr>
            <a:r>
              <a:rPr lang="pl-PL" dirty="0"/>
              <a:t>b) referendum gminne w sprawie odwołania rady gminy nie może być przeprowadzone z </a:t>
            </a:r>
            <a:r>
              <a:rPr lang="pl-PL" dirty="0" smtClean="0"/>
              <a:t>inicjatywy wójta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c) referendum gminne w sprawie odwołania wójta z przyczyny innej niż nieudzielenie </a:t>
            </a:r>
            <a:r>
              <a:rPr lang="pl-PL" dirty="0" smtClean="0"/>
              <a:t>wójtowi  absolutorium </a:t>
            </a:r>
            <a:r>
              <a:rPr lang="pl-PL" dirty="0"/>
              <a:t>– z inicjatywy rady gminy – nie może być przeprowadzone w ciągu 9 </a:t>
            </a:r>
            <a:r>
              <a:rPr lang="pl-PL" dirty="0" smtClean="0"/>
              <a:t>miesięcy od </a:t>
            </a:r>
            <a:r>
              <a:rPr lang="pl-PL" dirty="0"/>
              <a:t>dnia wyboru wójta;</a:t>
            </a:r>
          </a:p>
          <a:p>
            <a:pPr marL="0" indent="0">
              <a:buNone/>
            </a:pPr>
            <a:r>
              <a:rPr lang="pl-PL" dirty="0"/>
              <a:t>d) referendum gminne w sprawie samoopodatkowania się mieszkańców na cele publiczne </a:t>
            </a:r>
            <a:r>
              <a:rPr lang="pl-PL" dirty="0" smtClean="0"/>
              <a:t>może być </a:t>
            </a:r>
            <a:r>
              <a:rPr lang="pl-PL" dirty="0"/>
              <a:t>przeprowadzone – z inicjatywy rady gminy – tylko pięć razy w ciągu kadencji </a:t>
            </a:r>
            <a:r>
              <a:rPr lang="pl-PL" dirty="0" smtClean="0"/>
              <a:t>określonej rady</a:t>
            </a:r>
            <a:r>
              <a:rPr lang="pl-PL" dirty="0"/>
              <a:t>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1057269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1.5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4. Wskaż przedmiot obligatoryjnych konsultacji z mieszkańcami JST:</a:t>
            </a:r>
          </a:p>
          <a:p>
            <a:pPr marL="0" indent="0">
              <a:buNone/>
            </a:pPr>
            <a:r>
              <a:rPr lang="pl-PL" dirty="0"/>
              <a:t>a) utworzenie osiedla (jednostki pomocniczej);</a:t>
            </a:r>
          </a:p>
          <a:p>
            <a:pPr marL="0" indent="0">
              <a:buNone/>
            </a:pPr>
            <a:r>
              <a:rPr lang="pl-PL" dirty="0"/>
              <a:t>b) zmiana siedziby sejmiku województwa;</a:t>
            </a:r>
          </a:p>
          <a:p>
            <a:pPr marL="0" indent="0">
              <a:buNone/>
            </a:pPr>
            <a:r>
              <a:rPr lang="pl-PL" dirty="0"/>
              <a:t>c) odwołanie rady powiatu;</a:t>
            </a:r>
          </a:p>
          <a:p>
            <a:pPr marL="0" indent="0">
              <a:buNone/>
            </a:pPr>
            <a:r>
              <a:rPr lang="pl-PL" dirty="0"/>
              <a:t>d) zmiana granic gmin.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1057269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1.5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5. W referendum wojewódzkim w sprawie odwołania sejmiku województwa:</a:t>
            </a:r>
          </a:p>
          <a:p>
            <a:pPr marL="0" indent="0">
              <a:buNone/>
            </a:pPr>
            <a:r>
              <a:rPr lang="pl-PL" dirty="0"/>
              <a:t>a) mogą brać udział radni tego sejmiku;</a:t>
            </a:r>
          </a:p>
          <a:p>
            <a:pPr marL="0" indent="0">
              <a:buNone/>
            </a:pPr>
            <a:r>
              <a:rPr lang="pl-PL" dirty="0"/>
              <a:t>b) może brać udział cudzoziemiec będący 19-letnim obywatelem Chorwacji, stale </a:t>
            </a:r>
            <a:r>
              <a:rPr lang="pl-PL" dirty="0" smtClean="0"/>
              <a:t>zamieszkującym na </a:t>
            </a:r>
            <a:r>
              <a:rPr lang="pl-PL" dirty="0"/>
              <a:t>obszarze województwa, w którym przeprowadzane jest referendum;</a:t>
            </a:r>
          </a:p>
          <a:p>
            <a:pPr marL="0" indent="0">
              <a:buNone/>
            </a:pPr>
            <a:r>
              <a:rPr lang="pl-PL" dirty="0"/>
              <a:t>c) wymaga się – do jego ważności – frekwencji 2/3 mieszkańców uprawnionych do głosowania;</a:t>
            </a:r>
          </a:p>
          <a:p>
            <a:pPr marL="0" indent="0">
              <a:buNone/>
            </a:pPr>
            <a:r>
              <a:rPr lang="pl-PL" dirty="0"/>
              <a:t>d) wymaga się – do jego ważności – frekwencji nie mniejszej niż 3/5 liczby biorących </a:t>
            </a:r>
            <a:r>
              <a:rPr lang="pl-PL" dirty="0" smtClean="0"/>
              <a:t>udział w </a:t>
            </a:r>
            <a:r>
              <a:rPr lang="pl-PL" dirty="0"/>
              <a:t>wyborze odwoływanego sejmiku województwa.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1057269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1.5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6. Zasady i tryb przeprowadzania konsultacji z mieszkańcami województwa samorządowego</a:t>
            </a:r>
          </a:p>
          <a:p>
            <a:pPr marL="0" indent="0">
              <a:buNone/>
            </a:pPr>
            <a:r>
              <a:rPr lang="pl-PL" b="1" dirty="0"/>
              <a:t>określa:</a:t>
            </a:r>
          </a:p>
          <a:p>
            <a:pPr marL="0" indent="0">
              <a:buNone/>
            </a:pPr>
            <a:r>
              <a:rPr lang="pl-PL" dirty="0"/>
              <a:t>a) zarządzenie marszałka województwa;</a:t>
            </a:r>
          </a:p>
          <a:p>
            <a:pPr marL="0" indent="0">
              <a:buNone/>
            </a:pPr>
            <a:r>
              <a:rPr lang="pl-PL" dirty="0"/>
              <a:t>b) akt prawa miejscowego wydany przez sejmik województwa;</a:t>
            </a:r>
          </a:p>
          <a:p>
            <a:pPr marL="0" indent="0">
              <a:buNone/>
            </a:pPr>
            <a:r>
              <a:rPr lang="pl-PL" dirty="0"/>
              <a:t>c) ustawa o samorządzie województwa;</a:t>
            </a:r>
          </a:p>
          <a:p>
            <a:pPr marL="0" indent="0">
              <a:buNone/>
            </a:pPr>
            <a:r>
              <a:rPr lang="pl-PL" dirty="0"/>
              <a:t>d) statut województwa.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1057269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smtClean="0"/>
              <a:t>UST 4 – test 1.5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7. Wskaż prawidłową/-we wypowiedź/-</a:t>
            </a:r>
            <a:r>
              <a:rPr lang="pl-PL" b="1" dirty="0" err="1" smtClean="0"/>
              <a:t>dzi</a:t>
            </a:r>
            <a:r>
              <a:rPr lang="pl-PL" b="1" dirty="0" smtClean="0"/>
              <a:t>:</a:t>
            </a:r>
          </a:p>
          <a:p>
            <a:pPr marL="0" indent="0">
              <a:buNone/>
            </a:pPr>
            <a:r>
              <a:rPr lang="pl-PL" dirty="0" smtClean="0"/>
              <a:t>a) wojewoda może uchylić uchwałę rady gminy o przeprowadzeniu referendum w sprawie odwołania wójta;</a:t>
            </a:r>
          </a:p>
          <a:p>
            <a:pPr marL="0" indent="0">
              <a:buNone/>
            </a:pPr>
            <a:r>
              <a:rPr lang="pl-PL" dirty="0" smtClean="0"/>
              <a:t>b) postanowienie komisarza wyborczego odrzucające wniosek mieszkańców o przeprowadzenie referendum w sprawie odwołania rady powiatu może zostać zaskarżone do sądu administracyjnego tylko przez osobę fizyczną;</a:t>
            </a:r>
          </a:p>
          <a:p>
            <a:pPr marL="0" indent="0">
              <a:buNone/>
            </a:pPr>
            <a:r>
              <a:rPr lang="pl-PL" dirty="0" smtClean="0"/>
              <a:t>c) uchwała rady gminy o przeprowadzeniu referendum gminnego nie może zostać zaskarżona do sądu administracyjnego;</a:t>
            </a:r>
          </a:p>
          <a:p>
            <a:pPr marL="0" indent="0">
              <a:buNone/>
            </a:pPr>
            <a:r>
              <a:rPr lang="pl-PL" dirty="0" smtClean="0"/>
              <a:t>d) regionalna izba obrachunkowa nie nadzoruje uchwały w sprawie przeprowadzenia referendum w przedmiocie samoopodatkowania się mieszkańców na cele publiczne.</a:t>
            </a:r>
          </a:p>
        </p:txBody>
      </p:sp>
    </p:spTree>
    <p:extLst>
      <p:ext uri="{BB962C8B-B14F-4D97-AF65-F5344CB8AC3E}">
        <p14:creationId xmlns:p14="http://schemas.microsoft.com/office/powerpoint/2010/main" val="11057269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1.5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8. Mieszkaniec Krakowa nie może brać udziału w referendum:</a:t>
            </a:r>
          </a:p>
          <a:p>
            <a:pPr marL="0" indent="0">
              <a:buNone/>
            </a:pPr>
            <a:r>
              <a:rPr lang="pl-PL" dirty="0"/>
              <a:t>a) powiatowym;</a:t>
            </a:r>
          </a:p>
          <a:p>
            <a:pPr marL="0" indent="0">
              <a:buNone/>
            </a:pPr>
            <a:r>
              <a:rPr lang="pl-PL" dirty="0"/>
              <a:t>b) w sprawie odwołania Rady Miasta Krakowa;</a:t>
            </a:r>
          </a:p>
          <a:p>
            <a:pPr marL="0" indent="0">
              <a:buNone/>
            </a:pPr>
            <a:r>
              <a:rPr lang="pl-PL" dirty="0"/>
              <a:t>c) w sprawie odwołania Rady Powiatu Krakowskiego;</a:t>
            </a:r>
          </a:p>
          <a:p>
            <a:pPr marL="0" indent="0">
              <a:buNone/>
            </a:pPr>
            <a:r>
              <a:rPr lang="pl-PL" dirty="0"/>
              <a:t>d) w sprawie odwołania Sejmiku Województwa Małopolskiego.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1057269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1.5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b="1" dirty="0"/>
              <a:t>9. Zaznacz prawidłową/-we odpowiedź/-</a:t>
            </a:r>
            <a:r>
              <a:rPr lang="pl-PL" b="1" dirty="0" err="1"/>
              <a:t>dzi</a:t>
            </a:r>
            <a:r>
              <a:rPr lang="pl-PL" b="1" dirty="0"/>
              <a:t>:</a:t>
            </a:r>
          </a:p>
          <a:p>
            <a:pPr marL="0" indent="0">
              <a:buNone/>
            </a:pPr>
            <a:r>
              <a:rPr lang="pl-PL" dirty="0"/>
              <a:t>a) pełnoletni mieszkaniec powiatu, który nie poparł wniosku o przeprowadzenie referendum </a:t>
            </a:r>
            <a:r>
              <a:rPr lang="pl-PL" dirty="0" smtClean="0"/>
              <a:t>powiatowego i </a:t>
            </a:r>
            <a:r>
              <a:rPr lang="pl-PL" dirty="0"/>
              <a:t>nie wziął udziału w referendum powiatowym, nie może wnieść protestu przeciwko</a:t>
            </a:r>
          </a:p>
          <a:p>
            <a:pPr marL="0" indent="0">
              <a:buNone/>
            </a:pPr>
            <a:r>
              <a:rPr lang="pl-PL" dirty="0"/>
              <a:t>ważności referendum powiatowego;</a:t>
            </a:r>
          </a:p>
          <a:p>
            <a:pPr marL="0" indent="0">
              <a:buNone/>
            </a:pPr>
            <a:r>
              <a:rPr lang="pl-PL" dirty="0"/>
              <a:t>b) pełnoletni mieszkaniec gminy, który poparł wniosek o przeprowadzenie referendum gminnego,</a:t>
            </a:r>
          </a:p>
          <a:p>
            <a:pPr marL="0" indent="0">
              <a:buNone/>
            </a:pPr>
            <a:r>
              <a:rPr lang="pl-PL" dirty="0"/>
              <a:t>będąc jednocześnie inicjatorem jego przeprowadzenia i wziął udział w referendum gminnym,</a:t>
            </a:r>
          </a:p>
          <a:p>
            <a:pPr marL="0" indent="0">
              <a:buNone/>
            </a:pPr>
            <a:r>
              <a:rPr lang="pl-PL" dirty="0"/>
              <a:t>może zaskarżyć do WSA uchwałę rady gminy o przeprowadzeniu referendum;</a:t>
            </a:r>
          </a:p>
          <a:p>
            <a:pPr marL="0" indent="0">
              <a:buNone/>
            </a:pPr>
            <a:r>
              <a:rPr lang="pl-PL" dirty="0"/>
              <a:t>c) pełnoletni mieszkaniec powiatu, który nie był inicjatorem przeprowadzenia referendum powiatowego</a:t>
            </a:r>
          </a:p>
          <a:p>
            <a:pPr marL="0" indent="0">
              <a:buNone/>
            </a:pPr>
            <a:r>
              <a:rPr lang="pl-PL" dirty="0"/>
              <a:t>może zaskarżyć do WSA uchybienie przez radę powiatu terminowi </a:t>
            </a:r>
            <a:r>
              <a:rPr lang="pl-PL" dirty="0" smtClean="0"/>
              <a:t>podjęcia uchwały </a:t>
            </a:r>
            <a:r>
              <a:rPr lang="pl-PL" dirty="0"/>
              <a:t>w sprawie przeprowadzenia referendum;</a:t>
            </a:r>
          </a:p>
          <a:p>
            <a:pPr marL="0" indent="0">
              <a:buNone/>
            </a:pPr>
            <a:r>
              <a:rPr lang="pl-PL" dirty="0"/>
              <a:t>d) pełnoletni mieszkaniec gminy, który nie poparł wniosku o przeprowadzenie referendum gminnego</a:t>
            </a:r>
          </a:p>
          <a:p>
            <a:pPr marL="0" indent="0">
              <a:buNone/>
            </a:pPr>
            <a:r>
              <a:rPr lang="pl-PL" dirty="0"/>
              <a:t>i wziął udział w referendum gminnym, może zaskarżyć do WSA uchwałę rady </a:t>
            </a:r>
            <a:r>
              <a:rPr lang="pl-PL" dirty="0" smtClean="0"/>
              <a:t>gminy o </a:t>
            </a:r>
            <a:r>
              <a:rPr lang="pl-PL" dirty="0"/>
              <a:t>przeprowadzeniu referendum.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1057269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1.5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10. Wskaż prawidłową/-we odpowiedź/-</a:t>
            </a:r>
            <a:r>
              <a:rPr lang="pl-PL" dirty="0" err="1"/>
              <a:t>dzi</a:t>
            </a:r>
            <a:r>
              <a:rPr lang="pl-PL" dirty="0"/>
              <a:t> dotyczącą/-ce konsultacji z mieszkańcami gminy:</a:t>
            </a:r>
          </a:p>
          <a:p>
            <a:pPr marL="0" indent="0">
              <a:buNone/>
            </a:pPr>
            <a:r>
              <a:rPr lang="pl-PL" dirty="0"/>
              <a:t>a) rada gminy może określić sprawy, które muszą być poddane konsultacjom z </a:t>
            </a:r>
            <a:r>
              <a:rPr lang="pl-PL" dirty="0" smtClean="0"/>
              <a:t>mieszkańcami gminy </a:t>
            </a:r>
            <a:r>
              <a:rPr lang="pl-PL" dirty="0"/>
              <a:t>(inne niż w </a:t>
            </a:r>
            <a:r>
              <a:rPr lang="pl-PL" dirty="0" err="1"/>
              <a:t>u.s.g</a:t>
            </a:r>
            <a:r>
              <a:rPr lang="pl-PL" dirty="0"/>
              <a:t>.);</a:t>
            </a:r>
          </a:p>
          <a:p>
            <a:pPr marL="0" indent="0">
              <a:buNone/>
            </a:pPr>
            <a:r>
              <a:rPr lang="pl-PL" dirty="0"/>
              <a:t>b) konsultacje nie mogą trwać dłużej niż tydzień;</a:t>
            </a:r>
          </a:p>
          <a:p>
            <a:pPr marL="0" indent="0">
              <a:buNone/>
            </a:pPr>
            <a:r>
              <a:rPr lang="pl-PL" dirty="0"/>
              <a:t>c) konsultacje nie mogą przybrać postaci badań ankietowych;</a:t>
            </a:r>
          </a:p>
          <a:p>
            <a:pPr marL="0" indent="0">
              <a:buNone/>
            </a:pPr>
            <a:r>
              <a:rPr lang="pl-PL" dirty="0"/>
              <a:t>d) konsultacje mogą być ograniczone do mieszkańców zamieszkujących część terytorium gminy.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1057269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sz="6000" b="1" dirty="0" smtClean="0"/>
              <a:t>Dziękuję za uwagę </a:t>
            </a:r>
          </a:p>
        </p:txBody>
      </p:sp>
    </p:spTree>
    <p:extLst>
      <p:ext uri="{BB962C8B-B14F-4D97-AF65-F5344CB8AC3E}">
        <p14:creationId xmlns:p14="http://schemas.microsoft.com/office/powerpoint/2010/main" val="1105726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1.8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2. Zaznacz prawidłową/-we odpowiedź/-</a:t>
            </a:r>
            <a:r>
              <a:rPr lang="pl-PL" b="1" dirty="0" err="1"/>
              <a:t>dzi</a:t>
            </a:r>
            <a:r>
              <a:rPr lang="pl-PL" b="1" dirty="0"/>
              <a:t>:</a:t>
            </a:r>
          </a:p>
          <a:p>
            <a:pPr marL="0" indent="0">
              <a:buNone/>
            </a:pPr>
            <a:r>
              <a:rPr lang="pl-PL" dirty="0"/>
              <a:t>a) Prezes Narodowego Funduszu Zdrowia nie może być radnym;</a:t>
            </a:r>
          </a:p>
          <a:p>
            <a:pPr marL="0" indent="0">
              <a:buNone/>
            </a:pPr>
            <a:r>
              <a:rPr lang="pl-PL" dirty="0"/>
              <a:t>b) sędzia sądu administracyjnego może być radnym;</a:t>
            </a:r>
          </a:p>
          <a:p>
            <a:pPr marL="0" indent="0">
              <a:buNone/>
            </a:pPr>
            <a:r>
              <a:rPr lang="pl-PL" dirty="0"/>
              <a:t>c) mandatu posła do Parlamentu Europejskiego nie można łączyć z mandatem radnego;</a:t>
            </a:r>
          </a:p>
          <a:p>
            <a:pPr marL="0" indent="0">
              <a:buNone/>
            </a:pPr>
            <a:r>
              <a:rPr lang="pl-PL" dirty="0"/>
              <a:t>d) radny może wykonywać pracę na rzecz jednostki samorządu terytorialnego, w której uzyskał</a:t>
            </a:r>
          </a:p>
          <a:p>
            <a:pPr marL="0" indent="0">
              <a:buNone/>
            </a:pPr>
            <a:r>
              <a:rPr lang="pl-PL" dirty="0"/>
              <a:t>mandat, na podstawie umowy o dzieło.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8714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1.8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3. Radny Rady Gminy i Miasta Szczekociny jest radnym organu stanowiącego i kontrolnego:</a:t>
            </a:r>
          </a:p>
          <a:p>
            <a:pPr marL="0" indent="0">
              <a:buNone/>
            </a:pPr>
            <a:r>
              <a:rPr lang="pl-PL" dirty="0"/>
              <a:t>a) jednej gminy;</a:t>
            </a:r>
          </a:p>
          <a:p>
            <a:pPr marL="0" indent="0">
              <a:buNone/>
            </a:pPr>
            <a:r>
              <a:rPr lang="pl-PL" dirty="0"/>
              <a:t>b) dwóch gmin: miejskiej i wiejskiej;</a:t>
            </a:r>
          </a:p>
          <a:p>
            <a:pPr marL="0" indent="0">
              <a:buNone/>
            </a:pPr>
            <a:r>
              <a:rPr lang="pl-PL" dirty="0"/>
              <a:t>c) dwóch gmin o tej samej nazwie;</a:t>
            </a:r>
          </a:p>
          <a:p>
            <a:pPr marL="0" indent="0">
              <a:buNone/>
            </a:pPr>
            <a:r>
              <a:rPr lang="pl-PL" dirty="0"/>
              <a:t>d) dwóch sąsiadujących gmin, które mają wspólny organ stanowiący i </a:t>
            </a:r>
            <a:r>
              <a:rPr lang="pl-PL" dirty="0" smtClean="0"/>
              <a:t>kontrolny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7140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1.8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4. Radny rady gminy:</a:t>
            </a:r>
          </a:p>
          <a:p>
            <a:pPr marL="0" indent="0">
              <a:buNone/>
            </a:pPr>
            <a:r>
              <a:rPr lang="pl-PL" dirty="0"/>
              <a:t>a) może uczestniczyć w posiedzeniach komisji rady gminy, której nie jest członkiem;</a:t>
            </a:r>
          </a:p>
          <a:p>
            <a:pPr marL="0" indent="0">
              <a:buNone/>
            </a:pPr>
            <a:r>
              <a:rPr lang="pl-PL" dirty="0"/>
              <a:t>b) nie może brać udziału w głosowaniu komisji rady gminy, której nie jest członkiem;</a:t>
            </a:r>
          </a:p>
          <a:p>
            <a:pPr marL="0" indent="0">
              <a:buNone/>
            </a:pPr>
            <a:r>
              <a:rPr lang="pl-PL" dirty="0"/>
              <a:t>c) nie może składać wniosków w trakcie posiedzenia komisji rady gminy, której nie jest członkiem;</a:t>
            </a:r>
          </a:p>
          <a:p>
            <a:pPr marL="0" indent="0">
              <a:buNone/>
            </a:pPr>
            <a:r>
              <a:rPr lang="pl-PL" dirty="0"/>
              <a:t>d) może uczestniczyć w posiedzeniach komisji rady gminy, której nie jest członkiem jedynie </a:t>
            </a:r>
            <a:r>
              <a:rPr lang="pl-PL" dirty="0" smtClean="0"/>
              <a:t>za zgodą </a:t>
            </a:r>
            <a:r>
              <a:rPr lang="pl-PL" dirty="0"/>
              <a:t>wyrażoną przez przewodniczącego rady gminy.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87140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1.8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b="1" dirty="0"/>
              <a:t>5. Radny Rady Miejskiej Wrocławia:</a:t>
            </a:r>
          </a:p>
          <a:p>
            <a:pPr marL="0" indent="0">
              <a:buNone/>
            </a:pPr>
            <a:r>
              <a:rPr lang="pl-PL" dirty="0"/>
              <a:t>a) może być jednocześnie Prezydentem Wrocławia;</a:t>
            </a:r>
          </a:p>
          <a:p>
            <a:pPr marL="0" indent="0">
              <a:buNone/>
            </a:pPr>
            <a:r>
              <a:rPr lang="pl-PL" dirty="0"/>
              <a:t>b) może być jednocześnie radnym Sejmiku Województwa Dolnośląskiego;</a:t>
            </a:r>
          </a:p>
          <a:p>
            <a:pPr marL="0" indent="0">
              <a:buNone/>
            </a:pPr>
            <a:r>
              <a:rPr lang="pl-PL" dirty="0"/>
              <a:t>c) nie może być jednocześnie Dyrektorem Miejskiego Ośrodka Pomocy Społecznej we Wrocławiu;</a:t>
            </a:r>
          </a:p>
          <a:p>
            <a:pPr marL="0" indent="0">
              <a:buNone/>
            </a:pPr>
            <a:r>
              <a:rPr lang="pl-PL" dirty="0"/>
              <a:t>d) nie może być jednocześnie Wojewodą Opolskim.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87140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1.8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6. Rada gminy musi – w świetle przepisów </a:t>
            </a:r>
            <a:r>
              <a:rPr lang="pl-PL" b="1" dirty="0" err="1"/>
              <a:t>u.s.g</a:t>
            </a:r>
            <a:r>
              <a:rPr lang="pl-PL" b="1" dirty="0"/>
              <a:t>. – powołać/wybrać:</a:t>
            </a:r>
          </a:p>
          <a:p>
            <a:pPr marL="0" indent="0">
              <a:buNone/>
            </a:pPr>
            <a:r>
              <a:rPr lang="pl-PL" dirty="0"/>
              <a:t>a) komisję rewizyjną;</a:t>
            </a:r>
          </a:p>
          <a:p>
            <a:pPr marL="0" indent="0">
              <a:buNone/>
            </a:pPr>
            <a:r>
              <a:rPr lang="pl-PL" dirty="0"/>
              <a:t>b) przewodniczącego rady gminy;</a:t>
            </a:r>
          </a:p>
          <a:p>
            <a:pPr marL="0" indent="0">
              <a:buNone/>
            </a:pPr>
            <a:r>
              <a:rPr lang="pl-PL" dirty="0"/>
              <a:t>c) komisję ochrony środowiska;</a:t>
            </a:r>
          </a:p>
          <a:p>
            <a:pPr marL="0" indent="0">
              <a:buNone/>
            </a:pPr>
            <a:r>
              <a:rPr lang="pl-PL" dirty="0"/>
              <a:t>d) co najmniej pięć komisji stałych.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87140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4 – test 1.8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b="1" dirty="0"/>
              <a:t>7. Zaznacz prawidłową/-we odpowiedź/-</a:t>
            </a:r>
            <a:r>
              <a:rPr lang="pl-PL" b="1" dirty="0" err="1"/>
              <a:t>dzi</a:t>
            </a:r>
            <a:r>
              <a:rPr lang="pl-PL" b="1" dirty="0"/>
              <a:t>:</a:t>
            </a:r>
          </a:p>
          <a:p>
            <a:pPr marL="0" indent="0">
              <a:buNone/>
            </a:pPr>
            <a:r>
              <a:rPr lang="pl-PL" dirty="0"/>
              <a:t>a) wyrażenie zgody na rozwiązanie z radnym stosunku pracy lub odmowa jest pozostawiona</a:t>
            </a:r>
          </a:p>
          <a:p>
            <a:pPr marL="0" indent="0">
              <a:buNone/>
            </a:pPr>
            <a:r>
              <a:rPr lang="pl-PL" dirty="0"/>
              <a:t>uznaniu rady gminy z wyjątkiem sytuacji, gdy dojdzie ona do przekonania, że podstawą rozwiązania</a:t>
            </a:r>
          </a:p>
          <a:p>
            <a:pPr marL="0" indent="0">
              <a:buNone/>
            </a:pPr>
            <a:r>
              <a:rPr lang="pl-PL" dirty="0"/>
              <a:t>tego stosunku są zdarzenia związane z wykonywaniem przez radnego mandatu;</a:t>
            </a:r>
          </a:p>
          <a:p>
            <a:pPr marL="0" indent="0">
              <a:buNone/>
            </a:pPr>
            <a:r>
              <a:rPr lang="pl-PL" dirty="0"/>
              <a:t>b) ochrona trwałości stosunku pracy radnego przewidziana w art. 25 ust. 2 </a:t>
            </a:r>
            <a:r>
              <a:rPr lang="pl-PL" dirty="0" err="1"/>
              <a:t>u.s.g</a:t>
            </a:r>
            <a:r>
              <a:rPr lang="pl-PL" dirty="0"/>
              <a:t>. nie ma zastosowania</a:t>
            </a:r>
          </a:p>
          <a:p>
            <a:pPr marL="0" indent="0">
              <a:buNone/>
            </a:pPr>
            <a:r>
              <a:rPr lang="pl-PL" dirty="0"/>
              <a:t>w razie rozwiązania stosunku pracy w ramach grupowych zwolnień z przyczyn określonych</a:t>
            </a:r>
          </a:p>
          <a:p>
            <a:pPr marL="0" indent="0">
              <a:buNone/>
            </a:pPr>
            <a:r>
              <a:rPr lang="pl-PL" dirty="0"/>
              <a:t>w art. 5 ustawy o szczególnych zasadach rozwiązywania z pracownikami stosunków</a:t>
            </a:r>
          </a:p>
          <a:p>
            <a:pPr marL="0" indent="0">
              <a:buNone/>
            </a:pPr>
            <a:r>
              <a:rPr lang="pl-PL" dirty="0"/>
              <a:t>pracy z przyczyn niedotyczących pracowników;</a:t>
            </a:r>
          </a:p>
          <a:p>
            <a:pPr marL="0" indent="0">
              <a:buNone/>
            </a:pPr>
            <a:r>
              <a:rPr lang="pl-PL" dirty="0"/>
              <a:t>c) uchwała rady gminy odmawiająca zgody na rozwiązanie stosunku pracy z radnym podlega</a:t>
            </a:r>
          </a:p>
          <a:p>
            <a:pPr marL="0" indent="0">
              <a:buNone/>
            </a:pPr>
            <a:r>
              <a:rPr lang="pl-PL" dirty="0"/>
              <a:t>nadzorowi okręgowego inspektora pracy;</a:t>
            </a:r>
          </a:p>
          <a:p>
            <a:pPr marL="0" indent="0">
              <a:buNone/>
            </a:pPr>
            <a:r>
              <a:rPr lang="pl-PL" dirty="0"/>
              <a:t>d) do pracownika będącego radnym mają zastosowanie przepisy o zwolnieniach indywidualnych</a:t>
            </a:r>
          </a:p>
          <a:p>
            <a:pPr marL="0" indent="0">
              <a:buNone/>
            </a:pPr>
            <a:r>
              <a:rPr lang="pl-PL" dirty="0"/>
              <a:t>w trybie ustawy o szczególnych zasadach rozwiązywania z pracownikami stosunków pracy</a:t>
            </a:r>
          </a:p>
          <a:p>
            <a:pPr marL="0" indent="0">
              <a:buNone/>
            </a:pPr>
            <a:r>
              <a:rPr lang="pl-PL" dirty="0"/>
              <a:t>z przyczyn niedotyczących pracowników.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8714033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2429</Words>
  <Application>Microsoft Office PowerPoint</Application>
  <PresentationFormat>Pokaz na ekranie (4:3)</PresentationFormat>
  <Paragraphs>248</Paragraphs>
  <Slides>39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39</vt:i4>
      </vt:variant>
    </vt:vector>
  </HeadingPairs>
  <TitlesOfParts>
    <vt:vector size="40" baseType="lpstr">
      <vt:lpstr>Motyw pakietu Office</vt:lpstr>
      <vt:lpstr>UST 4</vt:lpstr>
      <vt:lpstr>UST 4 – test 1.8 </vt:lpstr>
      <vt:lpstr>UST 4 – test 1.8 </vt:lpstr>
      <vt:lpstr>UST 4 – test 1.8 </vt:lpstr>
      <vt:lpstr>UST 4 – test 1.8 </vt:lpstr>
      <vt:lpstr>UST 4 – test 1.8 </vt:lpstr>
      <vt:lpstr>UST 4 – test 1.8 </vt:lpstr>
      <vt:lpstr>UST 4 – test 1.8 </vt:lpstr>
      <vt:lpstr>UST 4 – test 1.8 </vt:lpstr>
      <vt:lpstr>UST 4 – test 1.8 </vt:lpstr>
      <vt:lpstr>UST 4 – test 1.8 </vt:lpstr>
      <vt:lpstr>UST 4 – test 1.8 </vt:lpstr>
      <vt:lpstr>UST 4 – test 1.8 </vt:lpstr>
      <vt:lpstr>UST 4 – test 1.8 </vt:lpstr>
      <vt:lpstr>UST 4 – test 1.6 </vt:lpstr>
      <vt:lpstr>UST 4 – test 1.6 </vt:lpstr>
      <vt:lpstr>UST 4 – test 1.6 </vt:lpstr>
      <vt:lpstr>UST 4 – test 1.6 </vt:lpstr>
      <vt:lpstr>UST 4 – test 1.6 </vt:lpstr>
      <vt:lpstr>UST 4 – test 1.6 </vt:lpstr>
      <vt:lpstr>UST 4 – test 1.6 </vt:lpstr>
      <vt:lpstr>UST 4 – test 1.6 </vt:lpstr>
      <vt:lpstr>UST 4 – test 1.6 </vt:lpstr>
      <vt:lpstr>UST 4 – test 1.6 </vt:lpstr>
      <vt:lpstr>UST 4 – test 1.6 </vt:lpstr>
      <vt:lpstr>UST 4 – test 1.6 </vt:lpstr>
      <vt:lpstr>UST 4 – test 1.6 </vt:lpstr>
      <vt:lpstr>UST 4 – test 1.5</vt:lpstr>
      <vt:lpstr>UST 4 – test 1.5 </vt:lpstr>
      <vt:lpstr>UST 4 – test 1.5 </vt:lpstr>
      <vt:lpstr>UST 4 – test 1.5 </vt:lpstr>
      <vt:lpstr>UST 4 – test 1.5 </vt:lpstr>
      <vt:lpstr>UST 4 – test 1.5 </vt:lpstr>
      <vt:lpstr>UST 4 – test 1.5 </vt:lpstr>
      <vt:lpstr>UST 4 – test 1.5 </vt:lpstr>
      <vt:lpstr>UST 4 – test 1.5 </vt:lpstr>
      <vt:lpstr>UST 4 – test 1.5 </vt:lpstr>
      <vt:lpstr>UST 4 – test 1.5 </vt:lpstr>
      <vt:lpstr>UST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UST 4</dc:title>
  <dc:creator>M a c i e k</dc:creator>
  <cp:lastModifiedBy>M a c i e k</cp:lastModifiedBy>
  <cp:revision>2</cp:revision>
  <dcterms:created xsi:type="dcterms:W3CDTF">2017-04-07T14:41:56Z</dcterms:created>
  <dcterms:modified xsi:type="dcterms:W3CDTF">2017-04-07T14:53:38Z</dcterms:modified>
</cp:coreProperties>
</file>