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8" r:id="rId23"/>
    <p:sldId id="283" r:id="rId24"/>
    <p:sldId id="284" r:id="rId25"/>
    <p:sldId id="285" r:id="rId26"/>
    <p:sldId id="286" r:id="rId27"/>
    <p:sldId id="287" r:id="rId28"/>
  </p:sldIdLst>
  <p:sldSz cx="12192000" cy="6858000"/>
  <p:notesSz cx="6858000" cy="9144000"/>
  <p:custDataLst>
    <p:tags r:id="rId29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197EA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2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5328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7803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28128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3136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05952" y="188259"/>
            <a:ext cx="8314765" cy="66581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282" y="1111624"/>
            <a:ext cx="10990730" cy="5513294"/>
          </a:xfr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86768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8524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7578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6940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37003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3785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5227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080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2ADD-5CD1-4740-A22E-50C826D0CA0B}" type="datetimeFigureOut">
              <a:rPr lang="pl-PL" smtClean="0"/>
              <a:pPr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D9D1-117D-4627-BA64-B1177CA9CCE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989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97330" y="1122363"/>
            <a:ext cx="9170670" cy="2365693"/>
          </a:xfrm>
          <a:solidFill>
            <a:srgbClr val="197EA8"/>
          </a:solidFill>
          <a:ln w="28575">
            <a:solidFill>
              <a:srgbClr val="FFFFFF"/>
            </a:solidFill>
          </a:ln>
          <a:scene3d>
            <a:camera prst="orthographicFront"/>
            <a:lightRig rig="threePt" dir="t"/>
          </a:scene3d>
          <a:sp3d prstMaterial="softEdge">
            <a:bevelT w="165100" prst="coolSlant"/>
          </a:sp3d>
        </p:spPr>
        <p:txBody>
          <a:bodyPr anchor="ctr">
            <a:normAutofit/>
          </a:bodyPr>
          <a:lstStyle/>
          <a:p>
            <a:r>
              <a:rPr lang="pl-PL" sz="5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Ustanie stosunku </a:t>
            </a:r>
            <a:r>
              <a:rPr lang="pl-PL" sz="54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pracy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68500" y="4453256"/>
            <a:ext cx="7028329" cy="2099944"/>
          </a:xfrm>
          <a:solidFill>
            <a:srgbClr val="197EA8"/>
          </a:solidFill>
          <a:ln w="28575"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t">
            <a:normAutofit/>
          </a:bodyPr>
          <a:lstStyle/>
          <a:p>
            <a:endParaRPr lang="pl-PL" altLang="pl-PL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pl-PL" altLang="pl-PL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dr</a:t>
            </a:r>
            <a:r>
              <a:rPr lang="pl-PL" altLang="pl-P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Ariel Przybyłowicz</a:t>
            </a:r>
          </a:p>
          <a:p>
            <a:r>
              <a:rPr lang="pl-PL" altLang="pl-P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Zakład Prawa Pracy</a:t>
            </a:r>
          </a:p>
          <a:p>
            <a:r>
              <a:rPr lang="pl-PL" altLang="pl-P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WPAiE UWr</a:t>
            </a:r>
            <a:endParaRPr lang="pl-PL" altLang="pl-PL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67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Termin wypowiedzenia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/>
          </a:bodyPr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Sposób ustalania</a:t>
            </a:r>
          </a:p>
          <a:p>
            <a:pPr marL="82550" indent="0" algn="just">
              <a:spcBef>
                <a:spcPts val="575"/>
              </a:spcBef>
            </a:pPr>
            <a:endParaRPr lang="pl-PL" alt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Joanna K. jest zatrudniona na podstawie umowy na czas nieokreślony w ABC </a:t>
            </a:r>
            <a:r>
              <a:rPr 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sp</a:t>
            </a: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. z o.o. od 02.01.2010 r. W dn. 17.11.2016 r. pracodawca wypowiedział umowę o pracę zachowując ustawowy okres wypowiedzenia. Kiedy nastąpi rozwiązanie stosunku </a:t>
            </a:r>
            <a:r>
              <a:rPr 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?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altLang="pl-PL" sz="2400" dirty="0" smtClean="0">
                <a:solidFill>
                  <a:schemeClr val="bg1"/>
                </a:solidFill>
                <a:latin typeface="Century Gothic" pitchFamily="34" charset="0"/>
              </a:rPr>
              <a:t>Kiedy nastąpiłoby rozwiązanie stosunku </a:t>
            </a:r>
            <a:r>
              <a:rPr lang="pl-PL" alt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sz="2400" dirty="0" smtClean="0">
                <a:solidFill>
                  <a:schemeClr val="bg1"/>
                </a:solidFill>
                <a:latin typeface="Century Gothic" pitchFamily="34" charset="0"/>
              </a:rPr>
              <a:t>, gdyby pracodawca wypowiedział umowę 02.11.2016 r. lub 30.11.2016 r.?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altLang="pl-PL" sz="2400" dirty="0" smtClean="0">
                <a:solidFill>
                  <a:schemeClr val="bg1"/>
                </a:solidFill>
                <a:latin typeface="Century Gothic" pitchFamily="34" charset="0"/>
              </a:rPr>
              <a:t>Kiedy nastąpiłoby rozwiązanie stosunku </a:t>
            </a:r>
            <a:r>
              <a:rPr lang="pl-PL" alt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sz="2400" dirty="0" smtClean="0">
                <a:solidFill>
                  <a:schemeClr val="bg1"/>
                </a:solidFill>
                <a:latin typeface="Century Gothic" pitchFamily="34" charset="0"/>
              </a:rPr>
              <a:t>, gdyby okres wypowiedzenia wynosił dwa tygodnie?</a:t>
            </a: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Dni wolne na poszukiwanie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/>
          </a:bodyPr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 jakich przypadkach przysługują?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 jakim wymiarze?</a:t>
            </a:r>
          </a:p>
          <a:p>
            <a:pPr marL="82550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Czy w razie niewykorzystania przysługuje za nie ekwiwalent pieniężny?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Zwolnienie z obowiązku świadczenia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/>
          </a:bodyPr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Kiedy dopuszczalne?</a:t>
            </a:r>
          </a:p>
          <a:p>
            <a:pPr marL="82550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Czy wymagana zgoda pracownika?</a:t>
            </a:r>
          </a:p>
          <a:p>
            <a:pPr marL="82550" indent="0" algn="just">
              <a:spcBef>
                <a:spcPts val="575"/>
              </a:spcBef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Powszechna ochrona przed wypowiedzeniem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/>
          </a:bodyPr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Elementy: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Obowiązek uzasadnienia wypowiedzenia (podania przyczyny)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Obowiązek przeprowadzenia konsultacji </a:t>
            </a:r>
            <a:r>
              <a:rPr lang="pl-PL" b="1" u="sng" dirty="0" smtClean="0">
                <a:solidFill>
                  <a:schemeClr val="bg1"/>
                </a:solidFill>
                <a:latin typeface="Century Gothic" pitchFamily="34" charset="0"/>
              </a:rPr>
              <a:t>zamiaru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 wypowiedzenia</a:t>
            </a:r>
          </a:p>
          <a:p>
            <a:pPr marL="82550" indent="0" algn="just">
              <a:spcBef>
                <a:spcPts val="575"/>
              </a:spcBef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Powszechna ochrona przed wypowiedzeniem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Uzasadnione przyczyny wypowiedzenia</a:t>
            </a: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spcBef>
                <a:spcPts val="580"/>
              </a:spcBef>
              <a:buFont typeface="Arial" pitchFamily="34" charset="0"/>
              <a:buAutoNum type="arabicPeriod"/>
              <a:defRPr/>
            </a:pPr>
            <a:r>
              <a:rPr lang="pl-PL" altLang="pl-PL" sz="1600" b="1" dirty="0" smtClean="0">
                <a:solidFill>
                  <a:schemeClr val="bg1"/>
                </a:solidFill>
                <a:latin typeface="Century Gothic" pitchFamily="34" charset="0"/>
              </a:rPr>
              <a:t>Konkretna przyczyna wypowiedzenia. </a:t>
            </a:r>
          </a:p>
          <a:p>
            <a:pPr algn="just">
              <a:spcBef>
                <a:spcPts val="580"/>
              </a:spcBef>
              <a:buNone/>
              <a:defRPr/>
            </a:pP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Przyczyna rozwiązania umowy o pracę powinna być konkretna. Naruszenie art. 30 § 4 KP ma miejsce wówczas, gdy wskazana przez pracodawcę przyczyna wypowiedzenia jest niedostatecznie konkretna, a przez to niezrozumiała dla pracownika (wyr. SN z 10.5.2000 r., I PKN 641/99, </a:t>
            </a:r>
            <a:r>
              <a:rPr lang="pl-PL" altLang="pl-PL" sz="1600" dirty="0" err="1" smtClean="0">
                <a:solidFill>
                  <a:schemeClr val="bg1"/>
                </a:solidFill>
                <a:latin typeface="Century Gothic" pitchFamily="34" charset="0"/>
              </a:rPr>
              <a:t>OSNAPiUS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 2001, Nr 20, poz. 618).</a:t>
            </a:r>
          </a:p>
          <a:p>
            <a:pPr algn="just">
              <a:spcBef>
                <a:spcPts val="580"/>
              </a:spcBef>
              <a:buFont typeface="Arial" pitchFamily="34" charset="0"/>
              <a:buAutoNum type="arabicPeriod" startAt="2"/>
              <a:defRPr/>
            </a:pPr>
            <a:r>
              <a:rPr lang="pl-PL" altLang="pl-PL" sz="1600" b="1" dirty="0" smtClean="0">
                <a:solidFill>
                  <a:schemeClr val="bg1"/>
                </a:solidFill>
                <a:latin typeface="Century Gothic" pitchFamily="34" charset="0"/>
              </a:rPr>
              <a:t>Uzasadniona przyczyna wypowiedzenia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. </a:t>
            </a:r>
          </a:p>
          <a:p>
            <a:pPr algn="just">
              <a:spcBef>
                <a:spcPts val="580"/>
              </a:spcBef>
              <a:buNone/>
              <a:defRPr/>
            </a:pP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Jeżeli wskazana w wypowiedzeniu przyczyna jest pozorna, wypowiedzenie jest bezzasadne (art. 45 § 1 KP), chyba że pracodawca wskazuje ponadto jakieś inne przyczyny wypowiedzenia usprawiedliwiające odmienne twierdzenie (wyr. SN z 13.10.1999 r., I PKN 304/99, </a:t>
            </a:r>
            <a:r>
              <a:rPr lang="pl-PL" altLang="pl-PL" sz="1600" dirty="0" err="1" smtClean="0">
                <a:solidFill>
                  <a:schemeClr val="bg1"/>
                </a:solidFill>
                <a:latin typeface="Century Gothic" pitchFamily="34" charset="0"/>
              </a:rPr>
              <a:t>OSNAPiUS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 2001, Nr 4, poz. 118)</a:t>
            </a:r>
          </a:p>
          <a:p>
            <a:pPr marL="274320" indent="-274320" algn="just">
              <a:spcBef>
                <a:spcPts val="580"/>
              </a:spcBef>
              <a:buNone/>
              <a:defRPr/>
            </a:pPr>
            <a:r>
              <a:rPr lang="pl-PL" altLang="pl-PL" sz="1600" b="1" dirty="0" smtClean="0">
                <a:solidFill>
                  <a:schemeClr val="bg1"/>
                </a:solidFill>
                <a:latin typeface="Century Gothic" pitchFamily="34" charset="0"/>
              </a:rPr>
              <a:t>3. Rzeczywista- faktycznie istniejąca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Niedopuszczalne podawanie nowej przyczyny na etapie procesu. Pracodawca nie może wykazać zasadności wypowiedzenia umowy o pracę na podstawie innej przyczyny, niż wskazana w wypowiedzeniu - art. 30 § 4 (wyr. SN z 19.2.1999 r., I PKN 571/98, </a:t>
            </a:r>
            <a:r>
              <a:rPr lang="pl-PL" altLang="pl-PL" sz="1600" dirty="0" err="1" smtClean="0">
                <a:solidFill>
                  <a:schemeClr val="bg1"/>
                </a:solidFill>
                <a:latin typeface="Century Gothic" pitchFamily="34" charset="0"/>
              </a:rPr>
              <a:t>OSNAPiUS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 2000, Nr 7, poz. 266 z aprobującą glosą A. Wypych-Żywickiej, OSP 2001, Nr 4, poz. 56).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Naruszenie art. 30 § 4 KP może polegać </a:t>
            </a:r>
            <a:r>
              <a:rPr lang="pl-PL" altLang="pl-PL" sz="1600" b="1" dirty="0" smtClean="0">
                <a:solidFill>
                  <a:schemeClr val="bg1"/>
                </a:solidFill>
                <a:latin typeface="Century Gothic" pitchFamily="34" charset="0"/>
              </a:rPr>
              <a:t>na niewskazaniu w ogóle przyczyny 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rozwiązania umowy o pracę lub </a:t>
            </a:r>
            <a:r>
              <a:rPr lang="pl-PL" altLang="pl-PL" sz="1600" b="1" dirty="0" smtClean="0">
                <a:solidFill>
                  <a:schemeClr val="bg1"/>
                </a:solidFill>
                <a:latin typeface="Century Gothic" pitchFamily="34" charset="0"/>
              </a:rPr>
              <a:t>na pozornym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, </a:t>
            </a:r>
            <a:r>
              <a:rPr lang="pl-PL" altLang="pl-PL" sz="1600" b="1" dirty="0" smtClean="0">
                <a:solidFill>
                  <a:schemeClr val="bg1"/>
                </a:solidFill>
                <a:latin typeface="Century Gothic" pitchFamily="34" charset="0"/>
              </a:rPr>
              <a:t>niewystarczająco jasnym i konkretnym 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jej wskazaniu. Podana przyczyna wypowiedzenia powinna być dostatecznie skonkretyzowana i jasna przede wszystkim dla adresata-pracownika.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Podanie w oświadczeniu o wypowiedzeniu umowy o pracę przyczyny pozornej (nierzeczywistej, nieprawdziwej) jest równoznaczne z brakiem wskazania przyczyny uzasadniającej wypowiedzenie w pojęciu art. 30 § 4 KP (wyr. SN z 13.10.1999 r., I PKN 304/99, </a:t>
            </a:r>
            <a:r>
              <a:rPr lang="pl-PL" altLang="pl-PL" sz="1600" dirty="0" err="1" smtClean="0">
                <a:solidFill>
                  <a:schemeClr val="bg1"/>
                </a:solidFill>
                <a:latin typeface="Century Gothic" pitchFamily="34" charset="0"/>
              </a:rPr>
              <a:t>OSNAPiUS</a:t>
            </a:r>
            <a:r>
              <a:rPr lang="pl-PL" altLang="pl-PL" sz="1600" dirty="0" smtClean="0">
                <a:solidFill>
                  <a:schemeClr val="bg1"/>
                </a:solidFill>
                <a:latin typeface="Century Gothic" pitchFamily="34" charset="0"/>
              </a:rPr>
              <a:t> 2001, Nr 4, poz. 118).</a:t>
            </a: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Powszechna ochrona przed wypowiedzeniem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 fontScale="92500" lnSpcReduction="10000"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Uzasadnione przyczyny wypowiedzenia</a:t>
            </a: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spcBef>
                <a:spcPts val="580"/>
              </a:spcBef>
              <a:buFont typeface="Arial" pitchFamily="34" charset="0"/>
              <a:buAutoNum type="arabicPeriod"/>
              <a:defRPr/>
            </a:pPr>
            <a:r>
              <a:rPr lang="pl-PL" altLang="pl-PL" sz="1800" dirty="0" smtClean="0">
                <a:solidFill>
                  <a:schemeClr val="bg1"/>
                </a:solidFill>
                <a:latin typeface="Century Gothic" pitchFamily="34" charset="0"/>
              </a:rPr>
              <a:t>wskazanie przyczyny lub przyczyn rozwiązania stosunku </a:t>
            </a:r>
            <a:r>
              <a:rPr lang="pl-PL" altLang="pl-PL" sz="18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sz="1800" dirty="0" smtClean="0">
                <a:solidFill>
                  <a:schemeClr val="bg1"/>
                </a:solidFill>
                <a:latin typeface="Century Gothic" pitchFamily="34" charset="0"/>
              </a:rPr>
              <a:t> w oświadczeniu o wypowiedzeniu składanym przez pracodawcę przesądza o tym, że spór przed sądem </a:t>
            </a:r>
            <a:r>
              <a:rPr lang="pl-PL" altLang="pl-PL" sz="18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sz="1800" dirty="0" smtClean="0">
                <a:solidFill>
                  <a:schemeClr val="bg1"/>
                </a:solidFill>
                <a:latin typeface="Century Gothic" pitchFamily="34" charset="0"/>
              </a:rPr>
              <a:t> może się toczyć tylko w ich granicach, co oznacza, że pracodawca jest pozbawiony możliwości powoływania się przed organem rozstrzygającym spór na inne przyczyny mogące przemawiać za słusznością wypowiedzenia umowy </a:t>
            </a:r>
          </a:p>
          <a:p>
            <a:pPr algn="just">
              <a:spcBef>
                <a:spcPts val="580"/>
              </a:spcBef>
              <a:buFont typeface="Arial" pitchFamily="34" charset="0"/>
              <a:buAutoNum type="arabicPeriod"/>
              <a:defRPr/>
            </a:pPr>
            <a:r>
              <a:rPr lang="pl-PL" sz="1800" dirty="0" smtClean="0">
                <a:solidFill>
                  <a:schemeClr val="bg1"/>
                </a:solidFill>
                <a:latin typeface="Century Gothic" pitchFamily="34" charset="0"/>
              </a:rPr>
              <a:t>przyczyna wypowiedzenia umowy o pracę może dotyczyć zarówno pracodawcy (likwidacja, upadłość, zmiany technologiczno-organizacyjne lub czynniki ekonomiczne skutkujące redukcją etatów, dążenie do racjonalizacji struktury zatrudnienia itp.), jak i pracownika (niewywiązywanie się z obowiązków pracowniczych, brak dbałości o dobro zakładu, podejmowanie działalności zarobkowej konkurencyjnej względem pracodawcy) i być przez strony zawiniona lub niezawiniona. Zawsze jednak ocena zasadności rozwiązania stosunku </a:t>
            </a:r>
            <a:r>
              <a:rPr lang="pl-PL" sz="18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1800" dirty="0" smtClean="0">
                <a:solidFill>
                  <a:schemeClr val="bg1"/>
                </a:solidFill>
                <a:latin typeface="Century Gothic" pitchFamily="34" charset="0"/>
              </a:rPr>
              <a:t> w tym trybie powinna być dokonywana z uwzględnieniem słusznych interesów obydwu stron oraz celu, treści i sposobu realizacji tegoż stosunku, a inne okoliczności, wprawdzie dotyczące pracownika, lecz mające charakter osobisty lub rodzinny, mogą w wyjątkowych przypadkach stanowić podstawę uznania wypowiedzenia za sprzeczne z zasadami współżycia społecznego</a:t>
            </a:r>
          </a:p>
          <a:p>
            <a:pPr algn="just">
              <a:spcBef>
                <a:spcPts val="580"/>
              </a:spcBef>
              <a:buFont typeface="Arial" pitchFamily="34" charset="0"/>
              <a:buAutoNum type="arabicPeriod"/>
              <a:defRPr/>
            </a:pPr>
            <a:r>
              <a:rPr lang="pl-PL" sz="1800" dirty="0" smtClean="0">
                <a:solidFill>
                  <a:schemeClr val="bg1"/>
                </a:solidFill>
                <a:latin typeface="Century Gothic" pitchFamily="34" charset="0"/>
              </a:rPr>
              <a:t>wypowiedzenie jest zwykłym sposobem rozwiązywania tego rodzaju umów. W efekcie o zasadności wypowiedzenia nie muszą świadczyć jakieś powody nadzwyczajne  , w przypadku wypowiedzenia umowy o pracę jako zwykłego sposobu rozwiązania stosunku </a:t>
            </a:r>
            <a:r>
              <a:rPr lang="pl-PL" sz="18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1800" dirty="0" smtClean="0">
                <a:solidFill>
                  <a:schemeClr val="bg1"/>
                </a:solidFill>
                <a:latin typeface="Century Gothic" pitchFamily="34" charset="0"/>
              </a:rPr>
              <a:t> "uzasadnioną przyczyną mogą być okoliczności leżące po stronie pracownika, choćby wynikały ze względów obiektywnych i nie były przez niego zawinione". W szczególności są to "okoliczności związane ze sposobem wykonywania przez niego </a:t>
            </a:r>
            <a:r>
              <a:rPr lang="pl-PL" sz="18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1800" dirty="0" smtClean="0">
                <a:solidFill>
                  <a:schemeClr val="bg1"/>
                </a:solidFill>
                <a:latin typeface="Century Gothic" pitchFamily="34" charset="0"/>
              </a:rPr>
              <a:t> oraz z jego osobą (psychiczną i fizyczną możliwością świadczenia </a:t>
            </a:r>
            <a:r>
              <a:rPr lang="pl-PL" sz="18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1800" dirty="0" smtClean="0">
                <a:solidFill>
                  <a:schemeClr val="bg1"/>
                </a:solidFill>
                <a:latin typeface="Century Gothic" pitchFamily="34" charset="0"/>
              </a:rPr>
              <a:t>, także formalnymi kwalifikacjami i rzeczywistymi umiejętnościami). Przyczyny dotyczące pracownika mogą być niezawinione przez niego (tak jest w przypadku zdrowia uniemożliwiającego zatrudnienie na określonym stanowisku)".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Powszechna ochrona przed wypowiedzeniem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Konsultacja zamiaru wypowiedzenia</a:t>
            </a:r>
            <a:endParaRPr lang="pl-PL" altLang="pl-PL" dirty="0"/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Procedura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Terminy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Wymagana forma i treść</a:t>
            </a: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Powszechna ochrona przed wypowiedzeniem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Konsultacja zamiaru wypowiedzenia</a:t>
            </a:r>
            <a:endParaRPr lang="pl-PL" altLang="pl-PL" dirty="0"/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Procedura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Terminy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Wymagana forma i treść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Konsekwencje braku konsultacji</a:t>
            </a: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Szczególna ochrona przed wypowiedzeniem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Ochrona pracowników w wieku przedemerytalnym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Ochrona w trakcie usprawiedliwionej nieobecności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Ochrona kobiet w ciąży i pracowników korzystających z uprawnień rodzicielskich</a:t>
            </a:r>
            <a:endParaRPr lang="pl-PL" alt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Wypowiedzenie warunków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 i płacy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treść i forma wypowiedzenia zmieniającego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Milcząca zgoda pracownika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Konsekwencje niewyrażenia zgody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Możliwość odwołania do sądu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mimo przyjęcia nowych warunków?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Wyłączenia ochrony szczególnej </a:t>
            </a: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pPr>
              <a:buNone/>
            </a:pPr>
            <a:r>
              <a:rPr lang="pl-PL" sz="2400" b="1" dirty="0" smtClean="0">
                <a:solidFill>
                  <a:schemeClr val="bg1"/>
                </a:solidFill>
                <a:latin typeface="Century Gothic" pitchFamily="34" charset="0"/>
              </a:rPr>
              <a:t>Zakres pojęciowy ustania stosunku </a:t>
            </a:r>
            <a:r>
              <a:rPr lang="pl-PL" sz="2400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2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None/>
            </a:pPr>
            <a:endParaRPr lang="pl-PL" sz="2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sz="2400" dirty="0" smtClean="0">
                <a:solidFill>
                  <a:schemeClr val="bg1"/>
                </a:solidFill>
                <a:latin typeface="Century Gothic" pitchFamily="34" charset="0"/>
              </a:rPr>
              <a:t>Różnica pomiędzy ustaniem, rozwiązaniem a wygaśnięciem stosunku </a:t>
            </a:r>
            <a:r>
              <a:rPr lang="pl-PL" sz="24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Uprawnienia pracowników w razie wypowiedzenia umowy przez pracodawcę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Odwołanie do sądu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– terminy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Roszczenia pracownika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Uznanie wypowiedzenia za bezskuteczne/przywrócenie do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na poprzednich warunkach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Odszkodowanie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Wynagrodzenie za czas pozostawania bez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Rozwiązanie umowy bez wypowiedzenia </a:t>
            </a:r>
            <a:b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przez pracodawcę z winy pracownika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Forma i treść 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Zamknięty katalog przyczyn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Ograniczenie czasowe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Obowiązek zasięgnięcia opinii zakładowej organizacji związkowej</a:t>
            </a:r>
          </a:p>
          <a:p>
            <a:pPr marL="82550" indent="0" algn="just">
              <a:spcBef>
                <a:spcPts val="575"/>
              </a:spcBef>
            </a:pP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Rozwiązanie umowy bez wypowiedzenia </a:t>
            </a:r>
            <a:b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przez pracodawcę z winy pracownika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  <a:buNone/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Pracodawca może rozwiązać umowę o pracę bez wypowiedzenia z winy pracownika w razie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:</a:t>
            </a:r>
          </a:p>
          <a:p>
            <a:pPr marL="82550" indent="0" algn="just">
              <a:spcBef>
                <a:spcPts val="575"/>
              </a:spcBef>
              <a:buNone/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) ciężkiego naruszenia przez pracownika podstawowych obowiązków pracowniczych;</a:t>
            </a:r>
          </a:p>
          <a:p>
            <a:pPr marL="82550" indent="0" algn="just">
              <a:spcBef>
                <a:spcPts val="575"/>
              </a:spcBef>
              <a:buNone/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2) popełnienia przez pracownika w czasie trwania umowy o pracę przestępstwa, które uniemożliwia dalsze zatrudnianie go na zajmowanym stanowisku, jeżeli przestępstwo jest oczywiste lub zostało stwierdzone prawomocnym wyrokiem;</a:t>
            </a:r>
          </a:p>
          <a:p>
            <a:pPr marL="82550" indent="0" algn="just">
              <a:spcBef>
                <a:spcPts val="575"/>
              </a:spcBef>
              <a:buNone/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3) zawinionej przez pracownika utraty uprawnień koniecznych do wykonywania pracy na zajmowanym stanowisku.</a:t>
            </a:r>
          </a:p>
          <a:p>
            <a:pPr marL="82550" indent="0" algn="just">
              <a:spcBef>
                <a:spcPts val="575"/>
              </a:spcBef>
            </a:pP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Rozwiązanie umowy bez wypowiedzenia </a:t>
            </a:r>
            <a:b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przez pracodawcę bez winy pracownika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Forma i treść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Zamknięty katalog przyczyn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Obowiązek zasięgnięcia opinii zakładowej organizacji związkowej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Obowiązek zatrudnienia pracownika po ustaniu przyczyn?</a:t>
            </a: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Rozwiązanie umowy bez wypowiedzenia </a:t>
            </a:r>
            <a:b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przez pracownika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Pojęcie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Forma i treść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Zamknięty katalog przyczyn</a:t>
            </a:r>
          </a:p>
          <a:p>
            <a:pPr marL="82550" indent="0" algn="just">
              <a:spcBef>
                <a:spcPts val="575"/>
              </a:spcBef>
            </a:pP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Uprawnienia pracowników w razie rozwiązania przez pracodawcę umowy bez wypowiedzenia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Odwołanie do sądu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- terminy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Roszczenia pracownika: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Przywrócenie do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Odszkodowanie 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Wynagrodzenie za czas pozostawania bez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</a:pP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Uprawnienia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pracodawcyw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 razie rozwiązania przez pracownika umowy bez wypowiedzenia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Odwołanie do sądu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- terminy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Roszczenia pracodawcy: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wyłącznie odszkodowanie 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Wynagrodzenie za czas pozostawania bez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</a:pP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Wygaśnięcie stosunku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57300"/>
            <a:ext cx="11595100" cy="5435600"/>
          </a:xfrm>
        </p:spPr>
        <p:txBody>
          <a:bodyPr>
            <a:normAutofit/>
          </a:bodyPr>
          <a:lstStyle/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Kodeksowe przyczyny – zamknięty katalog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śmierć pracownika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śmierć pracodawcy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tymczasowe aresztowanie trwające dłużej niż 3 miesiące (ale obowiązek ponownego zatrudnienia pracownika)</a:t>
            </a:r>
          </a:p>
          <a:p>
            <a:pPr marL="539750" lvl="1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Niezgłoszenie powrotu do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 przez pracownika pozostającego na urlopie bezpłatnym w związku z wyborem </a:t>
            </a:r>
          </a:p>
          <a:p>
            <a:pPr marL="82550" indent="0" algn="just">
              <a:spcBef>
                <a:spcPts val="575"/>
              </a:spcBef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Wynagrodzenie za czas pozostawania bez </a:t>
            </a:r>
            <a:r>
              <a:rPr lang="pl-PL" alt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</a:pP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Sposoby rozwiązania stosunku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Katalog sposobów rozwiązania stosunku </a:t>
            </a:r>
            <a:r>
              <a:rPr 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Porozumienie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Wypowiedzenie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Rozwiązanie bez wypowiedzenia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Upływ czasu</a:t>
            </a:r>
          </a:p>
          <a:p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Czy dopuszczalne inne sposoby? 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Co z tzw. porzuceniem 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?</a:t>
            </a: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Porozumienie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Na czym polega?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Czy </a:t>
            </a:r>
            <a:r>
              <a:rPr lang="pl-PL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. wprowadza jakieś ograniczenia lub wymogi co do formy lub treści?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Możliwość odwołania do sądu </a:t>
            </a:r>
            <a:r>
              <a:rPr lang="pl-PL" b="1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?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Porozumienie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Joanna W. pracuje w kasie Sądu Rejonowego we Wrocławiu. W dn. 22.10.2016 r. podczas kontroli stanu kasy ujawniono braki w kwocie 2.000 zł. Joanna W. przyznała się, że zabrała tę kwotę kilka dni wcześniej, bo potrzebowała pieniędzy na zapłatę za wakacje zagraniczne; zapewniła, że chciała je oddać.</a:t>
            </a:r>
          </a:p>
          <a:p>
            <a:pPr algn="just"/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Wezwana na rozmowę z Dyrektorem Sądu płakała. Prezes zaproponował jej rozwiązanie umowy o pracę za porozumieniem stron albo zwolnienie dyscyplinarne. Joanna W. zgodziła się na pierwsze rozwiązanie. Napisała na kartce „Proszę o rozwiązanie umowy o pracę za porozumieniem w dn. 22.10.2016 r.” i podpisała się. Kartkę podpisał również Dyrektor Sądu.</a:t>
            </a:r>
          </a:p>
          <a:p>
            <a:pPr algn="just"/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Joanna W. po wyjściu z sądu poszła do apteki po leki uspokajające. Następnego dnia przyszła do prezesa sądu z prośbą o anulowanie zwolnienia, a gdy prezes odmówił, przedłożyła pismo, w którym „oświadczyła, że cofa swoje oświadczenie woli z dn. 22.10.2016 r. dotyczące wniosku o rozwiązanie umowy o pracę za porozumieniem stron, bo była zdenerwowana, zestresowana i nie wiedziała, co czyni, a poza tym Pan Dyrektor groził jej dyscyplinarnym zwolnieniem, więc nie miała wyjścia”. </a:t>
            </a:r>
          </a:p>
          <a:p>
            <a:pPr algn="just"/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Czy Joanna W. może uchylić się od swojego oświadczenia woli?</a:t>
            </a: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Wypowiedzenie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Na czym polega?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Forma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Jakie będą skutki niedochowania formy przez pracodawcę lub przez pracownika?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Treść wypowiedzenia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Skutki pominięcia wymaganych elementów?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Okresy wypowiedzenia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/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Pojęcie okresu wypowiedzenia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Zróżnicowanie dla umów na okres próbny oraz umów na czas określony/nieokreślony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Jakie zmiany wprowadziła nowelizacja z 22.02.2016?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Skutki nieprawidłowego ustalenia okresu wypowiedzenia</a:t>
            </a:r>
          </a:p>
          <a:p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Dopuszczalność umownego skracania lub przedłużania okresów wypowiedzenia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Okresy wypowiedzenia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 fontScale="92500" lnSpcReduction="20000"/>
          </a:bodyPr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  <a:buFont typeface="Wingdings 2" pitchFamily="18" charset="2"/>
              <a:buNone/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Wyrok Sądu Najwyższego z dnia 26 marca 2014r., II PK 175/13</a:t>
            </a:r>
          </a:p>
          <a:p>
            <a:pPr marL="82550" indent="0" algn="just">
              <a:spcBef>
                <a:spcPts val="575"/>
              </a:spcBef>
              <a:buFont typeface="Arial" charset="0"/>
              <a:buNone/>
            </a:pP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Dopuszczalne jest umowne postanowienie o skróceniu okresu wypowiedzenia umowy o pracę dokonanego przez pracownika. Ważność takiego postanowienia musi zostać oceniona poprzez pryzmat zasady uprzywilejowania pracownika z art. 18 </a:t>
            </a:r>
            <a:r>
              <a:rPr lang="pl-PL" altLang="pl-PL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. Korzystność postanowienia umowy powinna być oceniona na chwilę zawarcia umowy, a nie na chwilę dokonania wypowiedzenia. Ocena ta powinna w miarę możliwości zobiektywizowana. Powinna jednak uwzględniać okoliczności faktyczne każdej sprawy. Nie powinno ulegać wątpliwości, że dokonanie wypowiedzenia przez pracownika z krótszym okresem wypowiedzenia jest dla niego, z reguły, korzystne. W ocenie postanowień umownych konieczne jest również uwzględnienie woli pracownika, który może mieć interes w wyrażeniu zgody na pozornie niekorzystne dlań rozwiązania. Istotne może się więc okazać nawet subiektywne przekonanie o korzystności postanowienia umownego.</a:t>
            </a: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71700" y="177801"/>
            <a:ext cx="10020300" cy="749300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Okresy wypowiedzenia</a:t>
            </a:r>
            <a:endParaRPr lang="pl-PL" sz="3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8300" y="1168400"/>
            <a:ext cx="11595100" cy="5435600"/>
          </a:xfrm>
        </p:spPr>
        <p:txBody>
          <a:bodyPr>
            <a:normAutofit fontScale="85000" lnSpcReduction="20000"/>
          </a:bodyPr>
          <a:lstStyle/>
          <a:p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  <a:buFont typeface="Wingdings 2" pitchFamily="18" charset="2"/>
              <a:buNone/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Wyrok Sądu Najwyższego z dnia 10 stycznia 2006r., I PK 97/05</a:t>
            </a:r>
          </a:p>
          <a:p>
            <a:pPr marL="82550" indent="0" algn="just">
              <a:spcBef>
                <a:spcPts val="575"/>
              </a:spcBef>
              <a:buFont typeface="Arial" charset="0"/>
              <a:buNone/>
            </a:pP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Ocena ważności postanowienia umowy o pracę wprowadzającego dłuższy okres jej wypowiedzenia dla pracownika (art. 18 § 2 </a:t>
            </a:r>
            <a:r>
              <a:rPr lang="pl-PL" altLang="pl-PL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.) musi być odniesiona do konkretnych okoliczności sprawy, a w szczególności całokształtu regulacji umownych, w sposób zobiektywizowany uwzględniający warunki z chwili zawarcia umowy oraz "bilans korzyści i strat" dla pracownika.</a:t>
            </a:r>
          </a:p>
          <a:p>
            <a:pPr marL="82550" indent="0" algn="just">
              <a:spcBef>
                <a:spcPts val="575"/>
              </a:spcBef>
              <a:buFont typeface="Arial" charset="0"/>
              <a:buNone/>
            </a:pPr>
            <a:endParaRPr lang="pl-PL" alt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82550" indent="0" algn="just">
              <a:spcBef>
                <a:spcPts val="575"/>
              </a:spcBef>
              <a:buFont typeface="Arial" charset="0"/>
              <a:buNone/>
            </a:pPr>
            <a:r>
              <a:rPr lang="pl-PL" altLang="pl-PL" b="1" dirty="0" smtClean="0">
                <a:solidFill>
                  <a:schemeClr val="bg1"/>
                </a:solidFill>
                <a:latin typeface="Century Gothic" pitchFamily="34" charset="0"/>
              </a:rPr>
              <a:t>Wyrok Sądu Najwyższego z dnia 2 października 2003 r., I PK 416/02</a:t>
            </a:r>
          </a:p>
          <a:p>
            <a:pPr marL="82550" indent="0" algn="just">
              <a:spcBef>
                <a:spcPts val="575"/>
              </a:spcBef>
              <a:buFont typeface="Wingdings 2" pitchFamily="18" charset="2"/>
              <a:buNone/>
            </a:pP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Zastrzeżenie dla obu stron w umowie o pracę okresu wypowiedzenia dłuższego, niż przewidziany w Kodeksie </a:t>
            </a:r>
            <a:r>
              <a:rPr lang="pl-PL" altLang="pl-PL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, nie jest uznane za niekorzystne dla pracownika, jeżeli w jego efekcie uzyskał dłuższy okres wypowiedzenia przez pracodawcę, a sytuacja na rynku </a:t>
            </a:r>
            <a:r>
              <a:rPr lang="pl-PL" altLang="pl-PL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 w konkretnych okolicznościach, przy uwzględnieniu miejsca wykonywania </a:t>
            </a:r>
            <a:r>
              <a:rPr lang="pl-PL" altLang="pl-PL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altLang="pl-PL" dirty="0" smtClean="0">
                <a:solidFill>
                  <a:schemeClr val="bg1"/>
                </a:solidFill>
                <a:latin typeface="Century Gothic" pitchFamily="34" charset="0"/>
              </a:rPr>
              <a:t> oraz zapotrzebowania na pracę określonego rodzaju, mogła czynić nierealną możliwość wypowiedzenia przez pracownika.</a:t>
            </a: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94208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427816ebfafe847d1ff46c32859da9b2155f6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1487</Words>
  <Application>Microsoft Office PowerPoint</Application>
  <PresentationFormat>Niestandardowy</PresentationFormat>
  <Paragraphs>170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Motyw pakietu Office</vt:lpstr>
      <vt:lpstr>Ustanie stosunku pracy</vt:lpstr>
      <vt:lpstr>Slajd 2</vt:lpstr>
      <vt:lpstr>Sposoby rozwiązania stosunku pracy</vt:lpstr>
      <vt:lpstr>Porozumienie</vt:lpstr>
      <vt:lpstr>Porozumienie</vt:lpstr>
      <vt:lpstr>Wypowiedzenie</vt:lpstr>
      <vt:lpstr>Okresy wypowiedzenia</vt:lpstr>
      <vt:lpstr>Okresy wypowiedzenia</vt:lpstr>
      <vt:lpstr>Okresy wypowiedzenia</vt:lpstr>
      <vt:lpstr>Termin wypowiedzenia</vt:lpstr>
      <vt:lpstr>Dni wolne na poszukiwanie pracy </vt:lpstr>
      <vt:lpstr>Zwolnienie z obowiązku świadczenia pracy </vt:lpstr>
      <vt:lpstr>Powszechna ochrona przed wypowiedzeniem</vt:lpstr>
      <vt:lpstr>Powszechna ochrona przed wypowiedzeniem</vt:lpstr>
      <vt:lpstr>Powszechna ochrona przed wypowiedzeniem</vt:lpstr>
      <vt:lpstr>Powszechna ochrona przed wypowiedzeniem</vt:lpstr>
      <vt:lpstr>Powszechna ochrona przed wypowiedzeniem</vt:lpstr>
      <vt:lpstr>Szczególna ochrona przed wypowiedzeniem</vt:lpstr>
      <vt:lpstr>Wypowiedzenie warunków pracy i płacy</vt:lpstr>
      <vt:lpstr>Uprawnienia pracowników w razie wypowiedzenia umowy przez pracodawcę</vt:lpstr>
      <vt:lpstr>Rozwiązanie umowy bez wypowiedzenia  przez pracodawcę z winy pracownika</vt:lpstr>
      <vt:lpstr>Rozwiązanie umowy bez wypowiedzenia  przez pracodawcę z winy pracownika</vt:lpstr>
      <vt:lpstr>Rozwiązanie umowy bez wypowiedzenia  przez pracodawcę bez winy pracownika</vt:lpstr>
      <vt:lpstr>Rozwiązanie umowy bez wypowiedzenia  przez pracownika</vt:lpstr>
      <vt:lpstr>Uprawnienia pracowników w razie rozwiązania przez pracodawcę umowy bez wypowiedzenia</vt:lpstr>
      <vt:lpstr>Uprawnienia pracodawcyw razie rozwiązania przez pracownika umowy bez wypowiedzenia</vt:lpstr>
      <vt:lpstr>Wygaśnięcie stosunku pracy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Greinert Karol</dc:creator>
  <cp:lastModifiedBy>a.przybylowicz</cp:lastModifiedBy>
  <cp:revision>33</cp:revision>
  <dcterms:created xsi:type="dcterms:W3CDTF">2014-11-04T04:17:32Z</dcterms:created>
  <dcterms:modified xsi:type="dcterms:W3CDTF">2018-12-05T11:18:34Z</dcterms:modified>
</cp:coreProperties>
</file>