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4" r:id="rId29"/>
    <p:sldId id="283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8CF8B-F331-4C7A-AF73-877267E43251}" type="doc">
      <dgm:prSet loTypeId="urn:microsoft.com/office/officeart/2005/8/layout/orgChart1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pl-PL"/>
        </a:p>
      </dgm:t>
    </dgm:pt>
    <dgm:pt modelId="{12DACD47-3890-42B6-BD93-83B5EA4FB1F3}">
      <dgm:prSet phldrT="[Tekst]"/>
      <dgm:spPr/>
      <dgm:t>
        <a:bodyPr/>
        <a:lstStyle/>
        <a:p>
          <a:r>
            <a:rPr lang="pl-PL" dirty="0"/>
            <a:t>ustanie</a:t>
          </a:r>
        </a:p>
      </dgm:t>
    </dgm:pt>
    <dgm:pt modelId="{20750D1F-A16D-496B-9768-6A3F5D38ED7B}" type="parTrans" cxnId="{9148D88A-3FCB-4C7E-89A4-91B34F2D17EC}">
      <dgm:prSet/>
      <dgm:spPr/>
      <dgm:t>
        <a:bodyPr/>
        <a:lstStyle/>
        <a:p>
          <a:endParaRPr lang="pl-PL"/>
        </a:p>
      </dgm:t>
    </dgm:pt>
    <dgm:pt modelId="{1616E288-E3CD-4136-B0C5-A048C5A7CD4F}" type="sibTrans" cxnId="{9148D88A-3FCB-4C7E-89A4-91B34F2D17EC}">
      <dgm:prSet/>
      <dgm:spPr/>
      <dgm:t>
        <a:bodyPr/>
        <a:lstStyle/>
        <a:p>
          <a:endParaRPr lang="pl-PL"/>
        </a:p>
      </dgm:t>
    </dgm:pt>
    <dgm:pt modelId="{E088E135-F02C-4A00-8ED9-2127AAB5A861}" type="asst">
      <dgm:prSet phldrT="[Tekst]"/>
      <dgm:spPr/>
      <dgm:t>
        <a:bodyPr/>
        <a:lstStyle/>
        <a:p>
          <a:r>
            <a:rPr lang="pl-PL" dirty="0"/>
            <a:t>rozwiązanie</a:t>
          </a:r>
        </a:p>
      </dgm:t>
    </dgm:pt>
    <dgm:pt modelId="{4DD871F9-32AB-435B-9433-458F124116D5}" type="parTrans" cxnId="{A76557CA-DB7E-4A9D-9276-82492EEAAC95}">
      <dgm:prSet/>
      <dgm:spPr/>
      <dgm:t>
        <a:bodyPr/>
        <a:lstStyle/>
        <a:p>
          <a:endParaRPr lang="pl-PL"/>
        </a:p>
      </dgm:t>
    </dgm:pt>
    <dgm:pt modelId="{5C4C0773-929E-450B-A825-A406FCD10996}" type="sibTrans" cxnId="{A76557CA-DB7E-4A9D-9276-82492EEAAC95}">
      <dgm:prSet/>
      <dgm:spPr/>
      <dgm:t>
        <a:bodyPr/>
        <a:lstStyle/>
        <a:p>
          <a:endParaRPr lang="pl-PL"/>
        </a:p>
      </dgm:t>
    </dgm:pt>
    <dgm:pt modelId="{46249E7D-35FF-4739-A12A-09FE2587F524}" type="asst">
      <dgm:prSet phldrT="[Tekst]"/>
      <dgm:spPr/>
      <dgm:t>
        <a:bodyPr/>
        <a:lstStyle/>
        <a:p>
          <a:r>
            <a:rPr lang="pl-PL" dirty="0"/>
            <a:t>wygaśnięcie</a:t>
          </a:r>
        </a:p>
      </dgm:t>
    </dgm:pt>
    <dgm:pt modelId="{10F51142-0E1B-483B-9AB5-4052F7C0C6DD}" type="parTrans" cxnId="{77A94B5A-9C92-469D-90B6-A71393A750C2}">
      <dgm:prSet/>
      <dgm:spPr/>
      <dgm:t>
        <a:bodyPr/>
        <a:lstStyle/>
        <a:p>
          <a:endParaRPr lang="pl-PL"/>
        </a:p>
      </dgm:t>
    </dgm:pt>
    <dgm:pt modelId="{3C025D17-18B8-444A-8E61-AC981A316A0F}" type="sibTrans" cxnId="{77A94B5A-9C92-469D-90B6-A71393A750C2}">
      <dgm:prSet/>
      <dgm:spPr/>
      <dgm:t>
        <a:bodyPr/>
        <a:lstStyle/>
        <a:p>
          <a:endParaRPr lang="pl-PL"/>
        </a:p>
      </dgm:t>
    </dgm:pt>
    <dgm:pt modelId="{ADAFB590-5E06-4BC1-91D2-A69CC654026D}" type="asst">
      <dgm:prSet phldrT="[Tekst]"/>
      <dgm:spPr/>
      <dgm:t>
        <a:bodyPr/>
        <a:lstStyle/>
        <a:p>
          <a:r>
            <a:rPr lang="pl-PL" dirty="0"/>
            <a:t>za wypowiedzeniem</a:t>
          </a:r>
        </a:p>
      </dgm:t>
    </dgm:pt>
    <dgm:pt modelId="{165E7510-C88A-43C7-8AA6-D81CFB381B3A}" type="parTrans" cxnId="{5AEB30F3-81D6-4260-AB56-F602C0281785}">
      <dgm:prSet/>
      <dgm:spPr/>
      <dgm:t>
        <a:bodyPr/>
        <a:lstStyle/>
        <a:p>
          <a:endParaRPr lang="pl-PL"/>
        </a:p>
      </dgm:t>
    </dgm:pt>
    <dgm:pt modelId="{88846D38-8CF3-4722-B35A-E423D4F68203}" type="sibTrans" cxnId="{5AEB30F3-81D6-4260-AB56-F602C0281785}">
      <dgm:prSet/>
      <dgm:spPr/>
      <dgm:t>
        <a:bodyPr/>
        <a:lstStyle/>
        <a:p>
          <a:endParaRPr lang="pl-PL"/>
        </a:p>
      </dgm:t>
    </dgm:pt>
    <dgm:pt modelId="{9F00EE79-ED8B-416D-BFB5-8E111D61C738}" type="asst">
      <dgm:prSet phldrT="[Tekst]"/>
      <dgm:spPr/>
      <dgm:t>
        <a:bodyPr/>
        <a:lstStyle/>
        <a:p>
          <a:r>
            <a:rPr lang="pl-PL" dirty="0"/>
            <a:t>bez wypowiedzenia</a:t>
          </a:r>
        </a:p>
      </dgm:t>
    </dgm:pt>
    <dgm:pt modelId="{0FF03C6C-54F7-4F2C-916A-6F9CBAD14B73}" type="parTrans" cxnId="{A9B02616-65B9-48AC-93F9-4E290834B860}">
      <dgm:prSet/>
      <dgm:spPr/>
      <dgm:t>
        <a:bodyPr/>
        <a:lstStyle/>
        <a:p>
          <a:endParaRPr lang="pl-PL"/>
        </a:p>
      </dgm:t>
    </dgm:pt>
    <dgm:pt modelId="{62079536-B187-406A-9DD2-5BF2471FC9B9}" type="sibTrans" cxnId="{A9B02616-65B9-48AC-93F9-4E290834B860}">
      <dgm:prSet/>
      <dgm:spPr/>
      <dgm:t>
        <a:bodyPr/>
        <a:lstStyle/>
        <a:p>
          <a:endParaRPr lang="pl-PL"/>
        </a:p>
      </dgm:t>
    </dgm:pt>
    <dgm:pt modelId="{A410DBCF-4A29-486C-92EA-18297B747A3D}" type="asst">
      <dgm:prSet phldrT="[Tekst]"/>
      <dgm:spPr/>
      <dgm:t>
        <a:bodyPr/>
        <a:lstStyle/>
        <a:p>
          <a:r>
            <a:rPr lang="pl-PL" dirty="0"/>
            <a:t>z upływem czasu</a:t>
          </a:r>
        </a:p>
      </dgm:t>
    </dgm:pt>
    <dgm:pt modelId="{20B6CD74-B249-4F4C-BA40-C24C3248E3FD}" type="parTrans" cxnId="{512DDAF2-F30B-4FCF-A6A1-2F449D31B0C1}">
      <dgm:prSet/>
      <dgm:spPr/>
      <dgm:t>
        <a:bodyPr/>
        <a:lstStyle/>
        <a:p>
          <a:endParaRPr lang="pl-PL"/>
        </a:p>
      </dgm:t>
    </dgm:pt>
    <dgm:pt modelId="{CE95CD45-B60F-4ADF-A7DC-D1F475BDDEE9}" type="sibTrans" cxnId="{512DDAF2-F30B-4FCF-A6A1-2F449D31B0C1}">
      <dgm:prSet/>
      <dgm:spPr/>
      <dgm:t>
        <a:bodyPr/>
        <a:lstStyle/>
        <a:p>
          <a:endParaRPr lang="pl-PL"/>
        </a:p>
      </dgm:t>
    </dgm:pt>
    <dgm:pt modelId="{FB4EF605-EF55-4A83-AF66-6C3EB56E4CA6}" type="asst">
      <dgm:prSet phldrT="[Tekst]"/>
      <dgm:spPr/>
      <dgm:t>
        <a:bodyPr/>
        <a:lstStyle/>
        <a:p>
          <a:r>
            <a:rPr lang="pl-PL" dirty="0"/>
            <a:t>Za porozumieniem</a:t>
          </a:r>
        </a:p>
      </dgm:t>
    </dgm:pt>
    <dgm:pt modelId="{0C3C3A6C-501D-40E9-9975-9DFDB6771DFB}" type="parTrans" cxnId="{19C95199-4E6E-4C9D-BF3C-22942102B643}">
      <dgm:prSet/>
      <dgm:spPr/>
    </dgm:pt>
    <dgm:pt modelId="{311F2CF6-9D47-43CB-BC0E-D1EAC02F028A}" type="sibTrans" cxnId="{19C95199-4E6E-4C9D-BF3C-22942102B643}">
      <dgm:prSet/>
      <dgm:spPr/>
    </dgm:pt>
    <dgm:pt modelId="{2A712F0A-83E6-4332-91D9-A1A3EE2A3EB2}" type="pres">
      <dgm:prSet presAssocID="{0CC8CF8B-F331-4C7A-AF73-877267E432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1487F65-9188-4DEB-B45C-6C225EEFA356}" type="pres">
      <dgm:prSet presAssocID="{12DACD47-3890-42B6-BD93-83B5EA4FB1F3}" presName="hierRoot1" presStyleCnt="0">
        <dgm:presLayoutVars>
          <dgm:hierBranch val="init"/>
        </dgm:presLayoutVars>
      </dgm:prSet>
      <dgm:spPr/>
    </dgm:pt>
    <dgm:pt modelId="{34CEA079-95DA-4409-965B-370EA6C1D560}" type="pres">
      <dgm:prSet presAssocID="{12DACD47-3890-42B6-BD93-83B5EA4FB1F3}" presName="rootComposite1" presStyleCnt="0"/>
      <dgm:spPr/>
    </dgm:pt>
    <dgm:pt modelId="{0918F8CC-795C-4AF2-AD7A-ABAC8BE486DC}" type="pres">
      <dgm:prSet presAssocID="{12DACD47-3890-42B6-BD93-83B5EA4FB1F3}" presName="rootText1" presStyleLbl="node0" presStyleIdx="0" presStyleCnt="1" custLinFactNeighborX="-52276" custLinFactNeighborY="34416">
        <dgm:presLayoutVars>
          <dgm:chPref val="3"/>
        </dgm:presLayoutVars>
      </dgm:prSet>
      <dgm:spPr/>
    </dgm:pt>
    <dgm:pt modelId="{F9625485-600E-46BC-9835-6E46A6D1ACA0}" type="pres">
      <dgm:prSet presAssocID="{12DACD47-3890-42B6-BD93-83B5EA4FB1F3}" presName="rootConnector1" presStyleLbl="node1" presStyleIdx="0" presStyleCnt="0"/>
      <dgm:spPr/>
    </dgm:pt>
    <dgm:pt modelId="{BAC1B20E-6196-4E95-96A8-A494A6F88FD8}" type="pres">
      <dgm:prSet presAssocID="{12DACD47-3890-42B6-BD93-83B5EA4FB1F3}" presName="hierChild2" presStyleCnt="0"/>
      <dgm:spPr/>
    </dgm:pt>
    <dgm:pt modelId="{53847A28-A4E5-4B15-BF5B-CE69C0B63D0A}" type="pres">
      <dgm:prSet presAssocID="{12DACD47-3890-42B6-BD93-83B5EA4FB1F3}" presName="hierChild3" presStyleCnt="0"/>
      <dgm:spPr/>
    </dgm:pt>
    <dgm:pt modelId="{1CF79C26-9A76-4106-8D3A-DC1EB9DC27BC}" type="pres">
      <dgm:prSet presAssocID="{4DD871F9-32AB-435B-9433-458F124116D5}" presName="Name111" presStyleLbl="parChTrans1D2" presStyleIdx="0" presStyleCnt="2"/>
      <dgm:spPr/>
    </dgm:pt>
    <dgm:pt modelId="{816981C7-062D-43D5-B46D-DEFD376C78CF}" type="pres">
      <dgm:prSet presAssocID="{E088E135-F02C-4A00-8ED9-2127AAB5A861}" presName="hierRoot3" presStyleCnt="0">
        <dgm:presLayoutVars>
          <dgm:hierBranch val="init"/>
        </dgm:presLayoutVars>
      </dgm:prSet>
      <dgm:spPr/>
    </dgm:pt>
    <dgm:pt modelId="{C4F5E6D1-3E32-45CD-AE67-92A22D540909}" type="pres">
      <dgm:prSet presAssocID="{E088E135-F02C-4A00-8ED9-2127AAB5A861}" presName="rootComposite3" presStyleCnt="0"/>
      <dgm:spPr/>
    </dgm:pt>
    <dgm:pt modelId="{7E08178C-80AC-4804-8C7D-2696C187D82A}" type="pres">
      <dgm:prSet presAssocID="{E088E135-F02C-4A00-8ED9-2127AAB5A861}" presName="rootText3" presStyleLbl="asst1" presStyleIdx="0" presStyleCnt="6" custLinFactNeighborX="-58696" custLinFactNeighborY="1223">
        <dgm:presLayoutVars>
          <dgm:chPref val="3"/>
        </dgm:presLayoutVars>
      </dgm:prSet>
      <dgm:spPr/>
    </dgm:pt>
    <dgm:pt modelId="{5B8D4A2A-B425-44C9-9E16-E46CA1158B69}" type="pres">
      <dgm:prSet presAssocID="{E088E135-F02C-4A00-8ED9-2127AAB5A861}" presName="rootConnector3" presStyleLbl="asst1" presStyleIdx="0" presStyleCnt="6"/>
      <dgm:spPr/>
    </dgm:pt>
    <dgm:pt modelId="{A1B7EF7D-9D91-45C4-BC07-6E132459278A}" type="pres">
      <dgm:prSet presAssocID="{E088E135-F02C-4A00-8ED9-2127AAB5A861}" presName="hierChild6" presStyleCnt="0"/>
      <dgm:spPr/>
    </dgm:pt>
    <dgm:pt modelId="{5F25A5D2-B7F5-4C63-AF76-DC1EE9758F65}" type="pres">
      <dgm:prSet presAssocID="{E088E135-F02C-4A00-8ED9-2127AAB5A861}" presName="hierChild7" presStyleCnt="0"/>
      <dgm:spPr/>
    </dgm:pt>
    <dgm:pt modelId="{90EC03DB-ACDE-4CFE-A771-E355B48EFD70}" type="pres">
      <dgm:prSet presAssocID="{165E7510-C88A-43C7-8AA6-D81CFB381B3A}" presName="Name111" presStyleLbl="parChTrans1D3" presStyleIdx="0" presStyleCnt="4"/>
      <dgm:spPr/>
    </dgm:pt>
    <dgm:pt modelId="{A2E18E1A-E251-44A6-8FC6-15D7FD334AEC}" type="pres">
      <dgm:prSet presAssocID="{ADAFB590-5E06-4BC1-91D2-A69CC654026D}" presName="hierRoot3" presStyleCnt="0">
        <dgm:presLayoutVars>
          <dgm:hierBranch val="init"/>
        </dgm:presLayoutVars>
      </dgm:prSet>
      <dgm:spPr/>
    </dgm:pt>
    <dgm:pt modelId="{EFD71AF9-5728-44B5-8F2C-9EC2BFD102A1}" type="pres">
      <dgm:prSet presAssocID="{ADAFB590-5E06-4BC1-91D2-A69CC654026D}" presName="rootComposite3" presStyleCnt="0"/>
      <dgm:spPr/>
    </dgm:pt>
    <dgm:pt modelId="{101E9B84-1DB3-471D-9ADC-FC359E639AB5}" type="pres">
      <dgm:prSet presAssocID="{ADAFB590-5E06-4BC1-91D2-A69CC654026D}" presName="rootText3" presStyleLbl="asst1" presStyleIdx="1" presStyleCnt="6" custLinFactNeighborX="-53746" custLinFactNeighborY="-9236">
        <dgm:presLayoutVars>
          <dgm:chPref val="3"/>
        </dgm:presLayoutVars>
      </dgm:prSet>
      <dgm:spPr/>
    </dgm:pt>
    <dgm:pt modelId="{CEA477A1-AD90-461D-8FDA-14E77A4D2E4D}" type="pres">
      <dgm:prSet presAssocID="{ADAFB590-5E06-4BC1-91D2-A69CC654026D}" presName="rootConnector3" presStyleLbl="asst1" presStyleIdx="1" presStyleCnt="6"/>
      <dgm:spPr/>
    </dgm:pt>
    <dgm:pt modelId="{B9567AE7-362A-49A9-BCA8-38411F89DC82}" type="pres">
      <dgm:prSet presAssocID="{ADAFB590-5E06-4BC1-91D2-A69CC654026D}" presName="hierChild6" presStyleCnt="0"/>
      <dgm:spPr/>
    </dgm:pt>
    <dgm:pt modelId="{0BB27331-92FE-4180-B3FB-BF86FF78BDCF}" type="pres">
      <dgm:prSet presAssocID="{ADAFB590-5E06-4BC1-91D2-A69CC654026D}" presName="hierChild7" presStyleCnt="0"/>
      <dgm:spPr/>
    </dgm:pt>
    <dgm:pt modelId="{3786A25D-F18E-4473-96E2-6FAF69791D35}" type="pres">
      <dgm:prSet presAssocID="{0FF03C6C-54F7-4F2C-916A-6F9CBAD14B73}" presName="Name111" presStyleLbl="parChTrans1D3" presStyleIdx="1" presStyleCnt="4"/>
      <dgm:spPr/>
    </dgm:pt>
    <dgm:pt modelId="{AC6E2916-35E2-406A-BAFC-827C3D4C003A}" type="pres">
      <dgm:prSet presAssocID="{9F00EE79-ED8B-416D-BFB5-8E111D61C738}" presName="hierRoot3" presStyleCnt="0">
        <dgm:presLayoutVars>
          <dgm:hierBranch val="init"/>
        </dgm:presLayoutVars>
      </dgm:prSet>
      <dgm:spPr/>
    </dgm:pt>
    <dgm:pt modelId="{6FBC5F61-51F4-4F35-BB5A-92CFDA5E3F02}" type="pres">
      <dgm:prSet presAssocID="{9F00EE79-ED8B-416D-BFB5-8E111D61C738}" presName="rootComposite3" presStyleCnt="0"/>
      <dgm:spPr/>
    </dgm:pt>
    <dgm:pt modelId="{2CC62F63-1C6F-489C-80E9-04844654DD9E}" type="pres">
      <dgm:prSet presAssocID="{9F00EE79-ED8B-416D-BFB5-8E111D61C738}" presName="rootText3" presStyleLbl="asst1" presStyleIdx="2" presStyleCnt="6" custLinFactNeighborX="-65427" custLinFactNeighborY="-10361">
        <dgm:presLayoutVars>
          <dgm:chPref val="3"/>
        </dgm:presLayoutVars>
      </dgm:prSet>
      <dgm:spPr/>
    </dgm:pt>
    <dgm:pt modelId="{5B4D3083-F3F1-42CA-914E-50AB1B594FE2}" type="pres">
      <dgm:prSet presAssocID="{9F00EE79-ED8B-416D-BFB5-8E111D61C738}" presName="rootConnector3" presStyleLbl="asst1" presStyleIdx="2" presStyleCnt="6"/>
      <dgm:spPr/>
    </dgm:pt>
    <dgm:pt modelId="{2B925565-7131-4E44-9B52-0F2414E34F1F}" type="pres">
      <dgm:prSet presAssocID="{9F00EE79-ED8B-416D-BFB5-8E111D61C738}" presName="hierChild6" presStyleCnt="0"/>
      <dgm:spPr/>
    </dgm:pt>
    <dgm:pt modelId="{56D34070-5337-4918-B0C7-0EB8B90095AB}" type="pres">
      <dgm:prSet presAssocID="{9F00EE79-ED8B-416D-BFB5-8E111D61C738}" presName="hierChild7" presStyleCnt="0"/>
      <dgm:spPr/>
    </dgm:pt>
    <dgm:pt modelId="{7E101E1E-B97F-4D98-996E-BDB05BBB488B}" type="pres">
      <dgm:prSet presAssocID="{20B6CD74-B249-4F4C-BA40-C24C3248E3FD}" presName="Name111" presStyleLbl="parChTrans1D3" presStyleIdx="2" presStyleCnt="4"/>
      <dgm:spPr/>
    </dgm:pt>
    <dgm:pt modelId="{A1832C5F-16AA-4E47-905A-E712C7BEF6D2}" type="pres">
      <dgm:prSet presAssocID="{A410DBCF-4A29-486C-92EA-18297B747A3D}" presName="hierRoot3" presStyleCnt="0">
        <dgm:presLayoutVars>
          <dgm:hierBranch val="init"/>
        </dgm:presLayoutVars>
      </dgm:prSet>
      <dgm:spPr/>
    </dgm:pt>
    <dgm:pt modelId="{100D10FB-F103-40E0-97A6-7215653C6514}" type="pres">
      <dgm:prSet presAssocID="{A410DBCF-4A29-486C-92EA-18297B747A3D}" presName="rootComposite3" presStyleCnt="0"/>
      <dgm:spPr/>
    </dgm:pt>
    <dgm:pt modelId="{F1125455-F7FB-4A01-B22B-22CDB7BD3B0A}" type="pres">
      <dgm:prSet presAssocID="{A410DBCF-4A29-486C-92EA-18297B747A3D}" presName="rootText3" presStyleLbl="asst1" presStyleIdx="3" presStyleCnt="6" custLinFactX="66548" custLinFactY="-50678" custLinFactNeighborX="100000" custLinFactNeighborY="-100000">
        <dgm:presLayoutVars>
          <dgm:chPref val="3"/>
        </dgm:presLayoutVars>
      </dgm:prSet>
      <dgm:spPr/>
    </dgm:pt>
    <dgm:pt modelId="{EA5B7CD4-9ABD-45FF-BAF7-5CECF67F75F4}" type="pres">
      <dgm:prSet presAssocID="{A410DBCF-4A29-486C-92EA-18297B747A3D}" presName="rootConnector3" presStyleLbl="asst1" presStyleIdx="3" presStyleCnt="6"/>
      <dgm:spPr/>
    </dgm:pt>
    <dgm:pt modelId="{F1351477-89AA-436E-81C5-42E5320C8EBC}" type="pres">
      <dgm:prSet presAssocID="{A410DBCF-4A29-486C-92EA-18297B747A3D}" presName="hierChild6" presStyleCnt="0"/>
      <dgm:spPr/>
    </dgm:pt>
    <dgm:pt modelId="{6415DBDF-F260-4739-93C1-418083DD81A6}" type="pres">
      <dgm:prSet presAssocID="{A410DBCF-4A29-486C-92EA-18297B747A3D}" presName="hierChild7" presStyleCnt="0"/>
      <dgm:spPr/>
    </dgm:pt>
    <dgm:pt modelId="{463B7000-A241-49A5-B98D-2BE50DACB706}" type="pres">
      <dgm:prSet presAssocID="{0C3C3A6C-501D-40E9-9975-9DFDB6771DFB}" presName="Name111" presStyleLbl="parChTrans1D3" presStyleIdx="3" presStyleCnt="4"/>
      <dgm:spPr/>
    </dgm:pt>
    <dgm:pt modelId="{F02A8E97-DD2A-490C-BC53-D8C059C4CBC1}" type="pres">
      <dgm:prSet presAssocID="{FB4EF605-EF55-4A83-AF66-6C3EB56E4CA6}" presName="hierRoot3" presStyleCnt="0">
        <dgm:presLayoutVars>
          <dgm:hierBranch val="init"/>
        </dgm:presLayoutVars>
      </dgm:prSet>
      <dgm:spPr/>
    </dgm:pt>
    <dgm:pt modelId="{C13F7952-272C-4732-8C09-37AECE521950}" type="pres">
      <dgm:prSet presAssocID="{FB4EF605-EF55-4A83-AF66-6C3EB56E4CA6}" presName="rootComposite3" presStyleCnt="0"/>
      <dgm:spPr/>
    </dgm:pt>
    <dgm:pt modelId="{3BA71CE8-D3DB-4488-A9EA-9B404A86B062}" type="pres">
      <dgm:prSet presAssocID="{FB4EF605-EF55-4A83-AF66-6C3EB56E4CA6}" presName="rootText3" presStyleLbl="asst1" presStyleIdx="4" presStyleCnt="6" custLinFactX="60230" custLinFactY="-48722" custLinFactNeighborX="100000" custLinFactNeighborY="-100000">
        <dgm:presLayoutVars>
          <dgm:chPref val="3"/>
        </dgm:presLayoutVars>
      </dgm:prSet>
      <dgm:spPr/>
    </dgm:pt>
    <dgm:pt modelId="{F13520C9-C665-4CC2-A11A-FF85532CD2B2}" type="pres">
      <dgm:prSet presAssocID="{FB4EF605-EF55-4A83-AF66-6C3EB56E4CA6}" presName="rootConnector3" presStyleLbl="asst1" presStyleIdx="4" presStyleCnt="6"/>
      <dgm:spPr/>
    </dgm:pt>
    <dgm:pt modelId="{8C2A89B9-D717-4C6A-80BE-C400344C09CB}" type="pres">
      <dgm:prSet presAssocID="{FB4EF605-EF55-4A83-AF66-6C3EB56E4CA6}" presName="hierChild6" presStyleCnt="0"/>
      <dgm:spPr/>
    </dgm:pt>
    <dgm:pt modelId="{1C136232-48EB-46CF-8B0C-47182911A77B}" type="pres">
      <dgm:prSet presAssocID="{FB4EF605-EF55-4A83-AF66-6C3EB56E4CA6}" presName="hierChild7" presStyleCnt="0"/>
      <dgm:spPr/>
    </dgm:pt>
    <dgm:pt modelId="{C27E5CF7-55E5-46B2-AC54-FE30212D250A}" type="pres">
      <dgm:prSet presAssocID="{10F51142-0E1B-483B-9AB5-4052F7C0C6DD}" presName="Name111" presStyleLbl="parChTrans1D2" presStyleIdx="1" presStyleCnt="2"/>
      <dgm:spPr/>
    </dgm:pt>
    <dgm:pt modelId="{377A5A90-18BA-47BE-ADAD-F2A5816A8E58}" type="pres">
      <dgm:prSet presAssocID="{46249E7D-35FF-4739-A12A-09FE2587F524}" presName="hierRoot3" presStyleCnt="0">
        <dgm:presLayoutVars>
          <dgm:hierBranch val="init"/>
        </dgm:presLayoutVars>
      </dgm:prSet>
      <dgm:spPr/>
    </dgm:pt>
    <dgm:pt modelId="{107F0E87-89E9-47F6-9280-759CB52F126E}" type="pres">
      <dgm:prSet presAssocID="{46249E7D-35FF-4739-A12A-09FE2587F524}" presName="rootComposite3" presStyleCnt="0"/>
      <dgm:spPr/>
    </dgm:pt>
    <dgm:pt modelId="{27F93AAC-4E35-4BDA-9D7D-A60B1D03D1B8}" type="pres">
      <dgm:prSet presAssocID="{46249E7D-35FF-4739-A12A-09FE2587F524}" presName="rootText3" presStyleLbl="asst1" presStyleIdx="5" presStyleCnt="6">
        <dgm:presLayoutVars>
          <dgm:chPref val="3"/>
        </dgm:presLayoutVars>
      </dgm:prSet>
      <dgm:spPr/>
    </dgm:pt>
    <dgm:pt modelId="{B12A16B2-1CF1-4D4A-A773-B86BB5A49612}" type="pres">
      <dgm:prSet presAssocID="{46249E7D-35FF-4739-A12A-09FE2587F524}" presName="rootConnector3" presStyleLbl="asst1" presStyleIdx="5" presStyleCnt="6"/>
      <dgm:spPr/>
    </dgm:pt>
    <dgm:pt modelId="{8B7BE890-9048-490B-AC63-CA9E4E140AB7}" type="pres">
      <dgm:prSet presAssocID="{46249E7D-35FF-4739-A12A-09FE2587F524}" presName="hierChild6" presStyleCnt="0"/>
      <dgm:spPr/>
    </dgm:pt>
    <dgm:pt modelId="{FDE0A4E4-17C7-4D30-94E3-237A287DE92D}" type="pres">
      <dgm:prSet presAssocID="{46249E7D-35FF-4739-A12A-09FE2587F524}" presName="hierChild7" presStyleCnt="0"/>
      <dgm:spPr/>
    </dgm:pt>
  </dgm:ptLst>
  <dgm:cxnLst>
    <dgm:cxn modelId="{3E490816-BBD7-4BE5-BB28-48DE200C7521}" type="presOf" srcId="{A410DBCF-4A29-486C-92EA-18297B747A3D}" destId="{F1125455-F7FB-4A01-B22B-22CDB7BD3B0A}" srcOrd="0" destOrd="0" presId="urn:microsoft.com/office/officeart/2005/8/layout/orgChart1"/>
    <dgm:cxn modelId="{A9B02616-65B9-48AC-93F9-4E290834B860}" srcId="{E088E135-F02C-4A00-8ED9-2127AAB5A861}" destId="{9F00EE79-ED8B-416D-BFB5-8E111D61C738}" srcOrd="1" destOrd="0" parTransId="{0FF03C6C-54F7-4F2C-916A-6F9CBAD14B73}" sibTransId="{62079536-B187-406A-9DD2-5BF2471FC9B9}"/>
    <dgm:cxn modelId="{8453F01E-2211-4FCE-9CA6-F9F18D4DB157}" type="presOf" srcId="{0FF03C6C-54F7-4F2C-916A-6F9CBAD14B73}" destId="{3786A25D-F18E-4473-96E2-6FAF69791D35}" srcOrd="0" destOrd="0" presId="urn:microsoft.com/office/officeart/2005/8/layout/orgChart1"/>
    <dgm:cxn modelId="{FFA9F120-F63B-40F9-9FAA-EBFD56868E58}" type="presOf" srcId="{46249E7D-35FF-4739-A12A-09FE2587F524}" destId="{27F93AAC-4E35-4BDA-9D7D-A60B1D03D1B8}" srcOrd="0" destOrd="0" presId="urn:microsoft.com/office/officeart/2005/8/layout/orgChart1"/>
    <dgm:cxn modelId="{6D053D31-E61E-4B9F-A1CA-262C3B4FAA77}" type="presOf" srcId="{0C3C3A6C-501D-40E9-9975-9DFDB6771DFB}" destId="{463B7000-A241-49A5-B98D-2BE50DACB706}" srcOrd="0" destOrd="0" presId="urn:microsoft.com/office/officeart/2005/8/layout/orgChart1"/>
    <dgm:cxn modelId="{E4A6AB31-D44A-4E0C-9816-B6CB7B0E2664}" type="presOf" srcId="{FB4EF605-EF55-4A83-AF66-6C3EB56E4CA6}" destId="{F13520C9-C665-4CC2-A11A-FF85532CD2B2}" srcOrd="1" destOrd="0" presId="urn:microsoft.com/office/officeart/2005/8/layout/orgChart1"/>
    <dgm:cxn modelId="{902D823F-4D46-40EF-928F-1B7DE8B9950C}" type="presOf" srcId="{4DD871F9-32AB-435B-9433-458F124116D5}" destId="{1CF79C26-9A76-4106-8D3A-DC1EB9DC27BC}" srcOrd="0" destOrd="0" presId="urn:microsoft.com/office/officeart/2005/8/layout/orgChart1"/>
    <dgm:cxn modelId="{A43D1A41-6201-430A-B151-1205DC771DD5}" type="presOf" srcId="{E088E135-F02C-4A00-8ED9-2127AAB5A861}" destId="{7E08178C-80AC-4804-8C7D-2696C187D82A}" srcOrd="0" destOrd="0" presId="urn:microsoft.com/office/officeart/2005/8/layout/orgChart1"/>
    <dgm:cxn modelId="{4C536762-F746-4751-806F-AB20A4D4EA9E}" type="presOf" srcId="{A410DBCF-4A29-486C-92EA-18297B747A3D}" destId="{EA5B7CD4-9ABD-45FF-BAF7-5CECF67F75F4}" srcOrd="1" destOrd="0" presId="urn:microsoft.com/office/officeart/2005/8/layout/orgChart1"/>
    <dgm:cxn modelId="{2B207354-D376-45E8-A30D-34A1BFC82F52}" type="presOf" srcId="{ADAFB590-5E06-4BC1-91D2-A69CC654026D}" destId="{101E9B84-1DB3-471D-9ADC-FC359E639AB5}" srcOrd="0" destOrd="0" presId="urn:microsoft.com/office/officeart/2005/8/layout/orgChart1"/>
    <dgm:cxn modelId="{77A94B5A-9C92-469D-90B6-A71393A750C2}" srcId="{12DACD47-3890-42B6-BD93-83B5EA4FB1F3}" destId="{46249E7D-35FF-4739-A12A-09FE2587F524}" srcOrd="1" destOrd="0" parTransId="{10F51142-0E1B-483B-9AB5-4052F7C0C6DD}" sibTransId="{3C025D17-18B8-444A-8E61-AC981A316A0F}"/>
    <dgm:cxn modelId="{9148D88A-3FCB-4C7E-89A4-91B34F2D17EC}" srcId="{0CC8CF8B-F331-4C7A-AF73-877267E43251}" destId="{12DACD47-3890-42B6-BD93-83B5EA4FB1F3}" srcOrd="0" destOrd="0" parTransId="{20750D1F-A16D-496B-9768-6A3F5D38ED7B}" sibTransId="{1616E288-E3CD-4136-B0C5-A048C5A7CD4F}"/>
    <dgm:cxn modelId="{4C471591-BCCD-48BE-AFF1-3E735877ACAB}" type="presOf" srcId="{46249E7D-35FF-4739-A12A-09FE2587F524}" destId="{B12A16B2-1CF1-4D4A-A773-B86BB5A49612}" srcOrd="1" destOrd="0" presId="urn:microsoft.com/office/officeart/2005/8/layout/orgChart1"/>
    <dgm:cxn modelId="{19C95199-4E6E-4C9D-BF3C-22942102B643}" srcId="{E088E135-F02C-4A00-8ED9-2127AAB5A861}" destId="{FB4EF605-EF55-4A83-AF66-6C3EB56E4CA6}" srcOrd="3" destOrd="0" parTransId="{0C3C3A6C-501D-40E9-9975-9DFDB6771DFB}" sibTransId="{311F2CF6-9D47-43CB-BC0E-D1EAC02F028A}"/>
    <dgm:cxn modelId="{428853A3-6C1A-4A64-81C9-25C487960CC3}" type="presOf" srcId="{10F51142-0E1B-483B-9AB5-4052F7C0C6DD}" destId="{C27E5CF7-55E5-46B2-AC54-FE30212D250A}" srcOrd="0" destOrd="0" presId="urn:microsoft.com/office/officeart/2005/8/layout/orgChart1"/>
    <dgm:cxn modelId="{5BB58CA9-CE76-4116-BB9A-5DAAA4AEAEF4}" type="presOf" srcId="{12DACD47-3890-42B6-BD93-83B5EA4FB1F3}" destId="{F9625485-600E-46BC-9835-6E46A6D1ACA0}" srcOrd="1" destOrd="0" presId="urn:microsoft.com/office/officeart/2005/8/layout/orgChart1"/>
    <dgm:cxn modelId="{A9FD80AC-10A2-4C11-A07D-AA5A0151331A}" type="presOf" srcId="{E088E135-F02C-4A00-8ED9-2127AAB5A861}" destId="{5B8D4A2A-B425-44C9-9E16-E46CA1158B69}" srcOrd="1" destOrd="0" presId="urn:microsoft.com/office/officeart/2005/8/layout/orgChart1"/>
    <dgm:cxn modelId="{F03139B9-0F30-44C1-BD98-1E3B5C663AE7}" type="presOf" srcId="{165E7510-C88A-43C7-8AA6-D81CFB381B3A}" destId="{90EC03DB-ACDE-4CFE-A771-E355B48EFD70}" srcOrd="0" destOrd="0" presId="urn:microsoft.com/office/officeart/2005/8/layout/orgChart1"/>
    <dgm:cxn modelId="{4FCD6EBD-1BD7-4697-A258-C53A4DC68110}" type="presOf" srcId="{20B6CD74-B249-4F4C-BA40-C24C3248E3FD}" destId="{7E101E1E-B97F-4D98-996E-BDB05BBB488B}" srcOrd="0" destOrd="0" presId="urn:microsoft.com/office/officeart/2005/8/layout/orgChart1"/>
    <dgm:cxn modelId="{3564C9C4-9393-4A09-97BB-EADC943D807E}" type="presOf" srcId="{9F00EE79-ED8B-416D-BFB5-8E111D61C738}" destId="{2CC62F63-1C6F-489C-80E9-04844654DD9E}" srcOrd="0" destOrd="0" presId="urn:microsoft.com/office/officeart/2005/8/layout/orgChart1"/>
    <dgm:cxn modelId="{9BA82CC8-FB80-4882-B11E-DA020F4BF373}" type="presOf" srcId="{0CC8CF8B-F331-4C7A-AF73-877267E43251}" destId="{2A712F0A-83E6-4332-91D9-A1A3EE2A3EB2}" srcOrd="0" destOrd="0" presId="urn:microsoft.com/office/officeart/2005/8/layout/orgChart1"/>
    <dgm:cxn modelId="{A76557CA-DB7E-4A9D-9276-82492EEAAC95}" srcId="{12DACD47-3890-42B6-BD93-83B5EA4FB1F3}" destId="{E088E135-F02C-4A00-8ED9-2127AAB5A861}" srcOrd="0" destOrd="0" parTransId="{4DD871F9-32AB-435B-9433-458F124116D5}" sibTransId="{5C4C0773-929E-450B-A825-A406FCD10996}"/>
    <dgm:cxn modelId="{A2405BCC-5811-4379-AED0-A6A71B6E1A28}" type="presOf" srcId="{FB4EF605-EF55-4A83-AF66-6C3EB56E4CA6}" destId="{3BA71CE8-D3DB-4488-A9EA-9B404A86B062}" srcOrd="0" destOrd="0" presId="urn:microsoft.com/office/officeart/2005/8/layout/orgChart1"/>
    <dgm:cxn modelId="{ADD938D0-0256-4AD9-8404-26FBE5897A72}" type="presOf" srcId="{ADAFB590-5E06-4BC1-91D2-A69CC654026D}" destId="{CEA477A1-AD90-461D-8FDA-14E77A4D2E4D}" srcOrd="1" destOrd="0" presId="urn:microsoft.com/office/officeart/2005/8/layout/orgChart1"/>
    <dgm:cxn modelId="{FA6BFEE6-2C5E-4198-9333-2B477007C0EB}" type="presOf" srcId="{12DACD47-3890-42B6-BD93-83B5EA4FB1F3}" destId="{0918F8CC-795C-4AF2-AD7A-ABAC8BE486DC}" srcOrd="0" destOrd="0" presId="urn:microsoft.com/office/officeart/2005/8/layout/orgChart1"/>
    <dgm:cxn modelId="{512DDAF2-F30B-4FCF-A6A1-2F449D31B0C1}" srcId="{E088E135-F02C-4A00-8ED9-2127AAB5A861}" destId="{A410DBCF-4A29-486C-92EA-18297B747A3D}" srcOrd="2" destOrd="0" parTransId="{20B6CD74-B249-4F4C-BA40-C24C3248E3FD}" sibTransId="{CE95CD45-B60F-4ADF-A7DC-D1F475BDDEE9}"/>
    <dgm:cxn modelId="{5AEB30F3-81D6-4260-AB56-F602C0281785}" srcId="{E088E135-F02C-4A00-8ED9-2127AAB5A861}" destId="{ADAFB590-5E06-4BC1-91D2-A69CC654026D}" srcOrd="0" destOrd="0" parTransId="{165E7510-C88A-43C7-8AA6-D81CFB381B3A}" sibTransId="{88846D38-8CF3-4722-B35A-E423D4F68203}"/>
    <dgm:cxn modelId="{0CD49BF7-9CAA-458B-8132-4E1734F1806B}" type="presOf" srcId="{9F00EE79-ED8B-416D-BFB5-8E111D61C738}" destId="{5B4D3083-F3F1-42CA-914E-50AB1B594FE2}" srcOrd="1" destOrd="0" presId="urn:microsoft.com/office/officeart/2005/8/layout/orgChart1"/>
    <dgm:cxn modelId="{9E515424-AB79-4D11-8DA1-8BE1AA61B380}" type="presParOf" srcId="{2A712F0A-83E6-4332-91D9-A1A3EE2A3EB2}" destId="{C1487F65-9188-4DEB-B45C-6C225EEFA356}" srcOrd="0" destOrd="0" presId="urn:microsoft.com/office/officeart/2005/8/layout/orgChart1"/>
    <dgm:cxn modelId="{FD71887A-A3E5-4F2F-B317-E91B9B8359DE}" type="presParOf" srcId="{C1487F65-9188-4DEB-B45C-6C225EEFA356}" destId="{34CEA079-95DA-4409-965B-370EA6C1D560}" srcOrd="0" destOrd="0" presId="urn:microsoft.com/office/officeart/2005/8/layout/orgChart1"/>
    <dgm:cxn modelId="{852827FE-86C1-40CE-A299-ACC5FE42D077}" type="presParOf" srcId="{34CEA079-95DA-4409-965B-370EA6C1D560}" destId="{0918F8CC-795C-4AF2-AD7A-ABAC8BE486DC}" srcOrd="0" destOrd="0" presId="urn:microsoft.com/office/officeart/2005/8/layout/orgChart1"/>
    <dgm:cxn modelId="{BECAD00C-D6C2-42D0-86C5-DBB70C58919E}" type="presParOf" srcId="{34CEA079-95DA-4409-965B-370EA6C1D560}" destId="{F9625485-600E-46BC-9835-6E46A6D1ACA0}" srcOrd="1" destOrd="0" presId="urn:microsoft.com/office/officeart/2005/8/layout/orgChart1"/>
    <dgm:cxn modelId="{BFFF558B-2FAE-4E8E-98DC-54EDAEE338A4}" type="presParOf" srcId="{C1487F65-9188-4DEB-B45C-6C225EEFA356}" destId="{BAC1B20E-6196-4E95-96A8-A494A6F88FD8}" srcOrd="1" destOrd="0" presId="urn:microsoft.com/office/officeart/2005/8/layout/orgChart1"/>
    <dgm:cxn modelId="{F7B7A207-EC7F-4380-B794-F5387FAAF4A5}" type="presParOf" srcId="{C1487F65-9188-4DEB-B45C-6C225EEFA356}" destId="{53847A28-A4E5-4B15-BF5B-CE69C0B63D0A}" srcOrd="2" destOrd="0" presId="urn:microsoft.com/office/officeart/2005/8/layout/orgChart1"/>
    <dgm:cxn modelId="{507008C4-91C9-49B8-9291-54A3ABCC5831}" type="presParOf" srcId="{53847A28-A4E5-4B15-BF5B-CE69C0B63D0A}" destId="{1CF79C26-9A76-4106-8D3A-DC1EB9DC27BC}" srcOrd="0" destOrd="0" presId="urn:microsoft.com/office/officeart/2005/8/layout/orgChart1"/>
    <dgm:cxn modelId="{04AB4657-2D1B-4248-9922-ECB592091373}" type="presParOf" srcId="{53847A28-A4E5-4B15-BF5B-CE69C0B63D0A}" destId="{816981C7-062D-43D5-B46D-DEFD376C78CF}" srcOrd="1" destOrd="0" presId="urn:microsoft.com/office/officeart/2005/8/layout/orgChart1"/>
    <dgm:cxn modelId="{B1CD81E9-C58B-46C0-B7E6-732223DB95F5}" type="presParOf" srcId="{816981C7-062D-43D5-B46D-DEFD376C78CF}" destId="{C4F5E6D1-3E32-45CD-AE67-92A22D540909}" srcOrd="0" destOrd="0" presId="urn:microsoft.com/office/officeart/2005/8/layout/orgChart1"/>
    <dgm:cxn modelId="{6178D795-123C-45B4-A353-AC027B1B2288}" type="presParOf" srcId="{C4F5E6D1-3E32-45CD-AE67-92A22D540909}" destId="{7E08178C-80AC-4804-8C7D-2696C187D82A}" srcOrd="0" destOrd="0" presId="urn:microsoft.com/office/officeart/2005/8/layout/orgChart1"/>
    <dgm:cxn modelId="{1C509B98-909F-4C54-B230-E83631E792FB}" type="presParOf" srcId="{C4F5E6D1-3E32-45CD-AE67-92A22D540909}" destId="{5B8D4A2A-B425-44C9-9E16-E46CA1158B69}" srcOrd="1" destOrd="0" presId="urn:microsoft.com/office/officeart/2005/8/layout/orgChart1"/>
    <dgm:cxn modelId="{F2A00DA9-096C-4907-8F52-08515C46AFA4}" type="presParOf" srcId="{816981C7-062D-43D5-B46D-DEFD376C78CF}" destId="{A1B7EF7D-9D91-45C4-BC07-6E132459278A}" srcOrd="1" destOrd="0" presId="urn:microsoft.com/office/officeart/2005/8/layout/orgChart1"/>
    <dgm:cxn modelId="{276ED82E-40FC-44E6-8390-5F8F7DF3D94B}" type="presParOf" srcId="{816981C7-062D-43D5-B46D-DEFD376C78CF}" destId="{5F25A5D2-B7F5-4C63-AF76-DC1EE9758F65}" srcOrd="2" destOrd="0" presId="urn:microsoft.com/office/officeart/2005/8/layout/orgChart1"/>
    <dgm:cxn modelId="{7CDE0D17-E243-428B-85C2-01CED0D5AA88}" type="presParOf" srcId="{5F25A5D2-B7F5-4C63-AF76-DC1EE9758F65}" destId="{90EC03DB-ACDE-4CFE-A771-E355B48EFD70}" srcOrd="0" destOrd="0" presId="urn:microsoft.com/office/officeart/2005/8/layout/orgChart1"/>
    <dgm:cxn modelId="{3D846050-3445-493C-8DAD-E03A167DD128}" type="presParOf" srcId="{5F25A5D2-B7F5-4C63-AF76-DC1EE9758F65}" destId="{A2E18E1A-E251-44A6-8FC6-15D7FD334AEC}" srcOrd="1" destOrd="0" presId="urn:microsoft.com/office/officeart/2005/8/layout/orgChart1"/>
    <dgm:cxn modelId="{443E5301-290C-42BA-A3EC-B83DA15E3B7E}" type="presParOf" srcId="{A2E18E1A-E251-44A6-8FC6-15D7FD334AEC}" destId="{EFD71AF9-5728-44B5-8F2C-9EC2BFD102A1}" srcOrd="0" destOrd="0" presId="urn:microsoft.com/office/officeart/2005/8/layout/orgChart1"/>
    <dgm:cxn modelId="{CACE56E2-70C0-438C-AE80-CE4D6C523558}" type="presParOf" srcId="{EFD71AF9-5728-44B5-8F2C-9EC2BFD102A1}" destId="{101E9B84-1DB3-471D-9ADC-FC359E639AB5}" srcOrd="0" destOrd="0" presId="urn:microsoft.com/office/officeart/2005/8/layout/orgChart1"/>
    <dgm:cxn modelId="{0E922263-1B9A-4A85-8368-8EC5D1F44099}" type="presParOf" srcId="{EFD71AF9-5728-44B5-8F2C-9EC2BFD102A1}" destId="{CEA477A1-AD90-461D-8FDA-14E77A4D2E4D}" srcOrd="1" destOrd="0" presId="urn:microsoft.com/office/officeart/2005/8/layout/orgChart1"/>
    <dgm:cxn modelId="{5BC71AE2-96D7-433A-9702-2F0644ABC58C}" type="presParOf" srcId="{A2E18E1A-E251-44A6-8FC6-15D7FD334AEC}" destId="{B9567AE7-362A-49A9-BCA8-38411F89DC82}" srcOrd="1" destOrd="0" presId="urn:microsoft.com/office/officeart/2005/8/layout/orgChart1"/>
    <dgm:cxn modelId="{2FA33088-2C8C-42F7-B1AB-65D561B529AC}" type="presParOf" srcId="{A2E18E1A-E251-44A6-8FC6-15D7FD334AEC}" destId="{0BB27331-92FE-4180-B3FB-BF86FF78BDCF}" srcOrd="2" destOrd="0" presId="urn:microsoft.com/office/officeart/2005/8/layout/orgChart1"/>
    <dgm:cxn modelId="{F62C3099-C288-42FE-A167-8901F2D4FA44}" type="presParOf" srcId="{5F25A5D2-B7F5-4C63-AF76-DC1EE9758F65}" destId="{3786A25D-F18E-4473-96E2-6FAF69791D35}" srcOrd="2" destOrd="0" presId="urn:microsoft.com/office/officeart/2005/8/layout/orgChart1"/>
    <dgm:cxn modelId="{083C855D-1D56-4C02-BCB7-EAD48E78DB96}" type="presParOf" srcId="{5F25A5D2-B7F5-4C63-AF76-DC1EE9758F65}" destId="{AC6E2916-35E2-406A-BAFC-827C3D4C003A}" srcOrd="3" destOrd="0" presId="urn:microsoft.com/office/officeart/2005/8/layout/orgChart1"/>
    <dgm:cxn modelId="{336E7E95-32B0-47E6-B9B8-EF2A54278C89}" type="presParOf" srcId="{AC6E2916-35E2-406A-BAFC-827C3D4C003A}" destId="{6FBC5F61-51F4-4F35-BB5A-92CFDA5E3F02}" srcOrd="0" destOrd="0" presId="urn:microsoft.com/office/officeart/2005/8/layout/orgChart1"/>
    <dgm:cxn modelId="{4A15E2F7-D1A3-4CFF-BB6C-C754B892A557}" type="presParOf" srcId="{6FBC5F61-51F4-4F35-BB5A-92CFDA5E3F02}" destId="{2CC62F63-1C6F-489C-80E9-04844654DD9E}" srcOrd="0" destOrd="0" presId="urn:microsoft.com/office/officeart/2005/8/layout/orgChart1"/>
    <dgm:cxn modelId="{BA55B824-A233-4570-8F40-063D3C0B1E1F}" type="presParOf" srcId="{6FBC5F61-51F4-4F35-BB5A-92CFDA5E3F02}" destId="{5B4D3083-F3F1-42CA-914E-50AB1B594FE2}" srcOrd="1" destOrd="0" presId="urn:microsoft.com/office/officeart/2005/8/layout/orgChart1"/>
    <dgm:cxn modelId="{728A99BE-08D4-4BCE-A1D2-263BF3784A7F}" type="presParOf" srcId="{AC6E2916-35E2-406A-BAFC-827C3D4C003A}" destId="{2B925565-7131-4E44-9B52-0F2414E34F1F}" srcOrd="1" destOrd="0" presId="urn:microsoft.com/office/officeart/2005/8/layout/orgChart1"/>
    <dgm:cxn modelId="{382B3A01-D5B7-4C29-B501-1806DEE83E5A}" type="presParOf" srcId="{AC6E2916-35E2-406A-BAFC-827C3D4C003A}" destId="{56D34070-5337-4918-B0C7-0EB8B90095AB}" srcOrd="2" destOrd="0" presId="urn:microsoft.com/office/officeart/2005/8/layout/orgChart1"/>
    <dgm:cxn modelId="{CC2E11E2-820F-48A4-B079-5115DA6CCA24}" type="presParOf" srcId="{5F25A5D2-B7F5-4C63-AF76-DC1EE9758F65}" destId="{7E101E1E-B97F-4D98-996E-BDB05BBB488B}" srcOrd="4" destOrd="0" presId="urn:microsoft.com/office/officeart/2005/8/layout/orgChart1"/>
    <dgm:cxn modelId="{6857DA1F-36F0-47A5-BEC5-1B80C19DD1B3}" type="presParOf" srcId="{5F25A5D2-B7F5-4C63-AF76-DC1EE9758F65}" destId="{A1832C5F-16AA-4E47-905A-E712C7BEF6D2}" srcOrd="5" destOrd="0" presId="urn:microsoft.com/office/officeart/2005/8/layout/orgChart1"/>
    <dgm:cxn modelId="{A2A4414B-2F45-4BE8-AEF3-87520DDF319F}" type="presParOf" srcId="{A1832C5F-16AA-4E47-905A-E712C7BEF6D2}" destId="{100D10FB-F103-40E0-97A6-7215653C6514}" srcOrd="0" destOrd="0" presId="urn:microsoft.com/office/officeart/2005/8/layout/orgChart1"/>
    <dgm:cxn modelId="{E27150D9-530C-43F5-86BB-CD0E68BCE7DA}" type="presParOf" srcId="{100D10FB-F103-40E0-97A6-7215653C6514}" destId="{F1125455-F7FB-4A01-B22B-22CDB7BD3B0A}" srcOrd="0" destOrd="0" presId="urn:microsoft.com/office/officeart/2005/8/layout/orgChart1"/>
    <dgm:cxn modelId="{C9E66406-7645-4155-940C-4C5F311D9934}" type="presParOf" srcId="{100D10FB-F103-40E0-97A6-7215653C6514}" destId="{EA5B7CD4-9ABD-45FF-BAF7-5CECF67F75F4}" srcOrd="1" destOrd="0" presId="urn:microsoft.com/office/officeart/2005/8/layout/orgChart1"/>
    <dgm:cxn modelId="{BFB9B913-15CE-4A67-A138-66F1DFC15DCA}" type="presParOf" srcId="{A1832C5F-16AA-4E47-905A-E712C7BEF6D2}" destId="{F1351477-89AA-436E-81C5-42E5320C8EBC}" srcOrd="1" destOrd="0" presId="urn:microsoft.com/office/officeart/2005/8/layout/orgChart1"/>
    <dgm:cxn modelId="{D53C99B0-667E-4404-96BC-3268EE533CB2}" type="presParOf" srcId="{A1832C5F-16AA-4E47-905A-E712C7BEF6D2}" destId="{6415DBDF-F260-4739-93C1-418083DD81A6}" srcOrd="2" destOrd="0" presId="urn:microsoft.com/office/officeart/2005/8/layout/orgChart1"/>
    <dgm:cxn modelId="{7DC6B778-7F48-4239-9C43-1FE0E2998319}" type="presParOf" srcId="{5F25A5D2-B7F5-4C63-AF76-DC1EE9758F65}" destId="{463B7000-A241-49A5-B98D-2BE50DACB706}" srcOrd="6" destOrd="0" presId="urn:microsoft.com/office/officeart/2005/8/layout/orgChart1"/>
    <dgm:cxn modelId="{E06A7BC8-DB24-43CF-8417-12384EE7FA8A}" type="presParOf" srcId="{5F25A5D2-B7F5-4C63-AF76-DC1EE9758F65}" destId="{F02A8E97-DD2A-490C-BC53-D8C059C4CBC1}" srcOrd="7" destOrd="0" presId="urn:microsoft.com/office/officeart/2005/8/layout/orgChart1"/>
    <dgm:cxn modelId="{C4713EAD-8E59-46C2-A9E7-D0CF257C7E64}" type="presParOf" srcId="{F02A8E97-DD2A-490C-BC53-D8C059C4CBC1}" destId="{C13F7952-272C-4732-8C09-37AECE521950}" srcOrd="0" destOrd="0" presId="urn:microsoft.com/office/officeart/2005/8/layout/orgChart1"/>
    <dgm:cxn modelId="{CBDC4048-3E52-4428-9C3C-E50C3FD0D128}" type="presParOf" srcId="{C13F7952-272C-4732-8C09-37AECE521950}" destId="{3BA71CE8-D3DB-4488-A9EA-9B404A86B062}" srcOrd="0" destOrd="0" presId="urn:microsoft.com/office/officeart/2005/8/layout/orgChart1"/>
    <dgm:cxn modelId="{6207E023-9835-4E37-A97B-5FF31713B79F}" type="presParOf" srcId="{C13F7952-272C-4732-8C09-37AECE521950}" destId="{F13520C9-C665-4CC2-A11A-FF85532CD2B2}" srcOrd="1" destOrd="0" presId="urn:microsoft.com/office/officeart/2005/8/layout/orgChart1"/>
    <dgm:cxn modelId="{3855A437-A23A-4B1B-9EA2-68C839A7E709}" type="presParOf" srcId="{F02A8E97-DD2A-490C-BC53-D8C059C4CBC1}" destId="{8C2A89B9-D717-4C6A-80BE-C400344C09CB}" srcOrd="1" destOrd="0" presId="urn:microsoft.com/office/officeart/2005/8/layout/orgChart1"/>
    <dgm:cxn modelId="{E3D8249F-78D1-4830-881A-A2DB47CA9BD0}" type="presParOf" srcId="{F02A8E97-DD2A-490C-BC53-D8C059C4CBC1}" destId="{1C136232-48EB-46CF-8B0C-47182911A77B}" srcOrd="2" destOrd="0" presId="urn:microsoft.com/office/officeart/2005/8/layout/orgChart1"/>
    <dgm:cxn modelId="{1A356874-3FDE-4A70-8476-458668D2C152}" type="presParOf" srcId="{53847A28-A4E5-4B15-BF5B-CE69C0B63D0A}" destId="{C27E5CF7-55E5-46B2-AC54-FE30212D250A}" srcOrd="2" destOrd="0" presId="urn:microsoft.com/office/officeart/2005/8/layout/orgChart1"/>
    <dgm:cxn modelId="{C6869653-D73B-4695-A0A4-18C9D6A53589}" type="presParOf" srcId="{53847A28-A4E5-4B15-BF5B-CE69C0B63D0A}" destId="{377A5A90-18BA-47BE-ADAD-F2A5816A8E58}" srcOrd="3" destOrd="0" presId="urn:microsoft.com/office/officeart/2005/8/layout/orgChart1"/>
    <dgm:cxn modelId="{B27012C3-6DE2-4C1D-B246-5D65B0E4BF14}" type="presParOf" srcId="{377A5A90-18BA-47BE-ADAD-F2A5816A8E58}" destId="{107F0E87-89E9-47F6-9280-759CB52F126E}" srcOrd="0" destOrd="0" presId="urn:microsoft.com/office/officeart/2005/8/layout/orgChart1"/>
    <dgm:cxn modelId="{7114D41C-39F6-40D9-90BE-CC2B1B609CDE}" type="presParOf" srcId="{107F0E87-89E9-47F6-9280-759CB52F126E}" destId="{27F93AAC-4E35-4BDA-9D7D-A60B1D03D1B8}" srcOrd="0" destOrd="0" presId="urn:microsoft.com/office/officeart/2005/8/layout/orgChart1"/>
    <dgm:cxn modelId="{097C808F-60FB-4B89-97C8-827D5A5F556E}" type="presParOf" srcId="{107F0E87-89E9-47F6-9280-759CB52F126E}" destId="{B12A16B2-1CF1-4D4A-A773-B86BB5A49612}" srcOrd="1" destOrd="0" presId="urn:microsoft.com/office/officeart/2005/8/layout/orgChart1"/>
    <dgm:cxn modelId="{E0034C2C-962C-4F12-B2B9-D8EEB5E3EC48}" type="presParOf" srcId="{377A5A90-18BA-47BE-ADAD-F2A5816A8E58}" destId="{8B7BE890-9048-490B-AC63-CA9E4E140AB7}" srcOrd="1" destOrd="0" presId="urn:microsoft.com/office/officeart/2005/8/layout/orgChart1"/>
    <dgm:cxn modelId="{BFAAFD24-FCCB-4A64-908C-AADDD31949B9}" type="presParOf" srcId="{377A5A90-18BA-47BE-ADAD-F2A5816A8E58}" destId="{FDE0A4E4-17C7-4D30-94E3-237A287DE9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A723F5-E68F-47D3-B7CB-750585DB8677}" type="doc">
      <dgm:prSet loTypeId="urn:microsoft.com/office/officeart/2005/8/layout/chevron1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DF8D6996-454C-43F7-859D-61002ED52EA2}">
      <dgm:prSet phldrT="[Tekst]"/>
      <dgm:spPr/>
      <dgm:t>
        <a:bodyPr/>
        <a:lstStyle/>
        <a:p>
          <a:r>
            <a:rPr lang="pl-PL" dirty="0"/>
            <a:t>uznania wypowiedzenia za bezskuteczne</a:t>
          </a:r>
        </a:p>
      </dgm:t>
    </dgm:pt>
    <dgm:pt modelId="{0964540D-F04B-4BA2-B487-B57E1FAFDBD3}" type="parTrans" cxnId="{E3A16305-86FD-4FCD-AA1B-DFEE6E0781A8}">
      <dgm:prSet/>
      <dgm:spPr/>
      <dgm:t>
        <a:bodyPr/>
        <a:lstStyle/>
        <a:p>
          <a:endParaRPr lang="pl-PL"/>
        </a:p>
      </dgm:t>
    </dgm:pt>
    <dgm:pt modelId="{1CC65229-F854-47E9-B0A5-0AB458517C8D}" type="sibTrans" cxnId="{E3A16305-86FD-4FCD-AA1B-DFEE6E0781A8}">
      <dgm:prSet/>
      <dgm:spPr/>
      <dgm:t>
        <a:bodyPr/>
        <a:lstStyle/>
        <a:p>
          <a:endParaRPr lang="pl-PL"/>
        </a:p>
      </dgm:t>
    </dgm:pt>
    <dgm:pt modelId="{EE6C138C-A357-424D-A04C-748D064DF221}">
      <dgm:prSet phldrT="[Tekst]"/>
      <dgm:spPr/>
      <dgm:t>
        <a:bodyPr/>
        <a:lstStyle/>
        <a:p>
          <a:r>
            <a:rPr lang="pl-PL" dirty="0"/>
            <a:t>przywrócenia do pracy</a:t>
          </a:r>
        </a:p>
      </dgm:t>
    </dgm:pt>
    <dgm:pt modelId="{95BE49B7-E738-4478-824D-0172A20E7FDE}" type="parTrans" cxnId="{E68EDABB-83A7-4FFD-A163-15A1F7EC48E1}">
      <dgm:prSet/>
      <dgm:spPr/>
      <dgm:t>
        <a:bodyPr/>
        <a:lstStyle/>
        <a:p>
          <a:endParaRPr lang="pl-PL"/>
        </a:p>
      </dgm:t>
    </dgm:pt>
    <dgm:pt modelId="{2677CFCE-0109-4E86-9A8E-3EB262FCC3AC}" type="sibTrans" cxnId="{E68EDABB-83A7-4FFD-A163-15A1F7EC48E1}">
      <dgm:prSet/>
      <dgm:spPr/>
      <dgm:t>
        <a:bodyPr/>
        <a:lstStyle/>
        <a:p>
          <a:endParaRPr lang="pl-PL"/>
        </a:p>
      </dgm:t>
    </dgm:pt>
    <dgm:pt modelId="{D08CF068-6670-4465-8D5A-AA0ED9A5F9E1}">
      <dgm:prSet phldrT="[Tekst]"/>
      <dgm:spPr/>
      <dgm:t>
        <a:bodyPr/>
        <a:lstStyle/>
        <a:p>
          <a:r>
            <a:rPr lang="pl-PL" dirty="0"/>
            <a:t>odszkodowania</a:t>
          </a:r>
        </a:p>
      </dgm:t>
    </dgm:pt>
    <dgm:pt modelId="{E3142641-CD0E-489D-9292-EB57F2C6ED71}" type="parTrans" cxnId="{BE12BBE5-5719-46AB-B7E1-C020C54C1203}">
      <dgm:prSet/>
      <dgm:spPr/>
      <dgm:t>
        <a:bodyPr/>
        <a:lstStyle/>
        <a:p>
          <a:endParaRPr lang="pl-PL"/>
        </a:p>
      </dgm:t>
    </dgm:pt>
    <dgm:pt modelId="{A186E61B-2F71-4B41-82DA-3BB0B1BF7E89}" type="sibTrans" cxnId="{BE12BBE5-5719-46AB-B7E1-C020C54C1203}">
      <dgm:prSet/>
      <dgm:spPr/>
      <dgm:t>
        <a:bodyPr/>
        <a:lstStyle/>
        <a:p>
          <a:endParaRPr lang="pl-PL"/>
        </a:p>
      </dgm:t>
    </dgm:pt>
    <dgm:pt modelId="{DC8BB3FB-F88B-496A-A11C-2CF76C8BFE78}" type="pres">
      <dgm:prSet presAssocID="{4EA723F5-E68F-47D3-B7CB-750585DB8677}" presName="Name0" presStyleCnt="0">
        <dgm:presLayoutVars>
          <dgm:dir/>
          <dgm:animLvl val="lvl"/>
          <dgm:resizeHandles val="exact"/>
        </dgm:presLayoutVars>
      </dgm:prSet>
      <dgm:spPr/>
    </dgm:pt>
    <dgm:pt modelId="{F91F877E-0CBD-4FC6-A7BC-17BBA87FA5A4}" type="pres">
      <dgm:prSet presAssocID="{DF8D6996-454C-43F7-859D-61002ED52E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7AB2DCB-B981-4952-9578-39D4E7E2045B}" type="pres">
      <dgm:prSet presAssocID="{1CC65229-F854-47E9-B0A5-0AB458517C8D}" presName="parTxOnlySpace" presStyleCnt="0"/>
      <dgm:spPr/>
    </dgm:pt>
    <dgm:pt modelId="{0C77EF8E-5433-4001-858B-D547582E8228}" type="pres">
      <dgm:prSet presAssocID="{EE6C138C-A357-424D-A04C-748D064DF22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CC2D6E9-8429-4BE0-AFCA-A5105E7A1E34}" type="pres">
      <dgm:prSet presAssocID="{2677CFCE-0109-4E86-9A8E-3EB262FCC3AC}" presName="parTxOnlySpace" presStyleCnt="0"/>
      <dgm:spPr/>
    </dgm:pt>
    <dgm:pt modelId="{32157134-58C4-4074-B318-F16A6AE5740D}" type="pres">
      <dgm:prSet presAssocID="{D08CF068-6670-4465-8D5A-AA0ED9A5F9E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3A16305-86FD-4FCD-AA1B-DFEE6E0781A8}" srcId="{4EA723F5-E68F-47D3-B7CB-750585DB8677}" destId="{DF8D6996-454C-43F7-859D-61002ED52EA2}" srcOrd="0" destOrd="0" parTransId="{0964540D-F04B-4BA2-B487-B57E1FAFDBD3}" sibTransId="{1CC65229-F854-47E9-B0A5-0AB458517C8D}"/>
    <dgm:cxn modelId="{6D12A168-BCB9-499F-8E81-41319C9FE39A}" type="presOf" srcId="{EE6C138C-A357-424D-A04C-748D064DF221}" destId="{0C77EF8E-5433-4001-858B-D547582E8228}" srcOrd="0" destOrd="0" presId="urn:microsoft.com/office/officeart/2005/8/layout/chevron1"/>
    <dgm:cxn modelId="{3AE97657-25FE-4E47-A371-8D5E03E35E48}" type="presOf" srcId="{D08CF068-6670-4465-8D5A-AA0ED9A5F9E1}" destId="{32157134-58C4-4074-B318-F16A6AE5740D}" srcOrd="0" destOrd="0" presId="urn:microsoft.com/office/officeart/2005/8/layout/chevron1"/>
    <dgm:cxn modelId="{8ED5567D-9C8A-470A-B7E0-76D2B17607B9}" type="presOf" srcId="{4EA723F5-E68F-47D3-B7CB-750585DB8677}" destId="{DC8BB3FB-F88B-496A-A11C-2CF76C8BFE78}" srcOrd="0" destOrd="0" presId="urn:microsoft.com/office/officeart/2005/8/layout/chevron1"/>
    <dgm:cxn modelId="{E68EDABB-83A7-4FFD-A163-15A1F7EC48E1}" srcId="{4EA723F5-E68F-47D3-B7CB-750585DB8677}" destId="{EE6C138C-A357-424D-A04C-748D064DF221}" srcOrd="1" destOrd="0" parTransId="{95BE49B7-E738-4478-824D-0172A20E7FDE}" sibTransId="{2677CFCE-0109-4E86-9A8E-3EB262FCC3AC}"/>
    <dgm:cxn modelId="{CAA7D1D1-4475-416E-B432-93B2E9F6D5BC}" type="presOf" srcId="{DF8D6996-454C-43F7-859D-61002ED52EA2}" destId="{F91F877E-0CBD-4FC6-A7BC-17BBA87FA5A4}" srcOrd="0" destOrd="0" presId="urn:microsoft.com/office/officeart/2005/8/layout/chevron1"/>
    <dgm:cxn modelId="{BE12BBE5-5719-46AB-B7E1-C020C54C1203}" srcId="{4EA723F5-E68F-47D3-B7CB-750585DB8677}" destId="{D08CF068-6670-4465-8D5A-AA0ED9A5F9E1}" srcOrd="2" destOrd="0" parTransId="{E3142641-CD0E-489D-9292-EB57F2C6ED71}" sibTransId="{A186E61B-2F71-4B41-82DA-3BB0B1BF7E89}"/>
    <dgm:cxn modelId="{A4B273EE-1971-4D6B-82B7-1DEB24EE5401}" type="presParOf" srcId="{DC8BB3FB-F88B-496A-A11C-2CF76C8BFE78}" destId="{F91F877E-0CBD-4FC6-A7BC-17BBA87FA5A4}" srcOrd="0" destOrd="0" presId="urn:microsoft.com/office/officeart/2005/8/layout/chevron1"/>
    <dgm:cxn modelId="{1C84D1C8-462C-4E72-AAED-B3A3368F2523}" type="presParOf" srcId="{DC8BB3FB-F88B-496A-A11C-2CF76C8BFE78}" destId="{17AB2DCB-B981-4952-9578-39D4E7E2045B}" srcOrd="1" destOrd="0" presId="urn:microsoft.com/office/officeart/2005/8/layout/chevron1"/>
    <dgm:cxn modelId="{07969E45-6E0D-4E52-AE0E-2F5B5DB64358}" type="presParOf" srcId="{DC8BB3FB-F88B-496A-A11C-2CF76C8BFE78}" destId="{0C77EF8E-5433-4001-858B-D547582E8228}" srcOrd="2" destOrd="0" presId="urn:microsoft.com/office/officeart/2005/8/layout/chevron1"/>
    <dgm:cxn modelId="{E8B0CFF8-0C98-4171-AF6E-3A7933E0D7C6}" type="presParOf" srcId="{DC8BB3FB-F88B-496A-A11C-2CF76C8BFE78}" destId="{9CC2D6E9-8429-4BE0-AFCA-A5105E7A1E34}" srcOrd="3" destOrd="0" presId="urn:microsoft.com/office/officeart/2005/8/layout/chevron1"/>
    <dgm:cxn modelId="{30BE4643-81C5-4282-8267-DDF6B23070EE}" type="presParOf" srcId="{DC8BB3FB-F88B-496A-A11C-2CF76C8BFE78}" destId="{32157134-58C4-4074-B318-F16A6AE5740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85AD0F-914D-445F-ABA2-3F3954013CEF}" type="doc">
      <dgm:prSet loTypeId="urn:microsoft.com/office/officeart/2005/8/layout/defaul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60B7BDBA-92A8-4B41-B321-8327699AA980}" type="pres">
      <dgm:prSet presAssocID="{7885AD0F-914D-445F-ABA2-3F3954013CEF}" presName="diagram" presStyleCnt="0">
        <dgm:presLayoutVars>
          <dgm:dir/>
          <dgm:resizeHandles val="exact"/>
        </dgm:presLayoutVars>
      </dgm:prSet>
      <dgm:spPr/>
    </dgm:pt>
  </dgm:ptLst>
  <dgm:cxnLst>
    <dgm:cxn modelId="{A203D815-22BB-45AA-9CC3-C06AAE6E3270}" type="presOf" srcId="{7885AD0F-914D-445F-ABA2-3F3954013CEF}" destId="{60B7BDBA-92A8-4B41-B321-8327699AA98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3CB56F-C40A-4C2F-A082-84AC527E71E0}" type="doc">
      <dgm:prSet loTypeId="urn:microsoft.com/office/officeart/2005/8/layout/default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2F02B24D-1591-416E-BDBE-A1F24B560108}">
      <dgm:prSet phldrT="[Tekst]"/>
      <dgm:spPr/>
      <dgm:t>
        <a:bodyPr/>
        <a:lstStyle/>
        <a:p>
          <a:pPr algn="just"/>
          <a:r>
            <a:rPr lang="pl-PL" dirty="0"/>
            <a:t>WSKAZANY WYŻEJ TERMIN 3 MIESIĘCY NIEOBECNOŚCI ROZPOCZYNA BIEG OD DNIA ZATRZYMANIA.				 </a:t>
          </a:r>
          <a:br>
            <a:rPr lang="pl-PL" dirty="0"/>
          </a:br>
          <a:r>
            <a:rPr lang="pl-PL" dirty="0"/>
            <a:t>SN 02.03.2011 R. II PK 213/10</a:t>
          </a:r>
        </a:p>
      </dgm:t>
    </dgm:pt>
    <dgm:pt modelId="{5DF95681-97D8-43E8-8558-F609B2A9D588}" type="parTrans" cxnId="{C24E4E48-C7E9-44DC-9494-26105F1FE7E1}">
      <dgm:prSet/>
      <dgm:spPr/>
      <dgm:t>
        <a:bodyPr/>
        <a:lstStyle/>
        <a:p>
          <a:endParaRPr lang="pl-PL"/>
        </a:p>
      </dgm:t>
    </dgm:pt>
    <dgm:pt modelId="{21C16E12-AC1E-48A9-8128-D32AE482DD63}" type="sibTrans" cxnId="{C24E4E48-C7E9-44DC-9494-26105F1FE7E1}">
      <dgm:prSet/>
      <dgm:spPr/>
      <dgm:t>
        <a:bodyPr/>
        <a:lstStyle/>
        <a:p>
          <a:endParaRPr lang="pl-PL"/>
        </a:p>
      </dgm:t>
    </dgm:pt>
    <dgm:pt modelId="{47D187AA-CE92-4C0A-AFDE-6AE6585B925C}">
      <dgm:prSet phldrT="[Tekst]"/>
      <dgm:spPr/>
      <dgm:t>
        <a:bodyPr/>
        <a:lstStyle/>
        <a:p>
          <a:pPr algn="just"/>
          <a:r>
            <a:rPr lang="pl-PL" dirty="0"/>
            <a:t>OBOWIĄZEK PONOWNEGO ZATRUDNIENIA PRACOWNIKA NIE OBEJMUJE ANI OBOWIĄZKU ZATRUDNIENIA PRACOWNIKA NA TYM SAMYM, CO POPRZEDNIO STANOWISKU, ANI ZAPEWNIENIA PRACOWNIKOWI TAKIEGO SAMEGO WYNAGRODZENIA, JAKIE PRACOWNIK OTRZYMYWAŁ POPRZEDNIO.</a:t>
          </a:r>
          <a:br>
            <a:rPr lang="pl-PL" dirty="0"/>
          </a:br>
          <a:r>
            <a:rPr lang="pl-PL" dirty="0"/>
            <a:t>SN 29.12.1978 R., I PR 65/78</a:t>
          </a:r>
        </a:p>
      </dgm:t>
    </dgm:pt>
    <dgm:pt modelId="{CF67C914-8233-4F08-AA7D-9AFB83090193}" type="parTrans" cxnId="{844305F2-E0F1-4A95-96B3-E7B9CEEF6330}">
      <dgm:prSet/>
      <dgm:spPr/>
      <dgm:t>
        <a:bodyPr/>
        <a:lstStyle/>
        <a:p>
          <a:endParaRPr lang="pl-PL"/>
        </a:p>
      </dgm:t>
    </dgm:pt>
    <dgm:pt modelId="{4FEAF4AC-D569-4149-8AD1-E73D102B2857}" type="sibTrans" cxnId="{844305F2-E0F1-4A95-96B3-E7B9CEEF6330}">
      <dgm:prSet/>
      <dgm:spPr/>
      <dgm:t>
        <a:bodyPr/>
        <a:lstStyle/>
        <a:p>
          <a:endParaRPr lang="pl-PL"/>
        </a:p>
      </dgm:t>
    </dgm:pt>
    <dgm:pt modelId="{28093066-7978-4BE4-B822-115C35455B9B}" type="pres">
      <dgm:prSet presAssocID="{1C3CB56F-C40A-4C2F-A082-84AC527E71E0}" presName="diagram" presStyleCnt="0">
        <dgm:presLayoutVars>
          <dgm:dir/>
          <dgm:resizeHandles val="exact"/>
        </dgm:presLayoutVars>
      </dgm:prSet>
      <dgm:spPr/>
    </dgm:pt>
    <dgm:pt modelId="{221A3B3D-B7AA-49B6-9816-57CCD392924A}" type="pres">
      <dgm:prSet presAssocID="{2F02B24D-1591-416E-BDBE-A1F24B560108}" presName="node" presStyleLbl="node1" presStyleIdx="0" presStyleCnt="2" custScaleX="136145" custScaleY="120916" custLinFactNeighborX="1678" custLinFactNeighborY="47384">
        <dgm:presLayoutVars>
          <dgm:bulletEnabled val="1"/>
        </dgm:presLayoutVars>
      </dgm:prSet>
      <dgm:spPr/>
    </dgm:pt>
    <dgm:pt modelId="{6180C17F-B6BE-4C17-A64E-AF0E0716C22B}" type="pres">
      <dgm:prSet presAssocID="{21C16E12-AC1E-48A9-8128-D32AE482DD63}" presName="sibTrans" presStyleCnt="0"/>
      <dgm:spPr/>
    </dgm:pt>
    <dgm:pt modelId="{40E51D34-E13D-41C7-8585-04E9A90F00E6}" type="pres">
      <dgm:prSet presAssocID="{47D187AA-CE92-4C0A-AFDE-6AE6585B925C}" presName="node" presStyleLbl="node1" presStyleIdx="1" presStyleCnt="2" custScaleX="135467" custScaleY="126801" custLinFactNeighborX="44999" custLinFactNeighborY="1060">
        <dgm:presLayoutVars>
          <dgm:bulletEnabled val="1"/>
        </dgm:presLayoutVars>
      </dgm:prSet>
      <dgm:spPr/>
    </dgm:pt>
  </dgm:ptLst>
  <dgm:cxnLst>
    <dgm:cxn modelId="{0CA17224-941C-41DD-9960-56E01A5B7659}" type="presOf" srcId="{2F02B24D-1591-416E-BDBE-A1F24B560108}" destId="{221A3B3D-B7AA-49B6-9816-57CCD392924A}" srcOrd="0" destOrd="0" presId="urn:microsoft.com/office/officeart/2005/8/layout/default"/>
    <dgm:cxn modelId="{B0D92B47-7B26-4EE4-8D6C-7B46D44C1E67}" type="presOf" srcId="{1C3CB56F-C40A-4C2F-A082-84AC527E71E0}" destId="{28093066-7978-4BE4-B822-115C35455B9B}" srcOrd="0" destOrd="0" presId="urn:microsoft.com/office/officeart/2005/8/layout/default"/>
    <dgm:cxn modelId="{C24E4E48-C7E9-44DC-9494-26105F1FE7E1}" srcId="{1C3CB56F-C40A-4C2F-A082-84AC527E71E0}" destId="{2F02B24D-1591-416E-BDBE-A1F24B560108}" srcOrd="0" destOrd="0" parTransId="{5DF95681-97D8-43E8-8558-F609B2A9D588}" sibTransId="{21C16E12-AC1E-48A9-8128-D32AE482DD63}"/>
    <dgm:cxn modelId="{5B806498-B06F-48E2-A223-224299212825}" type="presOf" srcId="{47D187AA-CE92-4C0A-AFDE-6AE6585B925C}" destId="{40E51D34-E13D-41C7-8585-04E9A90F00E6}" srcOrd="0" destOrd="0" presId="urn:microsoft.com/office/officeart/2005/8/layout/default"/>
    <dgm:cxn modelId="{844305F2-E0F1-4A95-96B3-E7B9CEEF6330}" srcId="{1C3CB56F-C40A-4C2F-A082-84AC527E71E0}" destId="{47D187AA-CE92-4C0A-AFDE-6AE6585B925C}" srcOrd="1" destOrd="0" parTransId="{CF67C914-8233-4F08-AA7D-9AFB83090193}" sibTransId="{4FEAF4AC-D569-4149-8AD1-E73D102B2857}"/>
    <dgm:cxn modelId="{AAE04AAB-7650-495A-98E8-12F4CAEDF883}" type="presParOf" srcId="{28093066-7978-4BE4-B822-115C35455B9B}" destId="{221A3B3D-B7AA-49B6-9816-57CCD392924A}" srcOrd="0" destOrd="0" presId="urn:microsoft.com/office/officeart/2005/8/layout/default"/>
    <dgm:cxn modelId="{08750349-F24F-4968-B594-DB0607804FF1}" type="presParOf" srcId="{28093066-7978-4BE4-B822-115C35455B9B}" destId="{6180C17F-B6BE-4C17-A64E-AF0E0716C22B}" srcOrd="1" destOrd="0" presId="urn:microsoft.com/office/officeart/2005/8/layout/default"/>
    <dgm:cxn modelId="{D4EC6101-1D0F-44C1-898C-161C5FCE83DE}" type="presParOf" srcId="{28093066-7978-4BE4-B822-115C35455B9B}" destId="{40E51D34-E13D-41C7-8585-04E9A90F00E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E5CF7-55E5-46B2-AC54-FE30212D250A}">
      <dsp:nvSpPr>
        <dsp:cNvPr id="0" name=""/>
        <dsp:cNvSpPr/>
      </dsp:nvSpPr>
      <dsp:spPr>
        <a:xfrm>
          <a:off x="5027523" y="1279883"/>
          <a:ext cx="1192662" cy="547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010"/>
              </a:lnTo>
              <a:lnTo>
                <a:pt x="1192662" y="547010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B7000-A241-49A5-B98D-2BE50DACB706}">
      <dsp:nvSpPr>
        <dsp:cNvPr id="0" name=""/>
        <dsp:cNvSpPr/>
      </dsp:nvSpPr>
      <dsp:spPr>
        <a:xfrm>
          <a:off x="2606709" y="2313478"/>
          <a:ext cx="4358795" cy="798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467"/>
              </a:lnTo>
              <a:lnTo>
                <a:pt x="4358795" y="798467"/>
              </a:lnTo>
            </a:path>
          </a:pathLst>
        </a:custGeom>
        <a:noFill/>
        <a:ln w="15875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01E1E-B97F-4D98-996E-BDB05BBB488B}">
      <dsp:nvSpPr>
        <dsp:cNvPr id="0" name=""/>
        <dsp:cNvSpPr/>
      </dsp:nvSpPr>
      <dsp:spPr>
        <a:xfrm>
          <a:off x="2606709" y="2313478"/>
          <a:ext cx="2179986" cy="779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9887"/>
              </a:lnTo>
              <a:lnTo>
                <a:pt x="2179986" y="779887"/>
              </a:lnTo>
            </a:path>
          </a:pathLst>
        </a:custGeom>
        <a:noFill/>
        <a:ln w="15875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6A25D-F18E-4473-96E2-6FAF69791D35}">
      <dsp:nvSpPr>
        <dsp:cNvPr id="0" name=""/>
        <dsp:cNvSpPr/>
      </dsp:nvSpPr>
      <dsp:spPr>
        <a:xfrm>
          <a:off x="2560989" y="2313478"/>
          <a:ext cx="91440" cy="7638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3899"/>
              </a:lnTo>
              <a:lnTo>
                <a:pt x="117326" y="763899"/>
              </a:lnTo>
            </a:path>
          </a:pathLst>
        </a:custGeom>
        <a:noFill/>
        <a:ln w="15875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C03DB-ACDE-4CFE-A771-E355B48EFD70}">
      <dsp:nvSpPr>
        <dsp:cNvPr id="0" name=""/>
        <dsp:cNvSpPr/>
      </dsp:nvSpPr>
      <dsp:spPr>
        <a:xfrm>
          <a:off x="2501266" y="2313478"/>
          <a:ext cx="105442" cy="774586"/>
        </a:xfrm>
        <a:custGeom>
          <a:avLst/>
          <a:gdLst/>
          <a:ahLst/>
          <a:cxnLst/>
          <a:rect l="0" t="0" r="0" b="0"/>
          <a:pathLst>
            <a:path>
              <a:moveTo>
                <a:pt x="105442" y="0"/>
              </a:moveTo>
              <a:lnTo>
                <a:pt x="105442" y="774586"/>
              </a:lnTo>
              <a:lnTo>
                <a:pt x="0" y="774586"/>
              </a:lnTo>
            </a:path>
          </a:pathLst>
        </a:custGeom>
        <a:noFill/>
        <a:ln w="15875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79C26-9A76-4106-8D3A-DC1EB9DC27BC}">
      <dsp:nvSpPr>
        <dsp:cNvPr id="0" name=""/>
        <dsp:cNvSpPr/>
      </dsp:nvSpPr>
      <dsp:spPr>
        <a:xfrm>
          <a:off x="3556644" y="1279883"/>
          <a:ext cx="1470879" cy="558628"/>
        </a:xfrm>
        <a:custGeom>
          <a:avLst/>
          <a:gdLst/>
          <a:ahLst/>
          <a:cxnLst/>
          <a:rect l="0" t="0" r="0" b="0"/>
          <a:pathLst>
            <a:path>
              <a:moveTo>
                <a:pt x="1470879" y="0"/>
              </a:moveTo>
              <a:lnTo>
                <a:pt x="1470879" y="558628"/>
              </a:lnTo>
              <a:lnTo>
                <a:pt x="0" y="558628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8F8CC-795C-4AF2-AD7A-ABAC8BE486DC}">
      <dsp:nvSpPr>
        <dsp:cNvPr id="0" name=""/>
        <dsp:cNvSpPr/>
      </dsp:nvSpPr>
      <dsp:spPr>
        <a:xfrm>
          <a:off x="4077588" y="329948"/>
          <a:ext cx="1899869" cy="949934"/>
        </a:xfrm>
        <a:prstGeom prst="rect">
          <a:avLst/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ustanie</a:t>
          </a:r>
        </a:p>
      </dsp:txBody>
      <dsp:txXfrm>
        <a:off x="4077588" y="329948"/>
        <a:ext cx="1899869" cy="949934"/>
      </dsp:txXfrm>
    </dsp:sp>
    <dsp:sp modelId="{7E08178C-80AC-4804-8C7D-2696C187D82A}">
      <dsp:nvSpPr>
        <dsp:cNvPr id="0" name=""/>
        <dsp:cNvSpPr/>
      </dsp:nvSpPr>
      <dsp:spPr>
        <a:xfrm>
          <a:off x="1656774" y="1363543"/>
          <a:ext cx="1899869" cy="949934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rozwiązanie</a:t>
          </a:r>
        </a:p>
      </dsp:txBody>
      <dsp:txXfrm>
        <a:off x="1656774" y="1363543"/>
        <a:ext cx="1899869" cy="949934"/>
      </dsp:txXfrm>
    </dsp:sp>
    <dsp:sp modelId="{101E9B84-1DB3-471D-9ADC-FC359E639AB5}">
      <dsp:nvSpPr>
        <dsp:cNvPr id="0" name=""/>
        <dsp:cNvSpPr/>
      </dsp:nvSpPr>
      <dsp:spPr>
        <a:xfrm>
          <a:off x="601396" y="2613097"/>
          <a:ext cx="1899869" cy="949934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za wypowiedzeniem</a:t>
          </a:r>
        </a:p>
      </dsp:txBody>
      <dsp:txXfrm>
        <a:off x="601396" y="2613097"/>
        <a:ext cx="1899869" cy="949934"/>
      </dsp:txXfrm>
    </dsp:sp>
    <dsp:sp modelId="{2CC62F63-1C6F-489C-80E9-04844654DD9E}">
      <dsp:nvSpPr>
        <dsp:cNvPr id="0" name=""/>
        <dsp:cNvSpPr/>
      </dsp:nvSpPr>
      <dsp:spPr>
        <a:xfrm>
          <a:off x="2678315" y="2602411"/>
          <a:ext cx="1899869" cy="949934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bez wypowiedzenia</a:t>
          </a:r>
        </a:p>
      </dsp:txBody>
      <dsp:txXfrm>
        <a:off x="2678315" y="2602411"/>
        <a:ext cx="1899869" cy="949934"/>
      </dsp:txXfrm>
    </dsp:sp>
    <dsp:sp modelId="{F1125455-F7FB-4A01-B22B-22CDB7BD3B0A}">
      <dsp:nvSpPr>
        <dsp:cNvPr id="0" name=""/>
        <dsp:cNvSpPr/>
      </dsp:nvSpPr>
      <dsp:spPr>
        <a:xfrm>
          <a:off x="4786696" y="2618398"/>
          <a:ext cx="1899869" cy="949934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z upływem czasu</a:t>
          </a:r>
        </a:p>
      </dsp:txBody>
      <dsp:txXfrm>
        <a:off x="4786696" y="2618398"/>
        <a:ext cx="1899869" cy="949934"/>
      </dsp:txXfrm>
    </dsp:sp>
    <dsp:sp modelId="{3BA71CE8-D3DB-4488-A9EA-9B404A86B062}">
      <dsp:nvSpPr>
        <dsp:cNvPr id="0" name=""/>
        <dsp:cNvSpPr/>
      </dsp:nvSpPr>
      <dsp:spPr>
        <a:xfrm>
          <a:off x="6965505" y="2636979"/>
          <a:ext cx="1899869" cy="949934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Za porozumieniem</a:t>
          </a:r>
        </a:p>
      </dsp:txBody>
      <dsp:txXfrm>
        <a:off x="6965505" y="2636979"/>
        <a:ext cx="1899869" cy="949934"/>
      </dsp:txXfrm>
    </dsp:sp>
    <dsp:sp modelId="{27F93AAC-4E35-4BDA-9D7D-A60B1D03D1B8}">
      <dsp:nvSpPr>
        <dsp:cNvPr id="0" name=""/>
        <dsp:cNvSpPr/>
      </dsp:nvSpPr>
      <dsp:spPr>
        <a:xfrm>
          <a:off x="6220186" y="1351926"/>
          <a:ext cx="1899869" cy="949934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wygaśnięcie</a:t>
          </a:r>
        </a:p>
      </dsp:txBody>
      <dsp:txXfrm>
        <a:off x="6220186" y="1351926"/>
        <a:ext cx="1899869" cy="949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F877E-0CBD-4FC6-A7BC-17BBA87FA5A4}">
      <dsp:nvSpPr>
        <dsp:cNvPr id="0" name=""/>
        <dsp:cNvSpPr/>
      </dsp:nvSpPr>
      <dsp:spPr>
        <a:xfrm>
          <a:off x="2838" y="621680"/>
          <a:ext cx="3457736" cy="138309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uznania wypowiedzenia za bezskuteczne</a:t>
          </a:r>
        </a:p>
      </dsp:txBody>
      <dsp:txXfrm>
        <a:off x="694385" y="621680"/>
        <a:ext cx="2074642" cy="1383094"/>
      </dsp:txXfrm>
    </dsp:sp>
    <dsp:sp modelId="{0C77EF8E-5433-4001-858B-D547582E8228}">
      <dsp:nvSpPr>
        <dsp:cNvPr id="0" name=""/>
        <dsp:cNvSpPr/>
      </dsp:nvSpPr>
      <dsp:spPr>
        <a:xfrm>
          <a:off x="3114801" y="621680"/>
          <a:ext cx="3457736" cy="1383094"/>
        </a:xfrm>
        <a:prstGeom prst="chevron">
          <a:avLst/>
        </a:prstGeom>
        <a:gradFill rotWithShape="0">
          <a:gsLst>
            <a:gs pos="0">
              <a:schemeClr val="accent4">
                <a:hueOff val="-494707"/>
                <a:satOff val="-2845"/>
                <a:lumOff val="-2255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494707"/>
                <a:satOff val="-2845"/>
                <a:lumOff val="-2255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494707"/>
                <a:satOff val="-2845"/>
                <a:lumOff val="-2255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przywrócenia do pracy</a:t>
          </a:r>
        </a:p>
      </dsp:txBody>
      <dsp:txXfrm>
        <a:off x="3806348" y="621680"/>
        <a:ext cx="2074642" cy="1383094"/>
      </dsp:txXfrm>
    </dsp:sp>
    <dsp:sp modelId="{32157134-58C4-4074-B318-F16A6AE5740D}">
      <dsp:nvSpPr>
        <dsp:cNvPr id="0" name=""/>
        <dsp:cNvSpPr/>
      </dsp:nvSpPr>
      <dsp:spPr>
        <a:xfrm>
          <a:off x="6226764" y="621680"/>
          <a:ext cx="3457736" cy="1383094"/>
        </a:xfrm>
        <a:prstGeom prst="chevron">
          <a:avLst/>
        </a:prstGeom>
        <a:gradFill rotWithShape="0">
          <a:gsLst>
            <a:gs pos="0">
              <a:schemeClr val="accent4">
                <a:hueOff val="-989414"/>
                <a:satOff val="-5690"/>
                <a:lumOff val="-4511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989414"/>
                <a:satOff val="-5690"/>
                <a:lumOff val="-4511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989414"/>
                <a:satOff val="-5690"/>
                <a:lumOff val="-4511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odszkodowania</a:t>
          </a:r>
        </a:p>
      </dsp:txBody>
      <dsp:txXfrm>
        <a:off x="6918311" y="621680"/>
        <a:ext cx="2074642" cy="1383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A3B3D-B7AA-49B6-9816-57CCD392924A}">
      <dsp:nvSpPr>
        <dsp:cNvPr id="0" name=""/>
        <dsp:cNvSpPr/>
      </dsp:nvSpPr>
      <dsp:spPr>
        <a:xfrm>
          <a:off x="61991" y="2512252"/>
          <a:ext cx="4893128" cy="26074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WSKAZANY WYŻEJ TERMIN 3 MIESIĘCY NIEOBECNOŚCI ROZPOCZYNA BIEG OD DNIA ZATRZYMANIA.				 </a:t>
          </a:r>
          <a:br>
            <a:rPr lang="pl-PL" sz="2000" kern="1200" dirty="0"/>
          </a:br>
          <a:r>
            <a:rPr lang="pl-PL" sz="2000" kern="1200" dirty="0"/>
            <a:t>SN 02.03.2011 R. II PK 213/10</a:t>
          </a:r>
        </a:p>
      </dsp:txBody>
      <dsp:txXfrm>
        <a:off x="61991" y="2512252"/>
        <a:ext cx="4893128" cy="2607473"/>
      </dsp:txXfrm>
    </dsp:sp>
    <dsp:sp modelId="{40E51D34-E13D-41C7-8585-04E9A90F00E6}">
      <dsp:nvSpPr>
        <dsp:cNvPr id="0" name=""/>
        <dsp:cNvSpPr/>
      </dsp:nvSpPr>
      <dsp:spPr>
        <a:xfrm>
          <a:off x="5255899" y="1449852"/>
          <a:ext cx="4868761" cy="2734380"/>
        </a:xfrm>
        <a:prstGeom prst="rect">
          <a:avLst/>
        </a:prstGeom>
        <a:gradFill rotWithShape="0">
          <a:gsLst>
            <a:gs pos="0">
              <a:schemeClr val="accent4">
                <a:hueOff val="-989414"/>
                <a:satOff val="-5690"/>
                <a:lumOff val="-4511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989414"/>
                <a:satOff val="-5690"/>
                <a:lumOff val="-4511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989414"/>
                <a:satOff val="-5690"/>
                <a:lumOff val="-4511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OBOWIĄZEK PONOWNEGO ZATRUDNIENIA PRACOWNIKA NIE OBEJMUJE ANI OBOWIĄZKU ZATRUDNIENIA PRACOWNIKA NA TYM SAMYM, CO POPRZEDNIO STANOWISKU, ANI ZAPEWNIENIA PRACOWNIKOWI TAKIEGO SAMEGO WYNAGRODZENIA, JAKIE PRACOWNIK OTRZYMYWAŁ POPRZEDNIO.</a:t>
          </a:r>
          <a:br>
            <a:rPr lang="pl-PL" sz="2000" kern="1200" dirty="0"/>
          </a:br>
          <a:r>
            <a:rPr lang="pl-PL" sz="2000" kern="1200" dirty="0"/>
            <a:t>SN 29.12.1978 R., I PR 65/78</a:t>
          </a:r>
        </a:p>
      </dsp:txBody>
      <dsp:txXfrm>
        <a:off x="5255899" y="1449852"/>
        <a:ext cx="4868761" cy="2734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84E3E3-3012-4115-9F90-B9DE232B1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Ustanie stosunku pracy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B7A0836-3CD2-4F94-88C6-F2A33A74C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0907" y="5396948"/>
            <a:ext cx="8689976" cy="1371599"/>
          </a:xfrm>
        </p:spPr>
        <p:txBody>
          <a:bodyPr>
            <a:normAutofit fontScale="85000" lnSpcReduction="20000"/>
          </a:bodyPr>
          <a:lstStyle/>
          <a:p>
            <a:pPr algn="r"/>
            <a:endParaRPr lang="pl-PL" sz="1600" dirty="0">
              <a:latin typeface="Georgia" panose="02040502050405020303" pitchFamily="18" charset="0"/>
            </a:endParaRPr>
          </a:p>
          <a:p>
            <a:pPr algn="r"/>
            <a:endParaRPr lang="pl-PL" sz="1600" dirty="0">
              <a:latin typeface="Georgia" panose="02040502050405020303" pitchFamily="18" charset="0"/>
            </a:endParaRPr>
          </a:p>
          <a:p>
            <a:pPr algn="r"/>
            <a:endParaRPr lang="pl-PL" sz="1600" dirty="0">
              <a:latin typeface="Georgia" panose="02040502050405020303" pitchFamily="18" charset="0"/>
            </a:endParaRPr>
          </a:p>
          <a:p>
            <a:pPr algn="r"/>
            <a:r>
              <a:rPr lang="pl-PL" sz="1600" dirty="0">
                <a:latin typeface="Georgia" panose="02040502050405020303" pitchFamily="18" charset="0"/>
              </a:rPr>
              <a:t>Kamila Siejka</a:t>
            </a:r>
          </a:p>
        </p:txBody>
      </p:sp>
    </p:spTree>
    <p:extLst>
      <p:ext uri="{BB962C8B-B14F-4D97-AF65-F5344CB8AC3E}">
        <p14:creationId xmlns:p14="http://schemas.microsoft.com/office/powerpoint/2010/main" val="3673890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392B3B-1D1F-4C06-B4CF-1AD6A61E6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wypowiedzenie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2E4EF8-77B9-4D23-B993-B301E2C9CA6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dirty="0"/>
              <a:t>KP przewiduje powszechną ochronę przed wypowiedzeniem umowy o pracę pracownikom zatrudnionym na podstawie umów o prace na czas nieokreślony:</a:t>
            </a:r>
          </a:p>
          <a:p>
            <a:pPr lvl="1" algn="just"/>
            <a:r>
              <a:rPr lang="pl-PL" dirty="0"/>
              <a:t>Tryb konsultacji z zakładową organizacją związkową</a:t>
            </a:r>
          </a:p>
          <a:p>
            <a:pPr lvl="1" algn="just"/>
            <a:r>
              <a:rPr lang="pl-PL" dirty="0"/>
              <a:t>Wypowiedzenie jedynie z uzasadnionych powodów </a:t>
            </a:r>
          </a:p>
          <a:p>
            <a:r>
              <a:rPr lang="pl-PL" dirty="0"/>
              <a:t> Przyczyna uzasadniająca wypowiedzenie powinna być:</a:t>
            </a:r>
          </a:p>
          <a:p>
            <a:pPr lvl="1"/>
            <a:r>
              <a:rPr lang="pl-PL" dirty="0"/>
              <a:t>rzeczywista </a:t>
            </a:r>
          </a:p>
          <a:p>
            <a:pPr lvl="1"/>
            <a:r>
              <a:rPr lang="pl-PL" dirty="0"/>
              <a:t>Konkretna</a:t>
            </a:r>
          </a:p>
          <a:p>
            <a:pPr lvl="1"/>
            <a:r>
              <a:rPr lang="pl-PL" dirty="0"/>
              <a:t>Pracownik powinien o niej wiedzieć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6708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A1D53C-6327-4EA9-ADFB-9047E3585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716" y="358242"/>
            <a:ext cx="10364451" cy="1596177"/>
          </a:xfrm>
        </p:spPr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wypowiedzenie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7B8C7C-F761-4BAF-836F-4DD3BE962AB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2070" y="1567149"/>
            <a:ext cx="10363826" cy="3424107"/>
          </a:xfrm>
        </p:spPr>
        <p:txBody>
          <a:bodyPr/>
          <a:lstStyle/>
          <a:p>
            <a:pPr marL="457200" lvl="1" indent="0">
              <a:buNone/>
            </a:pPr>
            <a:endParaRPr lang="pl-PL" dirty="0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C37126EA-4246-4EF4-95C9-B6CE0DA842E0}"/>
              </a:ext>
            </a:extLst>
          </p:cNvPr>
          <p:cNvSpPr txBox="1">
            <a:spLocks/>
          </p:cNvSpPr>
          <p:nvPr/>
        </p:nvSpPr>
        <p:spPr>
          <a:xfrm>
            <a:off x="636104" y="2123506"/>
            <a:ext cx="5221357" cy="38349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l-PL" i="1" dirty="0"/>
              <a:t>Pracodawca wypowiadający umowę o pracę nie narusza przepisu art. 30 § 4 KP, jeżeli pracownik jest świadomy tego, z jakich powodów dochodzi do jego zwolnienia. Zatem istotne jest to, aby z oświadczenia pracodawcy wynikało w sposób niebudzący wątpliwości, co jest istotą zarzutu stawianego pracownikowi, który uzasadnia rozwiązanie stosunku pracy.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dirty="0"/>
              <a:t>SN 18.04.2018 r. II PK 159/17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FD850D0E-7662-480C-902D-3623E762846B}"/>
              </a:ext>
            </a:extLst>
          </p:cNvPr>
          <p:cNvSpPr txBox="1">
            <a:spLocks/>
          </p:cNvSpPr>
          <p:nvPr/>
        </p:nvSpPr>
        <p:spPr>
          <a:xfrm>
            <a:off x="6042991" y="2135179"/>
            <a:ext cx="5221357" cy="383492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l-PL" i="1" dirty="0"/>
              <a:t>Wypowiedzenie umowy o pracę jest nieuzasadnione zarówno wtedy, gdy wskazana w nim przyczyna faktycznie zaistniała, lecz nie mogła stanowić podstawy rozwiązania łączącego strony stosunku pracy, jak i wówczas, gdy przyczyna ta okazała się pozorna (fikcyjna, nierzeczywista, nieprawdziwa, nieistniejąca) i z tego właśnie względu nieuzasadniająca wypowiedzenia, a więc powodująca uznanie tego wypowiedzenia za nieuzasadnione.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dirty="0"/>
              <a:t>SN 14.03.2018 r. II PK 123/17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402127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79A634-C74C-4BE4-B563-D4407070D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68712"/>
            <a:ext cx="10364451" cy="1596177"/>
          </a:xfrm>
        </p:spPr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wypowiedzenie</a:t>
            </a:r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7816A9E7-1278-42A3-AC51-8BABBE0E6A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2366" y="1440819"/>
            <a:ext cx="10522850" cy="514846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38 </a:t>
            </a:r>
            <a:r>
              <a:rPr lang="pl-PL" b="1" dirty="0" err="1"/>
              <a:t>kp</a:t>
            </a:r>
            <a:endParaRPr lang="pl-PL" b="1" dirty="0"/>
          </a:p>
          <a:p>
            <a:pPr marL="0" indent="0" algn="just">
              <a:buNone/>
            </a:pPr>
            <a:r>
              <a:rPr lang="pl-PL" dirty="0"/>
              <a:t>§ 1. O zamiarze wypowiedzenia pracownikowi umowy o pracę zawartej na czas nieokreślony pracodawca zawiadamia na piśmie reprezentującą pracownika zakładową organizację związkową, podając przyczynę uzasadniającą rozwiązanie umowy.</a:t>
            </a:r>
          </a:p>
          <a:p>
            <a:pPr marL="0" indent="0" algn="just">
              <a:buNone/>
            </a:pPr>
            <a:r>
              <a:rPr lang="pl-PL" dirty="0"/>
              <a:t>§ 2. Jeżeli zakładowa organizacja związkowa uważa, że wypowiedzenie byłoby nieuzasadnione, może w ciągu 5 dni od otrzymania zawiadomienia zgłosić na piśmie pracodawcy umotywowane zastrzeżenia.</a:t>
            </a:r>
          </a:p>
          <a:p>
            <a:pPr marL="0" indent="0" algn="just">
              <a:buNone/>
            </a:pPr>
            <a:r>
              <a:rPr lang="pl-PL" dirty="0"/>
              <a:t>§ 5. Po rozpatrzeniu stanowiska organizacji związkowej, a także w razie niezajęcia przez nią stanowiska w ustalonym terminie, pracodawca podejmuje decyzję w sprawie wypowiedzenia.</a:t>
            </a:r>
          </a:p>
          <a:p>
            <a:pPr marL="0" indent="0" algn="just">
              <a:buNone/>
            </a:pPr>
            <a:br>
              <a:rPr lang="pl-PL" b="1" dirty="0"/>
            </a:br>
            <a:r>
              <a:rPr lang="pl-PL" b="1" dirty="0"/>
              <a:t>Art. 30 ustawy o związkach zawodowych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1. W zakładzie pracy, w którym działa więcej niż jedna organizacja związkowa, każda z nich broni praw i reprezentuje interesy swych członków.</a:t>
            </a:r>
          </a:p>
          <a:p>
            <a:pPr marL="0" indent="0" algn="just">
              <a:buNone/>
            </a:pPr>
            <a:r>
              <a:rPr lang="pl-PL" dirty="0"/>
              <a:t>2. Pracownik niezrzeszony w związku zawodowym ma prawo do obrony swoich praw na zasadach dotyczących pracowników będących członkami związku, jeżeli wybrana przez niego zakładowa organizacja związkowa wyrazi zgodę na obronę jego praw pracowniczych.</a:t>
            </a:r>
          </a:p>
          <a:p>
            <a:pPr marL="0" indent="0" algn="just">
              <a:buNone/>
            </a:pPr>
            <a:r>
              <a:rPr lang="pl-PL" dirty="0"/>
              <a:t>2</a:t>
            </a:r>
            <a:r>
              <a:rPr lang="pl-PL" baseline="30000" dirty="0"/>
              <a:t>1</a:t>
            </a:r>
            <a:r>
              <a:rPr lang="pl-PL" dirty="0"/>
              <a:t>. W indywidualnych sprawach ze stosunku pracy, w których przepisy prawa pracy zobowiązują pracodawcę do współdziałania z zakładową organizacją związkową, pracodawca jest obowiązany zwrócić się do tej organizacji o informację o pracownikach korzystających z jej obrony, zgodnie z przepisami ust. 1 i 2. Nieudzielenie tej informacji w ciągu 5 dni zwalnia pracodawcę od obowiązku współdziałania z zakładową organizacją związkową w sprawach dotyczących tych pracowników.</a:t>
            </a:r>
          </a:p>
        </p:txBody>
      </p:sp>
    </p:spTree>
    <p:extLst>
      <p:ext uri="{BB962C8B-B14F-4D97-AF65-F5344CB8AC3E}">
        <p14:creationId xmlns:p14="http://schemas.microsoft.com/office/powerpoint/2010/main" val="98477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E92720-7BBC-4B7C-99A7-D6FA1860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183" y="268711"/>
            <a:ext cx="10364451" cy="1596177"/>
          </a:xfrm>
        </p:spPr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wypowiedzenie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6AF4D4-17FD-4E98-A9E0-0FF993A240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623393"/>
            <a:ext cx="10363826" cy="464488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err="1"/>
              <a:t>Kp</a:t>
            </a:r>
            <a:r>
              <a:rPr lang="pl-PL" dirty="0"/>
              <a:t> przewiduje także szczególną ochronę przed wypowiedzeniem jako</a:t>
            </a:r>
          </a:p>
          <a:p>
            <a:pPr lvl="1" algn="just"/>
            <a:r>
              <a:rPr lang="pl-PL" dirty="0"/>
              <a:t>Zakazy rozwiązywania stosunku pracy w drodze wypowiedzenia</a:t>
            </a:r>
          </a:p>
          <a:p>
            <a:pPr lvl="1" algn="just"/>
            <a:r>
              <a:rPr lang="pl-PL" dirty="0"/>
              <a:t>Obowiązek pracodawcy uzyskania zgody odpowiedniego podmiotu</a:t>
            </a:r>
          </a:p>
          <a:p>
            <a:pPr marL="0" indent="0">
              <a:buNone/>
            </a:pPr>
            <a:r>
              <a:rPr lang="pl-PL" b="1" dirty="0"/>
              <a:t>Art. 39 </a:t>
            </a:r>
            <a:r>
              <a:rPr lang="pl-PL" dirty="0"/>
              <a:t>Pracodawca nie może wypowiedzieć umowy o pracę pracownikowi, któremu brakuje nie więcej niż 4 lata do osiągnięcia wieku emerytalnego, jeżeli okres zatrudnienia umożliwia mu uzyskanie prawa do emerytury z osiągnięciem tego wieku.</a:t>
            </a:r>
          </a:p>
          <a:p>
            <a:pPr marL="0" indent="0">
              <a:buNone/>
            </a:pPr>
            <a:r>
              <a:rPr lang="pl-PL" b="1" dirty="0"/>
              <a:t>Art. 41  </a:t>
            </a:r>
            <a:r>
              <a:rPr lang="pl-PL" dirty="0"/>
              <a:t>Pracodawca nie może wypowiedzieć umowy o pracę w czasie urlopu pracownika, a także w czasie innej usprawiedliwionej nieobecności pracownika w pracy, jeżeli nie upłynął jeszcze okres uprawniający do rozwiązania umowy o pracę bez wypowiedzenia.</a:t>
            </a:r>
          </a:p>
          <a:p>
            <a:pPr marL="0" indent="0">
              <a:buNone/>
            </a:pPr>
            <a:r>
              <a:rPr lang="pl-PL" b="1" dirty="0"/>
              <a:t>Art. 177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§ 1. Pracodawca nie może wypowiedzieć ani rozwiązać umowy o pracę w okresie ciąży, a także w okresie urlopu macierzyńskiego pracownicy, chyba że zachodzą przyczyny uzasadniające rozwiązanie umowy bez wypowiedzenia z jej winy i reprezentująca pracownicę zakładowa organizacja związkowa wyraziła zgodę na rozwiązanie umowy.</a:t>
            </a:r>
          </a:p>
          <a:p>
            <a:pPr marL="0" indent="0">
              <a:buNone/>
            </a:pPr>
            <a:r>
              <a:rPr lang="pl-PL" dirty="0"/>
              <a:t>§ 2. Przepisu § 1 nie stosuje się do pracownicy w okresie próbnym nieprzekraczającym jednego miesiąca.</a:t>
            </a:r>
          </a:p>
        </p:txBody>
      </p:sp>
    </p:spTree>
    <p:extLst>
      <p:ext uri="{BB962C8B-B14F-4D97-AF65-F5344CB8AC3E}">
        <p14:creationId xmlns:p14="http://schemas.microsoft.com/office/powerpoint/2010/main" val="61008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071CBC-1354-4412-AC79-CDD7651D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wypowiedzenie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84CC8E-1694-41EA-951A-C162CE3CB1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3842" y="1972283"/>
            <a:ext cx="10714383" cy="426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Art. 186</a:t>
            </a:r>
            <a:r>
              <a:rPr lang="pl-PL" b="1" baseline="30000" dirty="0"/>
              <a:t>8</a:t>
            </a: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§ 1. Pracodawca nie może wypowiedzieć ani rozwiązać umowy o pracę w okresie od dnia złożenia przez pracownika uprawnionego do urlopu wychowawczego wniosku o:</a:t>
            </a:r>
          </a:p>
          <a:p>
            <a:pPr marL="0" indent="0">
              <a:buNone/>
            </a:pPr>
            <a:r>
              <a:rPr lang="pl-PL" b="1" dirty="0"/>
              <a:t>1)</a:t>
            </a:r>
            <a:r>
              <a:rPr lang="pl-PL" dirty="0"/>
              <a:t> udzielenie urlopu wychowawczego - do dnia zakończenia tego urlopu;</a:t>
            </a:r>
          </a:p>
          <a:p>
            <a:pPr marL="0" indent="0">
              <a:buNone/>
            </a:pPr>
            <a:r>
              <a:rPr lang="pl-PL" b="1" dirty="0"/>
              <a:t>2)</a:t>
            </a:r>
            <a:r>
              <a:rPr lang="pl-PL" dirty="0"/>
              <a:t> obniżenie wymiaru czasu pracy - do dnia powrotu do nieobniżonego wymiaru czasu pracy, nie dłużej jednak niż przez łączny okres 12 miesięcy.</a:t>
            </a:r>
            <a:endParaRPr lang="pl-PL" b="1" dirty="0"/>
          </a:p>
          <a:p>
            <a:pPr marL="0" indent="0">
              <a:buNone/>
            </a:pPr>
            <a:r>
              <a:rPr lang="pl-PL" b="1" dirty="0"/>
              <a:t>Art. 32 ustawy o związkach zawodowych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1. Pracodawca bez zgody zarządu zakładowej organizacji związkowej nie może:</a:t>
            </a:r>
          </a:p>
          <a:p>
            <a:pPr marL="0" indent="0">
              <a:buNone/>
            </a:pPr>
            <a:r>
              <a:rPr lang="pl-PL" b="1" dirty="0"/>
              <a:t>1) </a:t>
            </a:r>
            <a:r>
              <a:rPr lang="pl-PL" dirty="0"/>
              <a:t>wypowiedzieć ani rozwiązać stosunku pracy z imiennie wskazanym uchwałą zarządu jego członkiem lub z innym pracownikiem będącym członkiem danej zakładowej organizacji związkowej, upoważnionym do reprezentowania tej organizacji wobec pracodawcy albo organu lub osoby dokonującej za pracodawcę czynności w sprawach z zakresu prawa pracy,</a:t>
            </a:r>
          </a:p>
          <a:p>
            <a:pPr marL="0" indent="0">
              <a:buNone/>
            </a:pPr>
            <a:r>
              <a:rPr lang="pl-PL" b="1" dirty="0"/>
              <a:t>2)</a:t>
            </a:r>
            <a:r>
              <a:rPr lang="pl-PL" dirty="0"/>
              <a:t> zmienić jednostronnie warunków pracy lub płacy na niekorzyść pracownika, o którym mowa w pkt 1</a:t>
            </a:r>
          </a:p>
          <a:p>
            <a:pPr>
              <a:buFontTx/>
              <a:buChar char="-"/>
            </a:pPr>
            <a:r>
              <a:rPr lang="pl-PL" dirty="0"/>
              <a:t>z wyjątkiem gdy dopuszczają to odrębne przepisy.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9199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9ED385-10C5-40EB-9276-839DAB64B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549" y="340222"/>
            <a:ext cx="10364451" cy="1596177"/>
          </a:xfrm>
        </p:spPr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wypowiedzenie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C44C65-7351-4E92-BECB-767D3F3E73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055666"/>
            <a:ext cx="10363826" cy="4462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Art. 44  </a:t>
            </a:r>
            <a:r>
              <a:rPr lang="pl-PL" dirty="0"/>
              <a:t>Pracownik może wnieść odwołanie od wypowiedzenia umowy o pracę do sądu pracy, o którym mowa w dziale dwunastym.</a:t>
            </a:r>
          </a:p>
          <a:p>
            <a:pPr marL="0" indent="0" algn="just">
              <a:buNone/>
            </a:pPr>
            <a:r>
              <a:rPr lang="pl-PL" b="1" dirty="0"/>
              <a:t>Art. 264 </a:t>
            </a:r>
            <a:r>
              <a:rPr lang="pl-PL" dirty="0"/>
              <a:t>Odwołanie od wypowiedzenia umowy o pracę wnosi się do sądu pracy w ciągu 21 dni od dnia doręczenia pisma wypowiadającego umowę o pracę.</a:t>
            </a:r>
          </a:p>
          <a:p>
            <a:pPr marL="0" indent="0" algn="just">
              <a:buNone/>
            </a:pPr>
            <a:r>
              <a:rPr lang="pl-PL" dirty="0"/>
              <a:t>Pracownik może dochodzić przed sądem: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oraz przysługuje mu wynagrodzenie za czas pozostawania bez pracy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8436E26-CEB3-40FD-B081-0C68FEB14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8850989"/>
              </p:ext>
            </p:extLst>
          </p:nvPr>
        </p:nvGraphicFramePr>
        <p:xfrm>
          <a:off x="1059549" y="3681579"/>
          <a:ext cx="9687339" cy="2626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370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778E85-435E-43B3-B109-72E6F456E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bez wypowiedzenia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5DA349-6B28-4E49-96DE-A80CDA25BB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00470"/>
            <a:ext cx="10363826" cy="4081669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Rozwiązanie umowy o pracę bez wypowiedzenia – oświadczenie woli złożone przez jedną stronę stosunku pracy drugiej stronie, powodujące natychmiastowe ustanie tego stosunku prawnego</a:t>
            </a:r>
          </a:p>
          <a:p>
            <a:pPr algn="just"/>
            <a:r>
              <a:rPr lang="pl-PL" dirty="0"/>
              <a:t>Powinno być sporządzone w formie pisemnej, zawierać </a:t>
            </a:r>
            <a:r>
              <a:rPr lang="pl-PL" u="sng" dirty="0"/>
              <a:t>wskazanie przyczyny </a:t>
            </a:r>
            <a:r>
              <a:rPr lang="pl-PL" dirty="0"/>
              <a:t>uzasadniającej rozwiązanie, dodatkowo  W oświadczeniu pracodawcy o rozwiązaniu umowy o pracę bez wypowiedzenia powinno być zawarte </a:t>
            </a:r>
            <a:r>
              <a:rPr lang="pl-PL" u="sng" dirty="0"/>
              <a:t>pouczenie o przysługującym pracownikowi prawie odwołania </a:t>
            </a:r>
            <a:r>
              <a:rPr lang="pl-PL" dirty="0"/>
              <a:t>do sądu pracy</a:t>
            </a:r>
          </a:p>
          <a:p>
            <a:pPr algn="just"/>
            <a:r>
              <a:rPr lang="pl-PL" dirty="0"/>
              <a:t>Rozwiązać umowę o pracę w trybie natychmiastowym może każda ze stron, w każdym czasie zarówno z winy drugiej strony, jak i z przyczyn niezawinionych, przy czym przyczyny te są enumeratywnie wskazane przez ustawodawcę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1025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6BEACC-8C8F-47A1-A02F-24FA39D13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566" y="0"/>
            <a:ext cx="10364451" cy="1596177"/>
          </a:xfrm>
        </p:spPr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bez wypowiedzenia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DFB119-4EE7-41B3-BE9B-341597AE6F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5482" y="1529914"/>
            <a:ext cx="11261035" cy="45462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500" dirty="0">
                <a:solidFill>
                  <a:srgbClr val="800000"/>
                </a:solidFill>
                <a:latin typeface="Georgia" panose="02040502050405020303" pitchFamily="18" charset="0"/>
                <a:ea typeface="+mj-ea"/>
                <a:cs typeface="+mj-cs"/>
              </a:rPr>
              <a:t>Przez pracodawcę z winy pracownika</a:t>
            </a:r>
            <a:endParaRPr lang="pl-PL" sz="1500" b="1" dirty="0">
              <a:solidFill>
                <a:srgbClr val="800000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pl-PL" sz="1500" b="1" dirty="0"/>
              <a:t>Art. 52 </a:t>
            </a:r>
            <a:r>
              <a:rPr lang="pl-PL" sz="1500" dirty="0"/>
              <a:t>§ 1. Pracodawca może rozwiązać umowę o pracę bez wypowiedzenia z winy pracownika w razie:</a:t>
            </a:r>
          </a:p>
          <a:p>
            <a:pPr marL="0" indent="0" algn="just">
              <a:buNone/>
            </a:pPr>
            <a:r>
              <a:rPr lang="pl-PL" sz="1500" b="1" dirty="0"/>
              <a:t>1)</a:t>
            </a:r>
            <a:r>
              <a:rPr lang="pl-PL" sz="1500" dirty="0"/>
              <a:t> </a:t>
            </a:r>
            <a:r>
              <a:rPr lang="pl-PL" sz="1500" u="sng" dirty="0"/>
              <a:t>ciężkiego</a:t>
            </a:r>
            <a:r>
              <a:rPr lang="pl-PL" sz="1500" dirty="0"/>
              <a:t> naruszenia przez pracownika </a:t>
            </a:r>
            <a:r>
              <a:rPr lang="pl-PL" sz="1500" u="sng" dirty="0"/>
              <a:t>podstawowych </a:t>
            </a:r>
            <a:r>
              <a:rPr lang="pl-PL" sz="1500" dirty="0"/>
              <a:t>obowiązków pracowniczych;</a:t>
            </a:r>
          </a:p>
          <a:p>
            <a:pPr marL="0" indent="0" algn="just">
              <a:buNone/>
            </a:pPr>
            <a:r>
              <a:rPr lang="pl-PL" sz="1500" b="1" dirty="0"/>
              <a:t>2)</a:t>
            </a:r>
            <a:r>
              <a:rPr lang="pl-PL" sz="1500" dirty="0"/>
              <a:t> popełnienia przez pracownika </a:t>
            </a:r>
            <a:r>
              <a:rPr lang="pl-PL" sz="1500" u="sng" dirty="0"/>
              <a:t>w czasie trwania umowy o pracę przestępstwa</a:t>
            </a:r>
            <a:r>
              <a:rPr lang="pl-PL" sz="1500" dirty="0"/>
              <a:t>, które </a:t>
            </a:r>
            <a:r>
              <a:rPr lang="pl-PL" sz="1500" u="sng" dirty="0"/>
              <a:t>uniemożliwia dalsze zatrudnianie </a:t>
            </a:r>
            <a:r>
              <a:rPr lang="pl-PL" sz="1500" dirty="0"/>
              <a:t>go na zajmowanym stanowisku, jeżeli przestępstwo jest </a:t>
            </a:r>
            <a:r>
              <a:rPr lang="pl-PL" sz="1500" u="sng" dirty="0"/>
              <a:t>oczywiste </a:t>
            </a:r>
            <a:r>
              <a:rPr lang="pl-PL" sz="1500" dirty="0"/>
              <a:t>lub zostało stwierdzone </a:t>
            </a:r>
            <a:r>
              <a:rPr lang="pl-PL" sz="1500" u="sng" dirty="0"/>
              <a:t>prawomocnym wyrokiem</a:t>
            </a:r>
            <a:r>
              <a:rPr lang="pl-PL" sz="1500" dirty="0"/>
              <a:t>;</a:t>
            </a:r>
          </a:p>
          <a:p>
            <a:pPr marL="0" indent="0" algn="just">
              <a:buNone/>
            </a:pPr>
            <a:r>
              <a:rPr lang="pl-PL" sz="1500" b="1" dirty="0"/>
              <a:t>3)</a:t>
            </a:r>
            <a:r>
              <a:rPr lang="pl-PL" sz="1500" dirty="0"/>
              <a:t> </a:t>
            </a:r>
            <a:r>
              <a:rPr lang="pl-PL" sz="1500" u="sng" dirty="0"/>
              <a:t>zawinionej </a:t>
            </a:r>
            <a:r>
              <a:rPr lang="pl-PL" sz="1500" dirty="0"/>
              <a:t>przez pracownika </a:t>
            </a:r>
            <a:r>
              <a:rPr lang="pl-PL" sz="1500" u="sng" dirty="0"/>
              <a:t>utraty uprawnień koniecznych </a:t>
            </a:r>
            <a:r>
              <a:rPr lang="pl-PL" sz="1500" dirty="0"/>
              <a:t>do wykonywania pracy na zajmowanym stanowisku.</a:t>
            </a:r>
          </a:p>
          <a:p>
            <a:pPr marL="0" indent="0" algn="just">
              <a:buNone/>
            </a:pPr>
            <a:r>
              <a:rPr lang="pl-PL" sz="1500" dirty="0"/>
              <a:t>§ 2. Rozwiązanie umowy o pracę bez wypowiedzenia z winy pracownika nie może nastąpić po upływie </a:t>
            </a:r>
            <a:r>
              <a:rPr lang="pl-PL" sz="1500" u="sng" dirty="0"/>
              <a:t>1 miesiąca </a:t>
            </a:r>
            <a:r>
              <a:rPr lang="pl-PL" sz="1500" dirty="0"/>
              <a:t>od uzyskania przez pracodawcę wiadomości o okoliczności uzasadniającej rozwiązanie umowy.</a:t>
            </a:r>
          </a:p>
          <a:p>
            <a:pPr marL="0" indent="0" algn="just">
              <a:buNone/>
            </a:pPr>
            <a:r>
              <a:rPr lang="pl-PL" sz="1500" dirty="0"/>
              <a:t>§ 3. Pracodawca podejmuje decyzję w sprawie rozwiązania umowy po zasięgnięciu opinii reprezentującej pracownika zakładowej organizacji związkowej, którą zawiadamia o przyczynie uzasadniającej rozwiązanie umowy. W razie zastrzeżeń co do zasadności rozwiązania umowy zakładowa organizacja związkowa wyraża swoją opinię niezwłocznie, nie później jednak niż w ciągu 3 dni.</a:t>
            </a:r>
          </a:p>
        </p:txBody>
      </p:sp>
    </p:spTree>
    <p:extLst>
      <p:ext uri="{BB962C8B-B14F-4D97-AF65-F5344CB8AC3E}">
        <p14:creationId xmlns:p14="http://schemas.microsoft.com/office/powerpoint/2010/main" val="1720015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F49C606-5C1D-421A-B0DD-4C8C3366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bez wypowiedzenia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C0DAFB7-8E84-42B3-9B9E-2EEB225D3B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6573" y="1923144"/>
            <a:ext cx="5563227" cy="318556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i="1" dirty="0"/>
              <a:t>Utrata uprawnień koniecznych do wykonywania pracy na zajmowanym stanowisku może być podstawą rozwiązania umowy o pracę bez wypowiedzenia wówczas, gdy pracownik zostanie pozbawiony tych uprawnień z własnej winy, wskutek naruszenia obowiązków pracowniczych, dopuszczenia się wykroczenia lub przestępstwa. Decyduje w tym wypadku nie sam czyn zawiniony pracownika, lecz stwierdzenie jego skutków w sferze uprawnień zawodowych.</a:t>
            </a:r>
          </a:p>
          <a:p>
            <a:pPr marL="0" indent="0" algn="just">
              <a:buNone/>
            </a:pPr>
            <a:r>
              <a:rPr lang="pl-PL" dirty="0"/>
              <a:t>SN 26.10.1984 r. I PRN 142/84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A5FE6D9-3BD4-4591-B31E-2D8937FA04E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19800" y="1923144"/>
            <a:ext cx="5563226" cy="3185569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i="1" dirty="0"/>
              <a:t>Rozwiązanie umowy o pracę przez zakład pracy bez wypowiedzenia z winy pracownika może nastąpić niezależnie od tego, czy popełnił on przestępstwo na szkodę zakładu pracy czy też osoby trzeciej oraz czy szkoda pozostaje w związku z pracą, jeżeli przestępstwo - popełnione w czasie trwania umowy o pracę - uniemożliwia dalsze zatrudnienie pracownika na zajmowanym stanowisku.</a:t>
            </a:r>
          </a:p>
          <a:p>
            <a:pPr marL="0" indent="0" algn="just">
              <a:buNone/>
            </a:pPr>
            <a:r>
              <a:rPr lang="pl-PL" dirty="0"/>
              <a:t>SN 12.10.1976 r. I PZP 49/76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58029F4-F616-4162-8D8C-C80C5B8935E6}"/>
              </a:ext>
            </a:extLst>
          </p:cNvPr>
          <p:cNvSpPr txBox="1"/>
          <p:nvPr/>
        </p:nvSpPr>
        <p:spPr>
          <a:xfrm>
            <a:off x="2206487" y="5108713"/>
            <a:ext cx="7646503" cy="167738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sz="1700" i="1" cap="all" dirty="0"/>
              <a:t>W razie rozwiązania umowy o pracę na podstawie art. 52 § 1 pkt 1 KP, ocena rodzaju i stopnia winy pracownika powinna być dokonana w stosunku do naruszenia podstawowych obowiązków pracowniczych, jak i z uwzględnieniem zagrożenia lub naruszenia interesów pracodawcy.</a:t>
            </a:r>
          </a:p>
          <a:p>
            <a:pPr algn="just"/>
            <a:r>
              <a:rPr lang="pl-PL" dirty="0"/>
              <a:t>SN 19.08.1999 r. I PKN 188/99</a:t>
            </a:r>
          </a:p>
        </p:txBody>
      </p:sp>
    </p:spTree>
    <p:extLst>
      <p:ext uri="{BB962C8B-B14F-4D97-AF65-F5344CB8AC3E}">
        <p14:creationId xmlns:p14="http://schemas.microsoft.com/office/powerpoint/2010/main" val="1764023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0C723E94-2D50-443C-B485-4E254DC8A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566" y="-39047"/>
            <a:ext cx="10364451" cy="1596177"/>
          </a:xfrm>
        </p:spPr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bez wypowiedzenia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2D2B34F-1A5F-41F3-B310-641A60A2E5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1061" y="1272208"/>
            <a:ext cx="10880035" cy="530087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Przez pracodawcę z przyczyn niezawinionych</a:t>
            </a:r>
          </a:p>
          <a:p>
            <a:pPr marL="0" indent="0" algn="just">
              <a:buNone/>
            </a:pPr>
            <a:r>
              <a:rPr lang="pl-PL" b="1" dirty="0"/>
              <a:t>Art. 53</a:t>
            </a:r>
          </a:p>
          <a:p>
            <a:pPr marL="0" indent="0" algn="just">
              <a:buNone/>
            </a:pPr>
            <a:r>
              <a:rPr lang="pl-PL" dirty="0"/>
              <a:t>§ 1. Pracodawca może rozwiązać umowę o pracę bez wypowiedzenia:</a:t>
            </a:r>
          </a:p>
          <a:p>
            <a:pPr marL="0" indent="0" algn="just">
              <a:buNone/>
            </a:pPr>
            <a:r>
              <a:rPr lang="pl-PL" b="1" dirty="0"/>
              <a:t>1)</a:t>
            </a:r>
            <a:r>
              <a:rPr lang="pl-PL" dirty="0"/>
              <a:t> jeżeli niezdolność pracownika do pracy wskutek choroby trwa:</a:t>
            </a:r>
          </a:p>
          <a:p>
            <a:pPr marL="0" indent="0" algn="just">
              <a:buNone/>
            </a:pPr>
            <a:r>
              <a:rPr lang="pl-PL" b="1" dirty="0"/>
              <a:t>a)</a:t>
            </a:r>
            <a:r>
              <a:rPr lang="pl-PL" dirty="0"/>
              <a:t> dłużej niż 3 miesiące - gdy pracownik był zatrudniony u danego pracodawcy krócej niż 6 miesięcy,</a:t>
            </a:r>
          </a:p>
          <a:p>
            <a:pPr marL="0" indent="0" algn="just">
              <a:buNone/>
            </a:pPr>
            <a:r>
              <a:rPr lang="pl-PL" b="1" dirty="0"/>
              <a:t>b)</a:t>
            </a:r>
            <a:r>
              <a:rPr lang="pl-PL" dirty="0"/>
              <a:t> dłużej niż łączny okres pobierania z tego tytułu wynagrodzenia i zasiłku oraz pobierania świadczenia rehabilitacyjnego przez pierwsze 3 miesiące - gdy pracownik był zatrudniony u danego pracodawcy co najmniej 6 miesięcy lub jeżeli niezdolność do pracy została spowodowana wypadkiem przy pracy albo chorobą zawodową;</a:t>
            </a:r>
          </a:p>
          <a:p>
            <a:pPr marL="0" indent="0" algn="just">
              <a:buNone/>
            </a:pPr>
            <a:r>
              <a:rPr lang="pl-PL" b="1" dirty="0"/>
              <a:t>2)</a:t>
            </a:r>
            <a:r>
              <a:rPr lang="pl-PL" dirty="0"/>
              <a:t> w razie usprawiedliwionej nieobecności pracownika w pracy z innych przyczyn niż wymienione w pkt 1, trwającej dłużej niż 1 miesiąc.</a:t>
            </a:r>
          </a:p>
          <a:p>
            <a:pPr marL="0" indent="0" algn="just">
              <a:buNone/>
            </a:pPr>
            <a:r>
              <a:rPr lang="pl-PL" dirty="0"/>
              <a:t>§ 2. Rozwiązanie umowy o pracę bez wypowiedzenia nie może nastąpić w razie nieobecności pracownika w pracy z powodu sprawowania opieki nad dzieckiem - w okresie pobierania z tego tytułu zasiłku, a w przypadku odosobnienia pracownika ze względu na chorobę zakaźną - w okresie pobierania z tego tytułu wynagrodzenia i zasiłku.</a:t>
            </a:r>
          </a:p>
          <a:p>
            <a:pPr marL="0" indent="0" algn="just">
              <a:buNone/>
            </a:pPr>
            <a:r>
              <a:rPr lang="pl-PL" dirty="0"/>
              <a:t>§ 3. Rozwiązanie umowy o pracę bez wypowiedzenia nie może nastąpić po stawieniu się pracownika do pracy w związku z ustaniem przyczyny nieobecności.</a:t>
            </a:r>
          </a:p>
          <a:p>
            <a:pPr marL="0" indent="0" algn="just">
              <a:buNone/>
            </a:pPr>
            <a:r>
              <a:rPr lang="pl-PL" dirty="0"/>
              <a:t>§ 4. Przepisy art. 36 §1(1)  i art. 52 § 3  stosuje się odpowiednio.</a:t>
            </a:r>
          </a:p>
          <a:p>
            <a:pPr marL="0" indent="0" algn="just">
              <a:buNone/>
            </a:pPr>
            <a:r>
              <a:rPr lang="pl-PL" dirty="0"/>
              <a:t>§ 5. Pracodawca powinien w miarę możliwości ponownie zatrudnić pracownika, który w okresie 6 miesięcy od rozwiązania umowy o pracę bez wypowiedzenia, z przyczyn wymienionych w § 1 i 2, zgłosi swój powrót do pracy niezwłocznie po ustaniu tych przyczyn.</a:t>
            </a:r>
          </a:p>
        </p:txBody>
      </p:sp>
    </p:spTree>
    <p:extLst>
      <p:ext uri="{BB962C8B-B14F-4D97-AF65-F5344CB8AC3E}">
        <p14:creationId xmlns:p14="http://schemas.microsoft.com/office/powerpoint/2010/main" val="402494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B7AC0D-FA80-4340-934F-65C75852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rgbClr val="800000"/>
                </a:solidFill>
                <a:latin typeface="Georgia" panose="02040502050405020303" pitchFamily="18" charset="0"/>
              </a:rPr>
              <a:t>Pojęcie ustania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96A117-32A2-4778-94C5-9A27173825E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</a:rPr>
              <a:t>Ustanie stosunku pracy to instytucja obejmująca </a:t>
            </a:r>
            <a:r>
              <a:rPr lang="pl-PL" u="sng" dirty="0">
                <a:solidFill>
                  <a:srgbClr val="800000"/>
                </a:solidFill>
              </a:rPr>
              <a:t>rozwiązanie </a:t>
            </a:r>
            <a:r>
              <a:rPr lang="pl-PL" dirty="0">
                <a:solidFill>
                  <a:srgbClr val="800000"/>
                </a:solidFill>
              </a:rPr>
              <a:t>stosunku pracy oraz jego </a:t>
            </a:r>
            <a:r>
              <a:rPr lang="pl-PL" u="sng" dirty="0">
                <a:solidFill>
                  <a:srgbClr val="800000"/>
                </a:solidFill>
              </a:rPr>
              <a:t>wygaśnięcie</a:t>
            </a:r>
          </a:p>
          <a:p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4C3965A-DE4F-4E5B-8965-08F5C4210E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9963134"/>
              </p:ext>
            </p:extLst>
          </p:nvPr>
        </p:nvGraphicFramePr>
        <p:xfrm>
          <a:off x="1224408" y="3047999"/>
          <a:ext cx="9742557" cy="5002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711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8582CC-94A8-461C-AA65-F9C2B67BA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bez wypowiedzenia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sz="2000" dirty="0">
                <a:solidFill>
                  <a:srgbClr val="800000"/>
                </a:solidFill>
                <a:latin typeface="Georgia" panose="02040502050405020303" pitchFamily="18" charset="0"/>
              </a:rPr>
              <a:t>Przez pracownika</a:t>
            </a:r>
            <a:endParaRPr lang="pl-PL" sz="20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1B5DFB8-6C9E-4957-AD32-31E8D2182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0050" y="2246243"/>
            <a:ext cx="4873474" cy="80476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dirty="0"/>
              <a:t>Z winy pracodawcy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BA0758-8551-4F60-8ECD-8D323BBF78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just">
              <a:buNone/>
            </a:pPr>
            <a:r>
              <a:rPr lang="pl-PL" dirty="0"/>
              <a:t>pracodawca dopuścił się ciężkiego naruszenia podstawowych obowiązków wobec pracownika; w takim przypadku pracownikowi przysługuje odszkodowanie w wysokości wynagrodzenia za okres wypowiedzenia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A62CB0D-0D33-4901-A346-6982256D0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0146" y="2292626"/>
            <a:ext cx="4881804" cy="75838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dirty="0"/>
              <a:t>Z przyczyn niezawinionych przez pracodawcę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0E20155-2B71-4D0B-8938-C2DAEB49BFA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err="1"/>
              <a:t>Jżeli</a:t>
            </a:r>
            <a:r>
              <a:rPr lang="pl-PL" dirty="0"/>
              <a:t> zostanie wydane orzeczenie lekarskie stwierdzające szkodliwy wpływ wykonywanej pracy na zdrowie pracownika, a pracodawca nie przeniesie go w terminie wskazanym w orzeczeniu lekarskim do innej pracy, odpowiedniej ze względu na stan jego zdrowia i kwalifikacje zawodowe</a:t>
            </a:r>
          </a:p>
        </p:txBody>
      </p:sp>
    </p:spTree>
    <p:extLst>
      <p:ext uri="{BB962C8B-B14F-4D97-AF65-F5344CB8AC3E}">
        <p14:creationId xmlns:p14="http://schemas.microsoft.com/office/powerpoint/2010/main" val="2074470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FBA94B-EE40-4509-AFEA-4DF5AD55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bez wypowiedzenia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C48132-0151-4DB4-8675-8E0302AB310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Pracownikowi, z którym rozwiązano umowę o pracę bez wypowiedzenia z naruszeniem przepisów o rozwiązywaniu umów o pracę w tym trybie, przysługuje roszczenie o przywrócenie do pracy na poprzednich warunkach albo o odszkodowanie oraz wynagrodzenie za czas pozostawania bez pracy</a:t>
            </a:r>
          </a:p>
          <a:p>
            <a:pPr algn="just"/>
            <a:r>
              <a:rPr lang="pl-PL" dirty="0"/>
              <a:t>W razie nieuzasadnionego rozwiązania przez pracownika umowy o pracę bez wypowiedzenia na podstawie art. 55 §1(1) pracodawcy przysługuje roszczenie o odszkodowanie. O odszkodowaniu orzeka sąd pracy</a:t>
            </a:r>
          </a:p>
          <a:p>
            <a:pPr marL="0" indent="0" algn="just">
              <a:buNone/>
            </a:pPr>
            <a:r>
              <a:rPr lang="pl-PL" b="1" dirty="0"/>
              <a:t>Art. 264 </a:t>
            </a:r>
            <a:r>
              <a:rPr lang="pl-PL" dirty="0"/>
              <a:t>§ 2. Żądanie przywrócenia do pracy lub odszkodowania wnosi się do sądu pracy w ciągu 21 dni od dnia doręczenia zawiadomienia o rozwiązaniu umowy o pracę bez wypowiedzenia lub od dnia wygaśnięcia umowy o pracę.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616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953CBE-6A34-4234-BD3B-B5D0104BF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z upływem czasu, na który umowa o pracę była zawarta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B4CC2E-CA41-4972-8C2B-35228AE703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1009" y="2815376"/>
            <a:ext cx="10363826" cy="3424107"/>
          </a:xfrm>
        </p:spPr>
        <p:txBody>
          <a:bodyPr/>
          <a:lstStyle/>
          <a:p>
            <a:pPr algn="just"/>
            <a:r>
              <a:rPr lang="pl-PL" dirty="0"/>
              <a:t>Z upływem czasu, na który strony zawarły umowę o pracę na czas określony, stosunek pracy </a:t>
            </a:r>
            <a:r>
              <a:rPr lang="pl-PL" u="sng" dirty="0"/>
              <a:t>rozwiązuje się</a:t>
            </a:r>
          </a:p>
          <a:p>
            <a:pPr algn="just"/>
            <a:r>
              <a:rPr lang="pl-PL" dirty="0"/>
              <a:t>Umowa o pracę ustaje w tym przypadku </a:t>
            </a:r>
            <a:r>
              <a:rPr lang="pl-PL" u="sng" dirty="0"/>
              <a:t>z woli stron</a:t>
            </a:r>
            <a:r>
              <a:rPr lang="pl-PL" dirty="0"/>
              <a:t>, które z góry określiły zdarzenie ją rozwiązujące</a:t>
            </a:r>
          </a:p>
          <a:p>
            <a:pPr algn="just"/>
            <a:r>
              <a:rPr lang="pl-PL" dirty="0"/>
              <a:t>Zdarzeniem tym jest </a:t>
            </a:r>
            <a:r>
              <a:rPr lang="pl-PL" u="sng" dirty="0"/>
              <a:t>upływ czasu</a:t>
            </a:r>
            <a:r>
              <a:rPr lang="pl-PL" dirty="0"/>
              <a:t>, nie zaś czynność prawna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1606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D077B3-1398-4BCD-A383-71D86D16D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wygaśnięcie stosunku pracy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79EDDC-CBFA-4C80-AFD1-0AD961DF99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dirty="0"/>
              <a:t>Wygaśnięcie stosunku pracy – ustanie stosunku pracy z mocy zdarzenia określonego w </a:t>
            </a:r>
            <a:r>
              <a:rPr lang="pl-PL" dirty="0" err="1"/>
              <a:t>kp</a:t>
            </a:r>
            <a:r>
              <a:rPr lang="pl-PL" dirty="0"/>
              <a:t> oraz przepisach szczególnych innego niż czynność prawna</a:t>
            </a:r>
          </a:p>
          <a:p>
            <a:pPr algn="just"/>
            <a:r>
              <a:rPr lang="pl-PL" dirty="0"/>
              <a:t>Wygaśnięcie następuje ex nunc z chwilą wystąpienia zdarzenia, z którym prawo wiąże taki skutek</a:t>
            </a:r>
          </a:p>
          <a:p>
            <a:pPr algn="just"/>
            <a:r>
              <a:rPr lang="pl-PL" dirty="0"/>
              <a:t>Jest niezależne od woli stron</a:t>
            </a:r>
          </a:p>
          <a:p>
            <a:pPr algn="just"/>
            <a:r>
              <a:rPr lang="pl-PL" dirty="0"/>
              <a:t>Ustawodawca przewidział enumeratywny katalog zdarzeń powodujących wygaśnięcie stosunku pracy, jednak nie są to wyłącznie zdarzenia opisane w dziale drugim, rozdziale II, oddziale 7 </a:t>
            </a:r>
            <a:r>
              <a:rPr lang="pl-PL" dirty="0" err="1"/>
              <a:t>kp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4799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9869A7-BDE1-4D63-9574-64DE24E35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wygaśnięcie 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sz="2500" dirty="0">
                <a:solidFill>
                  <a:srgbClr val="800000"/>
                </a:solidFill>
                <a:latin typeface="Georgia" panose="02040502050405020303" pitchFamily="18" charset="0"/>
              </a:rPr>
              <a:t>Śmierć pracownika</a:t>
            </a:r>
            <a:endParaRPr lang="pl-PL" sz="25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9D6845-1529-4CEA-A98B-10DBCBFC33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00470"/>
            <a:ext cx="10363826" cy="396240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Wynika to z natury stosunku pracy, którego cechą charakterystyczną jest osobiste świadczenie pracy</a:t>
            </a:r>
          </a:p>
          <a:p>
            <a:pPr algn="just"/>
            <a:r>
              <a:rPr lang="pl-PL" dirty="0"/>
              <a:t>Nie powoduje wygaśnięcia roszczeń majątkowych</a:t>
            </a:r>
          </a:p>
          <a:p>
            <a:pPr marL="0" indent="0" algn="just">
              <a:buNone/>
            </a:pPr>
            <a:r>
              <a:rPr lang="pl-PL" b="1" dirty="0"/>
              <a:t>Art. 63</a:t>
            </a:r>
            <a:r>
              <a:rPr lang="pl-PL" b="1" baseline="30000" dirty="0"/>
              <a:t>1</a:t>
            </a:r>
            <a:r>
              <a:rPr lang="pl-PL" b="1" dirty="0"/>
              <a:t> </a:t>
            </a:r>
          </a:p>
          <a:p>
            <a:pPr marL="0" indent="0" algn="just">
              <a:buNone/>
            </a:pPr>
            <a:r>
              <a:rPr lang="pl-PL" dirty="0"/>
              <a:t>§ 1. Z dniem śmierci pracownika stosunek pracy wygasa.</a:t>
            </a:r>
          </a:p>
          <a:p>
            <a:pPr marL="0" indent="0" algn="just">
              <a:buNone/>
            </a:pPr>
            <a:r>
              <a:rPr lang="pl-PL" dirty="0"/>
              <a:t>§ 2. Prawa majątkowe ze stosunku pracy przechodzą po śmierci pracownika, w równych częściach, na małżonka oraz inne osoby spełniające warunki wymagane do uzyskania renty rodzinnej w myśl przepisów  o emeryturach i rentach z Funduszu Ubezpieczeń Społecznych. W razie braku takich osób prawa te wchodzą do spadku.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07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4C9DD0-94FC-4B62-9177-CED294B8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68712"/>
            <a:ext cx="10364451" cy="1596177"/>
          </a:xfrm>
        </p:spPr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wygaśnięcie 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sz="2500" dirty="0">
                <a:solidFill>
                  <a:srgbClr val="800000"/>
                </a:solidFill>
                <a:latin typeface="Georgia" panose="02040502050405020303" pitchFamily="18" charset="0"/>
              </a:rPr>
              <a:t>Śmierć pracownika</a:t>
            </a:r>
            <a:endParaRPr lang="pl-PL" sz="25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23A009-02F8-44AD-9488-3BD7674AB7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96278"/>
            <a:ext cx="10363826" cy="430033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i="1" dirty="0"/>
              <a:t>Literalna wykładnia ART. 63 (1) § 1  KP prowadzi zaś do wniosku, że stosunek pracy nie wygasa w chwili śmierci pracownika (czyli w dniu i godzinie określonej w akcie zgonu), lecz dopiero z upływem dnia śmieci, tj. o godzinie 24.00 tegoż dnia. Mimo, że przyjęcie takiej interpretacji przepisu budzi wątpliwości natury logicznej (oznacza bowiem, że stosunek pracy trwa nadal do końca dnia, chociaż jedna z jego stron nie żyje) i systemowej (w myśl art. 8 § 1 KC moment śmierci człowieka wyznacza wszak kres jego zdolności prawnej, a sama śmierć pracownika wyklucza osobiste świadczenie pracy, do jakiej jest on zobowiązany w świetle art. 22 § 1 KP i oznacza zgodnie z art. 922 §  2 KC wygaśnięcie wszelkich praw i obowiązków ściśle związanych z osobą zmarłego), w doktrynie zauważa się, iż ustawodawca świadomie użył w przepisie sformułowania „z dniem śmieci pracownika stosunek pracy wygasa”, przesądzając w ten sposób, że w kwestii zakresu uprawnień pracowniczych uważa się, iż stosunek pracy wygasł z upływem dnia, w którym pracownik zmarł. Oznacza to, że ustawodawca wprowadził w ten sposób swoistą fikcję prawną. Względy funkcjonale przemawiają zaś przeciwko odchodzeniu od rezultatów językowej wykładni przepisu, m.in. z uwagi na konieczność precyzyjnego określenia okresu zatrudnienia pracownika i związanych z tym świadczeń.</a:t>
            </a:r>
          </a:p>
          <a:p>
            <a:pPr marL="0" indent="0" algn="just">
              <a:buNone/>
            </a:pPr>
            <a:r>
              <a:rPr lang="pl-PL" dirty="0"/>
              <a:t>SN 10.06.2015 r. III </a:t>
            </a:r>
            <a:r>
              <a:rPr lang="pl-PL" dirty="0" err="1"/>
              <a:t>pk</a:t>
            </a:r>
            <a:r>
              <a:rPr lang="pl-PL" dirty="0"/>
              <a:t> 123/13</a:t>
            </a:r>
          </a:p>
        </p:txBody>
      </p:sp>
    </p:spTree>
    <p:extLst>
      <p:ext uri="{BB962C8B-B14F-4D97-AF65-F5344CB8AC3E}">
        <p14:creationId xmlns:p14="http://schemas.microsoft.com/office/powerpoint/2010/main" val="4133544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66561F-FB5E-4B8A-B1F1-213586521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87" y="266622"/>
            <a:ext cx="10364451" cy="1596177"/>
          </a:xfrm>
        </p:spPr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wygaśnięcie 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sz="2500" dirty="0">
                <a:solidFill>
                  <a:srgbClr val="800000"/>
                </a:solidFill>
                <a:latin typeface="Georgia" panose="02040502050405020303" pitchFamily="18" charset="0"/>
              </a:rPr>
              <a:t>Śmierć pracownika</a:t>
            </a:r>
            <a:endParaRPr lang="pl-PL" sz="25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759258-A104-4B71-89B4-053F7BAEAC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0887" y="1366553"/>
            <a:ext cx="10363826" cy="342410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63</a:t>
            </a:r>
            <a:r>
              <a:rPr lang="pl-PL" b="1" baseline="30000" dirty="0"/>
              <a:t>2</a:t>
            </a:r>
            <a:r>
              <a:rPr lang="pl-PL" b="1" dirty="0"/>
              <a:t> 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§ 1. Z dniem śmierci pracodawcy umowy o pracę z pracownikami wygasają, z zastrzeżeniem § 3-11.</a:t>
            </a:r>
          </a:p>
          <a:p>
            <a:pPr marL="0" indent="0" algn="just">
              <a:buNone/>
            </a:pPr>
            <a:r>
              <a:rPr lang="pl-PL" dirty="0"/>
              <a:t>§ 2. Pracownikowi, którego umowa o pracę wygasła z przyczyn określonych w § 1, przysługuje odszkodowanie w wysokości wynagrodzenia za okres wypowiedzenia.</a:t>
            </a:r>
          </a:p>
          <a:p>
            <a:pPr marL="0" indent="0" algn="just">
              <a:buNone/>
            </a:pPr>
            <a:r>
              <a:rPr lang="pl-PL" dirty="0"/>
              <a:t>§ 3.</a:t>
            </a:r>
            <a:r>
              <a:rPr lang="pl-PL" baseline="30000" dirty="0"/>
              <a:t> </a:t>
            </a:r>
            <a:r>
              <a:rPr lang="pl-PL" dirty="0"/>
              <a:t>Przepis § 1 nie ma zastosowania w przypadku:</a:t>
            </a:r>
          </a:p>
          <a:p>
            <a:pPr marL="0" indent="0" algn="just">
              <a:buNone/>
            </a:pPr>
            <a:r>
              <a:rPr lang="pl-PL" b="1" dirty="0"/>
              <a:t>1)</a:t>
            </a:r>
            <a:r>
              <a:rPr lang="pl-PL" dirty="0"/>
              <a:t> przejęcia pracownika przez nowego pracodawcę na zasadach określonych w art. 23</a:t>
            </a:r>
            <a:r>
              <a:rPr lang="pl-PL" baseline="30000" dirty="0"/>
              <a:t>1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b="1" dirty="0"/>
              <a:t>2)</a:t>
            </a:r>
            <a:r>
              <a:rPr lang="pl-PL" dirty="0"/>
              <a:t> ustanowienia zarządu sukcesyjnego z chwilą śmierci pracodawcy, zgodnie z ustawą z dnia 5 lipca 2018 r. o zarządzie sukcesyjnym przedsiębiorstwem osoby fizycznej (Dz.U. poz. 1629), zwanej dalej ,,ustawą o zarządzie sukcesyjnym‚’.</a:t>
            </a:r>
          </a:p>
          <a:p>
            <a:pPr marL="0" indent="0" algn="just">
              <a:buNone/>
            </a:pPr>
            <a:r>
              <a:rPr lang="pl-PL" dirty="0"/>
              <a:t>Do przedawnienia roszczenia o odszkodowanie z tytułu wygaśnięcia umowy o pracę z powodu śmierci pracodawcy (art. 63[2] § 2 KP) ma zastosowanie termin z art. 291 § 1 KP.</a:t>
            </a:r>
          </a:p>
          <a:p>
            <a:pPr algn="just"/>
            <a:endParaRPr lang="pl-PL" dirty="0"/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872838F4-9AEB-4EA5-907A-0EF2F903A65E}"/>
              </a:ext>
            </a:extLst>
          </p:cNvPr>
          <p:cNvSpPr txBox="1">
            <a:spLocks/>
          </p:cNvSpPr>
          <p:nvPr/>
        </p:nvSpPr>
        <p:spPr>
          <a:xfrm>
            <a:off x="913775" y="4718484"/>
            <a:ext cx="10224677" cy="1172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l-PL" i="1" dirty="0"/>
              <a:t>Do przedawnienia roszczenia o odszkodowanie z tytułu wygaśnięcia umowy o pracę z powodu śmierci pracodawcy (art. 63(2) § 2 KP) ma zastosowanie termin z art. 291 § 1 KP. </a:t>
            </a:r>
            <a:r>
              <a:rPr lang="pl-PL" dirty="0"/>
              <a:t>[3 lata]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dirty="0"/>
              <a:t>SN 06.08.2013 r. II BP 3/13</a:t>
            </a:r>
          </a:p>
        </p:txBody>
      </p:sp>
    </p:spTree>
    <p:extLst>
      <p:ext uri="{BB962C8B-B14F-4D97-AF65-F5344CB8AC3E}">
        <p14:creationId xmlns:p14="http://schemas.microsoft.com/office/powerpoint/2010/main" val="1880412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B4C21D-769A-4A2B-B5C0-56D585217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wygaśnięcie 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sz="2500" dirty="0">
                <a:solidFill>
                  <a:srgbClr val="800000"/>
                </a:solidFill>
                <a:latin typeface="Georgia" panose="02040502050405020303" pitchFamily="18" charset="0"/>
              </a:rPr>
              <a:t>tymczasowe aresztowanie</a:t>
            </a:r>
            <a:endParaRPr lang="pl-PL" sz="25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5505BE6B-DC8B-41F8-8DDF-F6169B8BCC6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13165" y="1863509"/>
            <a:ext cx="10363826" cy="342410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dirty="0"/>
              <a:t>Art. 66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§ 1. Umowa o pracę wygasa z upływem 3 miesięcy nieobecności pracownika w pracy z powodu tymczasowego aresztowania, chyba że pracodawca rozwiązał wcześniej bez wypowiedzenia umowę o pracę z winy pracownika.</a:t>
            </a:r>
          </a:p>
          <a:p>
            <a:pPr marL="0" indent="0" algn="just">
              <a:buNone/>
            </a:pPr>
            <a:r>
              <a:rPr lang="pl-PL" dirty="0"/>
              <a:t>§ 2. Pracodawca, pomimo wygaśnięcia umowy o pracę z powodu tymczasowego aresztowania, jest obowiązany ponownie zatrudnić pracownika, jeżeli postępowanie karne zostało umorzone lub gdy zapadł wyrok uniewinniający, a pracownik zgłosił swój powrót do pracy w ciągu 7 dni od uprawomocnienia się orzeczenia. Przepisy art. 48 stosuje się odpowiednio.</a:t>
            </a:r>
          </a:p>
          <a:p>
            <a:pPr marL="0" indent="0" algn="just">
              <a:buNone/>
            </a:pPr>
            <a:r>
              <a:rPr lang="pl-PL" dirty="0"/>
              <a:t>§ 3. Przepisów § 2 nie stosuje się w przypadku, gdy postępowanie karne umorzono z powodu przedawnienia albo amnestii, a także w razie warunkowego umorzenia postępowania.</a:t>
            </a:r>
          </a:p>
          <a:p>
            <a:pPr marL="0" indent="0" algn="just">
              <a:buNone/>
            </a:pPr>
            <a:endParaRPr lang="pl-PL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6109630-21B2-4E24-BE75-62588D43CE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6923930"/>
              </p:ext>
            </p:extLst>
          </p:nvPr>
        </p:nvGraphicFramePr>
        <p:xfrm>
          <a:off x="275774" y="3823252"/>
          <a:ext cx="5819913" cy="4057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5659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909D17-BFC5-4D0D-A00D-5CA21828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wygaśnięcie stosunku pracy 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sz="2500" dirty="0">
                <a:solidFill>
                  <a:srgbClr val="800000"/>
                </a:solidFill>
                <a:latin typeface="Georgia" panose="02040502050405020303" pitchFamily="18" charset="0"/>
              </a:rPr>
              <a:t>tymczasowe aresztowanie</a:t>
            </a: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F937416-D383-49A1-AD3E-4D1FE613E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8537707"/>
              </p:ext>
            </p:extLst>
          </p:nvPr>
        </p:nvGraphicFramePr>
        <p:xfrm>
          <a:off x="523461" y="719666"/>
          <a:ext cx="10124661" cy="5588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671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785B42-801B-49F2-8D87-0D111A11A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wygaśnięcie stosunku pracy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r>
              <a:rPr lang="pl-PL" sz="2500" dirty="0">
                <a:solidFill>
                  <a:srgbClr val="800000"/>
                </a:solidFill>
                <a:latin typeface="Georgia" panose="02040502050405020303" pitchFamily="18" charset="0"/>
              </a:rPr>
              <a:t>inne przyczyny</a:t>
            </a:r>
            <a:endParaRPr lang="pl-PL" sz="25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74D67E-DF16-405E-A3B2-1FE3AA4219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/>
              <a:t>Art. 74 </a:t>
            </a:r>
            <a:r>
              <a:rPr lang="pl-PL" dirty="0"/>
              <a:t>Pracownik pozostający w związku z wyborem na urlopie bezpłatnym ma prawo powrotu do pracy u pracodawcy, który zatrudniał go w chwili wyboru, na stanowisko równorzędne pod względem wynagrodzenia z poprzednio zajmowanym, jeżeli zgłosi swój powrót w ciągu 7 dni od rozwiązania stosunku pracy z wyboru. Niedotrzymanie tego warunku powoduje wygaśnięcie stosunku pracy, chyba że nastąpiło z przyczyn niezależnych od pracownika.</a:t>
            </a:r>
          </a:p>
          <a:p>
            <a:r>
              <a:rPr lang="pl-PL" dirty="0"/>
              <a:t>USTAWA O INSTYTUTACH BADAWCZYCH z dnia 30 kwietnia 2010 r. (tj.  Dz.U. z 2018 r. poz. 736 ze zm.) art. 46</a:t>
            </a:r>
          </a:p>
          <a:p>
            <a:r>
              <a:rPr lang="pl-PL" dirty="0"/>
              <a:t>USTAWA O POLSKIEJ AKADEMII NAUK z dnia 30 kwietnia 2010 r. (tj. Dz.U. z 2018 r. poz. 1475 ze zm.) art. 102</a:t>
            </a:r>
          </a:p>
          <a:p>
            <a:r>
              <a:rPr lang="pl-PL" dirty="0"/>
              <a:t>USTAWA O STRAŻY GRANICZNEJ z dnia 12 października 1990 r. (tj. Dz.U. z 2017 r. poz. 2365) art. 45a</a:t>
            </a:r>
          </a:p>
        </p:txBody>
      </p:sp>
    </p:spTree>
    <p:extLst>
      <p:ext uri="{BB962C8B-B14F-4D97-AF65-F5344CB8AC3E}">
        <p14:creationId xmlns:p14="http://schemas.microsoft.com/office/powerpoint/2010/main" val="379056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91FBB3-C1A7-4FD5-907E-77D6F584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7212"/>
            <a:ext cx="10364451" cy="1596177"/>
          </a:xfrm>
        </p:spPr>
        <p:txBody>
          <a:bodyPr/>
          <a:lstStyle/>
          <a:p>
            <a:r>
              <a:rPr lang="pl-PL" sz="4000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sz="4000" dirty="0">
                <a:solidFill>
                  <a:srgbClr val="800000"/>
                </a:solidFill>
                <a:latin typeface="Georgia" panose="02040502050405020303" pitchFamily="18" charset="0"/>
              </a:rPr>
              <a:t>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3866C2-D264-4AE3-8B1D-03D4C98A1B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09531"/>
            <a:ext cx="10363826" cy="47442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Rozwiązanie jest następstwem czynności prawnej jednej lub obu stron stosunku pracy </a:t>
            </a:r>
          </a:p>
          <a:p>
            <a:pPr algn="just"/>
            <a:r>
              <a:rPr lang="pl-PL" dirty="0"/>
              <a:t>Ustawodawca przewidział zamknięty katalog czynności prawnych powodujących rozwiązanie stosunku pracy</a:t>
            </a:r>
          </a:p>
          <a:p>
            <a:pPr algn="just"/>
            <a:r>
              <a:rPr lang="pl-PL" dirty="0"/>
              <a:t>Art. 30 </a:t>
            </a:r>
            <a:r>
              <a:rPr lang="pl-PL" dirty="0" err="1"/>
              <a:t>kp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b="1" dirty="0"/>
              <a:t>§ 1. </a:t>
            </a:r>
            <a:r>
              <a:rPr lang="pl-PL" dirty="0"/>
              <a:t>Umowa o pracę rozwiązuje się:</a:t>
            </a:r>
          </a:p>
          <a:p>
            <a:pPr marL="0" indent="0">
              <a:buNone/>
            </a:pPr>
            <a:r>
              <a:rPr lang="pl-PL" b="1" dirty="0"/>
              <a:t>	1) </a:t>
            </a:r>
            <a:r>
              <a:rPr lang="pl-PL" dirty="0"/>
              <a:t>na mocy porozumienia stron;</a:t>
            </a:r>
          </a:p>
          <a:p>
            <a:pPr marL="0" indent="0">
              <a:buNone/>
            </a:pPr>
            <a:r>
              <a:rPr lang="pl-PL" b="1" dirty="0"/>
              <a:t>	2) </a:t>
            </a:r>
            <a:r>
              <a:rPr lang="pl-PL" dirty="0"/>
              <a:t>przez oświadczenie jednej ze stron z zachowaniem okresu wypowiedzenia 	(rozwiązanie umowy o pracę 	za wypowiedzeniem);</a:t>
            </a:r>
          </a:p>
          <a:p>
            <a:pPr marL="0" indent="0">
              <a:buNone/>
            </a:pPr>
            <a:r>
              <a:rPr lang="pl-PL" b="1" dirty="0"/>
              <a:t>	3)</a:t>
            </a:r>
            <a:r>
              <a:rPr lang="pl-PL" dirty="0"/>
              <a:t> przez oświadczenie jednej ze stron bez zachowania okresu wypowiedzenia 	(rozwiązanie umowy o pracę 	bez wypowiedzenia);</a:t>
            </a:r>
          </a:p>
          <a:p>
            <a:pPr marL="0" indent="0">
              <a:buNone/>
            </a:pPr>
            <a:r>
              <a:rPr lang="pl-PL" b="1" dirty="0"/>
              <a:t>	4)</a:t>
            </a:r>
            <a:r>
              <a:rPr lang="pl-PL" dirty="0"/>
              <a:t> z upływem czasu, na który była zawarta.</a:t>
            </a:r>
          </a:p>
        </p:txBody>
      </p:sp>
    </p:spTree>
    <p:extLst>
      <p:ext uri="{BB962C8B-B14F-4D97-AF65-F5344CB8AC3E}">
        <p14:creationId xmlns:p14="http://schemas.microsoft.com/office/powerpoint/2010/main" val="81116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81B8B9-7278-4A30-BDB5-66F5FD280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wygaśnięcie stosunku pracy</a:t>
            </a:r>
            <a:b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F1CE09-2D70-4CC0-8CDD-F7BCBF58F88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W razie naruszenia przez pracodawcę przepisów oddziału 7, pracownikowi przysługuje prawo odwołania do sądu pracy</a:t>
            </a:r>
          </a:p>
          <a:p>
            <a:pPr algn="just"/>
            <a:r>
              <a:rPr lang="pl-PL" dirty="0"/>
              <a:t>W zakresie roszczeń stosuje się odpowiednio przepisy dotyczące Uprawnień PRACOWNIKA W RAZIE NIEZGODNEGO Z PRAWEM ROZWIĄZANIA PRZEZ PRACODAWCĘ UMOWY O PRACĘ BEZ WYPOWIEDZENIA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165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DB911F-E7F9-4585-B48B-9E30D83C2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478" y="408274"/>
            <a:ext cx="10364451" cy="1596177"/>
          </a:xfrm>
        </p:spPr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porozumienie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86072B-8FDB-4A7A-AA20-F044220523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8000" y="2004451"/>
            <a:ext cx="10363826" cy="3424107"/>
          </a:xfrm>
        </p:spPr>
        <p:txBody>
          <a:bodyPr/>
          <a:lstStyle/>
          <a:p>
            <a:pPr algn="just"/>
            <a:r>
              <a:rPr lang="pl-PL" dirty="0"/>
              <a:t>Porozumienie stron – zgodne oświadczenie pracownika i pracodawcy </a:t>
            </a:r>
          </a:p>
          <a:p>
            <a:pPr algn="just"/>
            <a:r>
              <a:rPr lang="pl-PL" dirty="0"/>
              <a:t>Do oceny skuteczności stosujemy przepisy kodeksu cywilnego – art. 300 </a:t>
            </a:r>
            <a:r>
              <a:rPr lang="pl-PL" dirty="0" err="1"/>
              <a:t>kp</a:t>
            </a:r>
            <a:endParaRPr lang="pl-PL" dirty="0"/>
          </a:p>
          <a:p>
            <a:pPr algn="just"/>
            <a:r>
              <a:rPr lang="pl-PL" dirty="0"/>
              <a:t>Na mocy porozumienia stron może zostać rozwiązana każda umowa o pracę, niezależnie od ochrony przysługującej pracownikowi</a:t>
            </a:r>
          </a:p>
          <a:p>
            <a:pPr algn="just"/>
            <a:r>
              <a:rPr lang="pl-PL" dirty="0"/>
              <a:t>Porozumienie może być zawarte w dowolnej formie, z inicjatywy każdej ze stron</a:t>
            </a:r>
          </a:p>
          <a:p>
            <a:pPr algn="just"/>
            <a:r>
              <a:rPr lang="pl-PL" dirty="0"/>
              <a:t>Brak środków odwoławczych przewidzianych w </a:t>
            </a:r>
            <a:r>
              <a:rPr lang="pl-PL" dirty="0" err="1"/>
              <a:t>kp</a:t>
            </a:r>
            <a:endParaRPr lang="pl-PL" dirty="0"/>
          </a:p>
          <a:p>
            <a:pPr algn="just"/>
            <a:endParaRPr lang="pl-PL" dirty="0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27B2C8D2-793A-4F86-B23B-31FD6A2F2ACA}"/>
              </a:ext>
            </a:extLst>
          </p:cNvPr>
          <p:cNvSpPr txBox="1">
            <a:spLocks/>
          </p:cNvSpPr>
          <p:nvPr/>
        </p:nvSpPr>
        <p:spPr>
          <a:xfrm>
            <a:off x="0" y="5238986"/>
            <a:ext cx="9269896" cy="159617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l-PL" sz="1800" i="1" dirty="0"/>
              <a:t>Nie jest wykluczone przyjęcie, że strony per </a:t>
            </a:r>
            <a:r>
              <a:rPr lang="pl-PL" sz="1800" i="1" dirty="0" err="1"/>
              <a:t>facta</a:t>
            </a:r>
            <a:r>
              <a:rPr lang="pl-PL" sz="1800" i="1" dirty="0"/>
              <a:t> </a:t>
            </a:r>
            <a:r>
              <a:rPr lang="pl-PL" sz="1800" i="1" dirty="0" err="1"/>
              <a:t>concludentia</a:t>
            </a:r>
            <a:r>
              <a:rPr lang="pl-PL" sz="1800" i="1" dirty="0"/>
              <a:t> rozwiązały stosunek pracy za porozumieniem stron. Wprawdzie dorozumianej zgody pracownika (pracodawcy) na zakończenie więzi pracowniczej nie można domniemywać, jednak może ona wynikać ze sposobu zachowania zatrudnionego lub zatrudniającego. </a:t>
            </a:r>
            <a:r>
              <a:rPr lang="pl-PL" sz="1800" dirty="0"/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sz="1800" dirty="0"/>
              <a:t>SN 07.06.2016 r. II PK 131/1</a:t>
            </a:r>
          </a:p>
        </p:txBody>
      </p:sp>
    </p:spTree>
    <p:extLst>
      <p:ext uri="{BB962C8B-B14F-4D97-AF65-F5344CB8AC3E}">
        <p14:creationId xmlns:p14="http://schemas.microsoft.com/office/powerpoint/2010/main" val="303436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1840DB-B954-4058-AFA1-EF967E63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wypowiedzenie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87208F2-19F3-4871-8ED0-CA548CE68D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06595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Wypowiedzenie – jednostronne oświadczenie woli złożone przez jedną ze stron drugiej, powodujące rozwiązanie stosunku pracy z upływem okresu wypowiedzenia</a:t>
            </a:r>
          </a:p>
          <a:p>
            <a:pPr algn="just"/>
            <a:r>
              <a:rPr lang="pl-PL" dirty="0"/>
              <a:t>Oświadczenie o wypowiedzeniu umowy o pracę należy uznać za złożone z chwilą, gdy druga strona mogła zapoznać się z jego treścią - art. 61 </a:t>
            </a:r>
            <a:r>
              <a:rPr lang="pl-PL" dirty="0" err="1"/>
              <a:t>kc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	Okres wypowiedzenia – czas, po upływie którego następuje rozwiązanie 		stosunku pracy z mocy oświadczenia wypowiadającego</a:t>
            </a:r>
          </a:p>
          <a:p>
            <a:pPr marL="0" indent="0" algn="just">
              <a:buNone/>
            </a:pPr>
            <a:r>
              <a:rPr lang="pl-PL" dirty="0"/>
              <a:t>	Termin wypowiedzenia – określony ustawą dzień, w którym kończy się 	okres wypowiedzenia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541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125AF9-C8D6-458A-A60A-8342FCF9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32987"/>
            <a:ext cx="10364451" cy="1596177"/>
          </a:xfrm>
        </p:spPr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wypowiedzenie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677D84-AFAD-4423-B131-2829905386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115303"/>
            <a:ext cx="10363826" cy="416623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34 </a:t>
            </a:r>
            <a:r>
              <a:rPr lang="pl-PL" dirty="0"/>
              <a:t>Okres wypowiedzenia umowy o pracę zawartej na okres próbny wynosi:</a:t>
            </a:r>
          </a:p>
          <a:p>
            <a:pPr marL="0" indent="0" algn="just">
              <a:buNone/>
            </a:pPr>
            <a:r>
              <a:rPr lang="pl-PL" b="1" dirty="0"/>
              <a:t>1)</a:t>
            </a:r>
            <a:r>
              <a:rPr lang="pl-PL" dirty="0"/>
              <a:t> 3 dni robocze, jeżeli okres próbny nie przekracza 2 tygodni;</a:t>
            </a:r>
          </a:p>
          <a:p>
            <a:pPr marL="0" indent="0" algn="just">
              <a:buNone/>
            </a:pPr>
            <a:r>
              <a:rPr lang="pl-PL" b="1" dirty="0"/>
              <a:t>2)</a:t>
            </a:r>
            <a:r>
              <a:rPr lang="pl-PL" dirty="0"/>
              <a:t> 1 tydzień, jeżeli okres próbny jest dłuższy niż 2 tygodnie;</a:t>
            </a:r>
          </a:p>
          <a:p>
            <a:pPr marL="0" indent="0" algn="just">
              <a:buNone/>
            </a:pPr>
            <a:r>
              <a:rPr lang="pl-PL" b="1" dirty="0"/>
              <a:t>3)</a:t>
            </a:r>
            <a:r>
              <a:rPr lang="pl-PL" dirty="0"/>
              <a:t> 2 tygodnie, jeżeli okres próbny wynosi 3 miesiące.</a:t>
            </a:r>
          </a:p>
          <a:p>
            <a:pPr marL="0" indent="0" algn="just">
              <a:buNone/>
            </a:pPr>
            <a:r>
              <a:rPr lang="pl-PL" b="1" dirty="0"/>
              <a:t>Art. 36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§ 1. Okres wypowiedzenia umowy o pracę zawartej na czas nieokreślony i umowy o pracę zawartej na czas określony jest uzależniony od okresu zatrudnienia u danego pracodawcy i wynosi:</a:t>
            </a:r>
          </a:p>
          <a:p>
            <a:pPr marL="0" indent="0" algn="just">
              <a:buNone/>
            </a:pPr>
            <a:r>
              <a:rPr lang="pl-PL" b="1" dirty="0"/>
              <a:t>1)</a:t>
            </a:r>
            <a:r>
              <a:rPr lang="pl-PL" dirty="0"/>
              <a:t> 2 tygodnie, jeżeli pracownik był zatrudniony krócej niż 6 miesięcy;</a:t>
            </a:r>
          </a:p>
          <a:p>
            <a:pPr marL="0" indent="0" algn="just">
              <a:buNone/>
            </a:pPr>
            <a:r>
              <a:rPr lang="pl-PL" b="1" dirty="0"/>
              <a:t>2)</a:t>
            </a:r>
            <a:r>
              <a:rPr lang="pl-PL" dirty="0"/>
              <a:t> 1 miesiąc, jeżeli pracownik był zatrudniony co najmniej 6 miesięcy;</a:t>
            </a:r>
          </a:p>
          <a:p>
            <a:pPr marL="0" indent="0" algn="just">
              <a:buNone/>
            </a:pPr>
            <a:r>
              <a:rPr lang="pl-PL" b="1" dirty="0"/>
              <a:t>3)</a:t>
            </a:r>
            <a:r>
              <a:rPr lang="pl-PL" dirty="0"/>
              <a:t> 3 miesiące, jeżeli pracownik był zatrudniony co najmniej 3 lata.</a:t>
            </a:r>
          </a:p>
        </p:txBody>
      </p:sp>
    </p:spTree>
    <p:extLst>
      <p:ext uri="{BB962C8B-B14F-4D97-AF65-F5344CB8AC3E}">
        <p14:creationId xmlns:p14="http://schemas.microsoft.com/office/powerpoint/2010/main" val="67076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B11722-46D9-4A70-9444-18BC6A13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wypowiedzenie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3ED9A3-2E6D-475E-93FB-82A879DA2B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4033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Kodeks pracy przewiduje zarówno możliwość wydłużenia jak i skrócenia okresu wypowiedzenia</a:t>
            </a:r>
          </a:p>
          <a:p>
            <a:pPr algn="just"/>
            <a:r>
              <a:rPr lang="pl-PL" dirty="0"/>
              <a:t>po dokonaniu wypowiedzenia umowy o pracę przez jedną z nich Strony mogą ustalić wcześniejszy termin rozwiązania umowy; Porozumienie stron o skróceniu okresu wypowiedzenia nie zmienia trybu rozwiązania umowy pracę - art. 36 § 6 </a:t>
            </a:r>
            <a:r>
              <a:rPr lang="pl-PL" dirty="0" err="1"/>
              <a:t>Kp</a:t>
            </a:r>
            <a:endParaRPr lang="pl-PL" dirty="0"/>
          </a:p>
          <a:p>
            <a:pPr algn="just"/>
            <a:r>
              <a:rPr lang="pl-PL" dirty="0"/>
              <a:t>W okresie co najmniej dwutygodniowego wypowiedzenia umowy o pracę dokonanego przez pracodawcę pracownikowi przysługuje zwolnienie na poszukiwanie pracy, z zachowaniem prawa do wynagrodzenia; Wymiar zwolnienia wynosi:</a:t>
            </a:r>
          </a:p>
          <a:p>
            <a:pPr marL="0" indent="0" algn="just">
              <a:buNone/>
            </a:pPr>
            <a:r>
              <a:rPr lang="pl-PL" b="1" dirty="0"/>
              <a:t>	1)</a:t>
            </a:r>
            <a:r>
              <a:rPr lang="pl-PL" dirty="0"/>
              <a:t> 2 dni robocze - w okresie dwutygodniowego i jednomiesięcznego wypowiedzenia</a:t>
            </a:r>
          </a:p>
          <a:p>
            <a:pPr marL="0" indent="0" algn="just">
              <a:buNone/>
            </a:pPr>
            <a:r>
              <a:rPr lang="pl-PL" b="1" dirty="0"/>
              <a:t>	2)</a:t>
            </a:r>
            <a:r>
              <a:rPr lang="pl-PL" dirty="0"/>
              <a:t> 3 dni robocze - w okresie trzymiesięcznego wypowiedzenia, także w przypadku jego 	skrócenia na podstawie art. 36(1) § 1 </a:t>
            </a:r>
            <a:r>
              <a:rPr lang="pl-PL" dirty="0" err="1"/>
              <a:t>kp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586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B04A9D-5459-4AA3-922C-EABB21DFA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wypowiedzenie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773705-DD2D-4D79-A884-4D9280A1E26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/>
              <a:t>W okresie wypowiedzenia pracodawca może zwolnić pracownika z obowiązku świadczenia pracy do upływu okresu wypowiedzenia, za co pracownik zachowuje prawo do wynagrodzenia, obliczanego jak wynagrodzenie za urlop wypoczynkowy - art. 36 § 2 </a:t>
            </a:r>
            <a:r>
              <a:rPr lang="pl-PL" dirty="0" err="1"/>
              <a:t>Kp</a:t>
            </a:r>
            <a:r>
              <a:rPr lang="pl-PL" dirty="0"/>
              <a:t> </a:t>
            </a:r>
          </a:p>
          <a:p>
            <a:r>
              <a:rPr lang="pl-PL" dirty="0"/>
              <a:t>Pracodawca, w okresie wypowiedzenia umowy o pracę, może zobowiązać pracownika do wykorzystania przysługującego mu u niego urlopu wypoczynkowego - art. 167(1) </a:t>
            </a:r>
            <a:r>
              <a:rPr lang="pl-PL" dirty="0" err="1"/>
              <a:t>Kp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20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C0E9E5-FA77-450B-BD7A-BE3AC7DA9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Rozwiązanie</a:t>
            </a:r>
            <a:r>
              <a:rPr lang="pl-PL" dirty="0"/>
              <a:t> </a:t>
            </a:r>
            <a:r>
              <a:rPr lang="pl-PL" dirty="0">
                <a:solidFill>
                  <a:srgbClr val="800000"/>
                </a:solidFill>
                <a:latin typeface="Georgia" panose="02040502050405020303" pitchFamily="18" charset="0"/>
              </a:rPr>
              <a:t>stosunku pracy wypowiedzenie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D1A3D3-8D4A-43F8-B06B-2AB966EC06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Wypowiedzenie każdej ze stron powinno nastąpić na piśmie, przy czym nie jest to forma zastrzeżona pod rygorem nieważności ani też dla celów dowodowych</a:t>
            </a:r>
          </a:p>
          <a:p>
            <a:pPr algn="just"/>
            <a:r>
              <a:rPr lang="pl-PL" dirty="0"/>
              <a:t>Naruszenie wymogu formy pisemnej przez pracodawcę powoduje niezgodność z prawem oświadczenia o wypowiedzeniu, niezachowanie formy przez pracownika nie jest zagrożone jakąkolwiek sankcją</a:t>
            </a:r>
          </a:p>
          <a:p>
            <a:pPr algn="just"/>
            <a:r>
              <a:rPr lang="pl-PL" dirty="0"/>
              <a:t>W oświadczeniu pracodawcy o wypowiedzeniu umowy o pracę zawartej na czas nieokreślony powinna być wskazana przyczyna uzasadniająca wypowiedzenie oraz pouczenie o przysługującym pracownikowi prawie odwołania do sądu pracy</a:t>
            </a:r>
          </a:p>
        </p:txBody>
      </p:sp>
    </p:spTree>
    <p:extLst>
      <p:ext uri="{BB962C8B-B14F-4D97-AF65-F5344CB8AC3E}">
        <p14:creationId xmlns:p14="http://schemas.microsoft.com/office/powerpoint/2010/main" val="379207235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484</TotalTime>
  <Words>1720</Words>
  <Application>Microsoft Office PowerPoint</Application>
  <PresentationFormat>Panoramiczny</PresentationFormat>
  <Paragraphs>195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4" baseType="lpstr">
      <vt:lpstr>Arial</vt:lpstr>
      <vt:lpstr>Georgia</vt:lpstr>
      <vt:lpstr>Tw Cen MT</vt:lpstr>
      <vt:lpstr>Kropla</vt:lpstr>
      <vt:lpstr>Ustanie stosunku pracy</vt:lpstr>
      <vt:lpstr>Pojęcie ustania stosunku pracy</vt:lpstr>
      <vt:lpstr>Rozwiązanie stosunku pracy</vt:lpstr>
      <vt:lpstr>Rozwiązanie stosunku pracy porozumienie</vt:lpstr>
      <vt:lpstr>Rozwiązanie stosunku pracy wypowiedzenie</vt:lpstr>
      <vt:lpstr>Rozwiązanie stosunku pracy wypowiedzenie</vt:lpstr>
      <vt:lpstr>Rozwiązanie stosunku pracy wypowiedzenie</vt:lpstr>
      <vt:lpstr>Rozwiązanie stosunku pracy wypowiedzenie</vt:lpstr>
      <vt:lpstr>Rozwiązanie stosunku pracy wypowiedzenie</vt:lpstr>
      <vt:lpstr>Rozwiązanie stosunku pracy wypowiedzenie</vt:lpstr>
      <vt:lpstr>Rozwiązanie stosunku pracy wypowiedzenie</vt:lpstr>
      <vt:lpstr>Rozwiązanie stosunku pracy wypowiedzenie</vt:lpstr>
      <vt:lpstr>Rozwiązanie stosunku pracy wypowiedzenie</vt:lpstr>
      <vt:lpstr>Rozwiązanie stosunku pracy wypowiedzenie</vt:lpstr>
      <vt:lpstr>Rozwiązanie stosunku pracy wypowiedzenie</vt:lpstr>
      <vt:lpstr>Rozwiązanie stosunku pracy  bez wypowiedzenia</vt:lpstr>
      <vt:lpstr>Rozwiązanie stosunku pracy  bez wypowiedzenia</vt:lpstr>
      <vt:lpstr>Rozwiązanie stosunku pracy  bez wypowiedzenia</vt:lpstr>
      <vt:lpstr>Rozwiązanie stosunku pracy  bez wypowiedzenia</vt:lpstr>
      <vt:lpstr>Rozwiązanie stosunku pracy  bez wypowiedzenia Przez pracownika</vt:lpstr>
      <vt:lpstr>Rozwiązanie stosunku pracy  bez wypowiedzenia</vt:lpstr>
      <vt:lpstr>Rozwiązanie stosunku pracy  z upływem czasu, na który umowa o pracę była zawarta</vt:lpstr>
      <vt:lpstr>wygaśnięcie stosunku pracy </vt:lpstr>
      <vt:lpstr>wygaśnięcie stosunku pracy  Śmierć pracownika</vt:lpstr>
      <vt:lpstr>wygaśnięcie stosunku pracy  Śmierć pracownika</vt:lpstr>
      <vt:lpstr>wygaśnięcie stosunku pracy  Śmierć pracownika</vt:lpstr>
      <vt:lpstr>wygaśnięcie stosunku pracy  tymczasowe aresztowanie</vt:lpstr>
      <vt:lpstr>wygaśnięcie stosunku pracy  tymczasowe aresztowanie</vt:lpstr>
      <vt:lpstr>wygaśnięcie stosunku pracy inne przyczyny</vt:lpstr>
      <vt:lpstr>wygaśnięcie stosunku pracy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Ustanie stosunku pracy</dc:title>
  <dc:creator>Mikołaj Świtalski</dc:creator>
  <cp:lastModifiedBy>Mikołaj Świtalski</cp:lastModifiedBy>
  <cp:revision>27</cp:revision>
  <dcterms:created xsi:type="dcterms:W3CDTF">2018-12-01T00:47:34Z</dcterms:created>
  <dcterms:modified xsi:type="dcterms:W3CDTF">2018-12-01T08:51:40Z</dcterms:modified>
</cp:coreProperties>
</file>