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2" r:id="rId7"/>
    <p:sldId id="261" r:id="rId8"/>
    <p:sldId id="263" r:id="rId9"/>
    <p:sldId id="268" r:id="rId10"/>
    <p:sldId id="264" r:id="rId11"/>
    <p:sldId id="265" r:id="rId12"/>
    <p:sldId id="266" r:id="rId13"/>
    <p:sldId id="267" r:id="rId14"/>
    <p:sldId id="269" r:id="rId15"/>
    <p:sldId id="270" r:id="rId16"/>
    <p:sldId id="271" r:id="rId17"/>
    <p:sldId id="272" r:id="rId18"/>
    <p:sldId id="273" r:id="rId19"/>
    <p:sldId id="276" r:id="rId20"/>
    <p:sldId id="275"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305" r:id="rId41"/>
    <p:sldId id="296" r:id="rId42"/>
    <p:sldId id="302" r:id="rId43"/>
    <p:sldId id="301" r:id="rId44"/>
    <p:sldId id="297" r:id="rId45"/>
    <p:sldId id="298" r:id="rId46"/>
    <p:sldId id="299" r:id="rId47"/>
    <p:sldId id="304" r:id="rId48"/>
    <p:sldId id="300" r:id="rId49"/>
    <p:sldId id="303"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43960-F051-41E0-8BE8-4411CE5C4082}" type="datetimeFigureOut">
              <a:rPr lang="pl-PL" smtClean="0"/>
              <a:t>21.11.2018</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E04458-0988-4985-B5AB-2BB9BAB74DBC}" type="slidenum">
              <a:rPr lang="pl-PL" smtClean="0"/>
              <a:t>‹#›</a:t>
            </a:fld>
            <a:endParaRPr lang="pl-PL"/>
          </a:p>
        </p:txBody>
      </p:sp>
    </p:spTree>
    <p:extLst>
      <p:ext uri="{BB962C8B-B14F-4D97-AF65-F5344CB8AC3E}">
        <p14:creationId xmlns:p14="http://schemas.microsoft.com/office/powerpoint/2010/main" val="2008582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8BE04458-0988-4985-B5AB-2BB9BAB74DBC}" type="slidenum">
              <a:rPr lang="pl-PL" smtClean="0"/>
              <a:t>27</a:t>
            </a:fld>
            <a:endParaRPr lang="pl-PL"/>
          </a:p>
        </p:txBody>
      </p:sp>
    </p:spTree>
    <p:extLst>
      <p:ext uri="{BB962C8B-B14F-4D97-AF65-F5344CB8AC3E}">
        <p14:creationId xmlns:p14="http://schemas.microsoft.com/office/powerpoint/2010/main" val="1690391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0CE6AC-038B-4861-B64F-74FF2B956CF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944C651C-82B5-4E0A-BC82-C764027B1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E9419846-9655-4BBF-8C5A-EE0707697EE3}"/>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F9FED6A2-E10C-45F6-97D6-2A8415D43E3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5BB863F-7137-4DE0-955C-757443A5622E}"/>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235733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870FF5-8B8A-440C-9F74-D6010F9E5C41}"/>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E4B54638-1127-4C71-8F5C-CD862093BC3A}"/>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9FC4AF7-7BD3-40A9-99A7-5F6E758A899C}"/>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AFAB6A60-C691-4ABE-96B5-5B15458F0B9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E2D8BF0-69E9-4B93-A9D7-00DC64BF05F2}"/>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2818109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170579D-ABB5-4178-9159-C0EC0D31974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0057793D-7D67-40A3-A5B6-E2D61676D2D0}"/>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C096E4-2FEA-4BE6-91D4-5B0BD92DF673}"/>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C021A0DE-3488-4257-B64D-F74054839D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9181C76-55B0-413D-9C6C-9B0333820112}"/>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1094824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E9CBA0-41F1-481C-B7FA-1CEA13A39219}"/>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1C2F35C-CBEF-47ED-A98E-DA91D3BD6AC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B26AA89-96A6-4D54-BCBF-26C56887F81F}"/>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21672113-2D43-412A-9460-716F59169ED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21F1D8B-6F41-4E16-A536-12CB67916DA1}"/>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4103618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A758BD-ECAB-423D-B9E4-A48A1AB8655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8476EBE8-6D30-4BB7-9E41-A7E6C9781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D4C7E13C-7C1C-4A13-9DE8-52FA0F46D5A2}"/>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D22BFBC9-E7FB-4A34-A233-764972A68DE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C2E3FF-CFE4-437D-8A90-433B79AEABA6}"/>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415645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7F6AD35-367E-48EF-8889-97BDC5EDED97}"/>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8CC5CFB-B5BB-4987-8964-ACDED1D0BC52}"/>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0017B7C-0EE4-4FDD-8110-974139CA40EE}"/>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3FACC238-159C-4664-BFC2-60E5B59147FA}"/>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6" name="Symbol zastępczy stopki 5">
            <a:extLst>
              <a:ext uri="{FF2B5EF4-FFF2-40B4-BE49-F238E27FC236}">
                <a16:creationId xmlns:a16="http://schemas.microsoft.com/office/drawing/2014/main" id="{80B84247-5556-4FE9-8F33-894E802DF1FA}"/>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C3137F5-3679-43B2-B39A-0ED8929E6340}"/>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1588939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3B70BA-A382-43D4-8786-B2D5AE327888}"/>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990AA50-EB6F-4AF9-91DE-CFFF3B05ADE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58410C05-D0AB-445F-BF7F-18C87E006A4F}"/>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AECE0F4D-800C-435E-B48B-68B5FB43F1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A0F2186E-DA55-41EE-9B35-7C15CA2B64A4}"/>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2192B43-465D-4A0C-9F1F-FB0A96FBB199}"/>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8" name="Symbol zastępczy stopki 7">
            <a:extLst>
              <a:ext uri="{FF2B5EF4-FFF2-40B4-BE49-F238E27FC236}">
                <a16:creationId xmlns:a16="http://schemas.microsoft.com/office/drawing/2014/main" id="{07C5FBC3-58B2-4910-B255-8FCB94074BC5}"/>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B04D2FFE-ECD8-41A1-B7DD-67671835C536}"/>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297223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AFD243-3033-4691-BC27-2CD8FDD7C659}"/>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12AA9074-1D79-4BC2-9EF2-ECA4F005709A}"/>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4" name="Symbol zastępczy stopki 3">
            <a:extLst>
              <a:ext uri="{FF2B5EF4-FFF2-40B4-BE49-F238E27FC236}">
                <a16:creationId xmlns:a16="http://schemas.microsoft.com/office/drawing/2014/main" id="{125E2EE1-85F1-477C-AA0A-3A232C9EB6B5}"/>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79169EA3-937B-444B-8CCC-A647FA3AD8EE}"/>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2157721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98825C41-936F-4A5F-9B3F-052147ADB668}"/>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3" name="Symbol zastępczy stopki 2">
            <a:extLst>
              <a:ext uri="{FF2B5EF4-FFF2-40B4-BE49-F238E27FC236}">
                <a16:creationId xmlns:a16="http://schemas.microsoft.com/office/drawing/2014/main" id="{52B94013-B486-4E54-8221-1584E41A7777}"/>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A6106FB-C77B-49B5-B441-415BC7DC4968}"/>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1730590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577657C-F136-4FA9-8F44-D0CE5672114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EAE89EB-0769-41AF-9573-613B88BA6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090DBD17-8CC0-4FA1-BDE7-54F85DBF3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CCE1739-0BD7-4F66-9743-C7B0229D7349}"/>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6" name="Symbol zastępczy stopki 5">
            <a:extLst>
              <a:ext uri="{FF2B5EF4-FFF2-40B4-BE49-F238E27FC236}">
                <a16:creationId xmlns:a16="http://schemas.microsoft.com/office/drawing/2014/main" id="{44B40EF2-7A81-4826-BF7B-520CB677567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2C7EDE1-015D-403F-B449-7C4964BA6AA1}"/>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3249429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7EEE3B-112D-408F-8231-BCB413995569}"/>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F21A26E8-737D-4022-847F-E6DEAC6AA1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23CCE90E-B699-4917-82C1-9A68D3AF15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EEDBE95C-F214-469D-8F6D-183263BCA388}"/>
              </a:ext>
            </a:extLst>
          </p:cNvPr>
          <p:cNvSpPr>
            <a:spLocks noGrp="1"/>
          </p:cNvSpPr>
          <p:nvPr>
            <p:ph type="dt" sz="half" idx="10"/>
          </p:nvPr>
        </p:nvSpPr>
        <p:spPr/>
        <p:txBody>
          <a:bodyPr/>
          <a:lstStyle/>
          <a:p>
            <a:fld id="{172BA440-1337-4264-B0A1-AE413E591EC3}" type="datetimeFigureOut">
              <a:rPr lang="pl-PL" smtClean="0"/>
              <a:t>21.11.2018</a:t>
            </a:fld>
            <a:endParaRPr lang="pl-PL"/>
          </a:p>
        </p:txBody>
      </p:sp>
      <p:sp>
        <p:nvSpPr>
          <p:cNvPr id="6" name="Symbol zastępczy stopki 5">
            <a:extLst>
              <a:ext uri="{FF2B5EF4-FFF2-40B4-BE49-F238E27FC236}">
                <a16:creationId xmlns:a16="http://schemas.microsoft.com/office/drawing/2014/main" id="{1183252D-6AAA-4EF2-9BDC-F9C9B7402E9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4F99DD5-A8F6-4F90-A31A-AA7422FFBF0C}"/>
              </a:ext>
            </a:extLst>
          </p:cNvPr>
          <p:cNvSpPr>
            <a:spLocks noGrp="1"/>
          </p:cNvSpPr>
          <p:nvPr>
            <p:ph type="sldNum" sz="quarter" idx="12"/>
          </p:nvPr>
        </p:nvSpPr>
        <p:spPr/>
        <p:txBody>
          <a:bodyPr/>
          <a:lstStyle/>
          <a:p>
            <a:fld id="{11166EEB-9953-419D-830D-F8101E2F0924}" type="slidenum">
              <a:rPr lang="pl-PL" smtClean="0"/>
              <a:t>‹#›</a:t>
            </a:fld>
            <a:endParaRPr lang="pl-PL"/>
          </a:p>
        </p:txBody>
      </p:sp>
    </p:spTree>
    <p:extLst>
      <p:ext uri="{BB962C8B-B14F-4D97-AF65-F5344CB8AC3E}">
        <p14:creationId xmlns:p14="http://schemas.microsoft.com/office/powerpoint/2010/main" val="2911205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D547CDA8-D53E-4286-90E1-BAEC015597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6C452E6-EBFE-4014-A072-DFE8EDF360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FD8834B7-58B7-43BA-A278-97402BB783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2BA440-1337-4264-B0A1-AE413E591EC3}" type="datetimeFigureOut">
              <a:rPr lang="pl-PL" smtClean="0"/>
              <a:t>21.11.2018</a:t>
            </a:fld>
            <a:endParaRPr lang="pl-PL"/>
          </a:p>
        </p:txBody>
      </p:sp>
      <p:sp>
        <p:nvSpPr>
          <p:cNvPr id="5" name="Symbol zastępczy stopki 4">
            <a:extLst>
              <a:ext uri="{FF2B5EF4-FFF2-40B4-BE49-F238E27FC236}">
                <a16:creationId xmlns:a16="http://schemas.microsoft.com/office/drawing/2014/main" id="{31B8AC2A-5937-4CB0-A0AC-B6DAB8B48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236863DC-1E09-4BD6-A9D5-7F54BFBA54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66EEB-9953-419D-830D-F8101E2F0924}" type="slidenum">
              <a:rPr lang="pl-PL" smtClean="0"/>
              <a:t>‹#›</a:t>
            </a:fld>
            <a:endParaRPr lang="pl-PL"/>
          </a:p>
        </p:txBody>
      </p:sp>
    </p:spTree>
    <p:extLst>
      <p:ext uri="{BB962C8B-B14F-4D97-AF65-F5344CB8AC3E}">
        <p14:creationId xmlns:p14="http://schemas.microsoft.com/office/powerpoint/2010/main" val="3745113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sip.legalis.pl/document-view.seam?documentId=mfrxilrtg4ytemrzgi3tqltqmfyc4nbshazdeojsgi"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D318B1-28AD-47FA-9E2E-A5101B9EB517}"/>
              </a:ext>
            </a:extLst>
          </p:cNvPr>
          <p:cNvSpPr>
            <a:spLocks noGrp="1"/>
          </p:cNvSpPr>
          <p:nvPr>
            <p:ph type="ctrTitle"/>
          </p:nvPr>
        </p:nvSpPr>
        <p:spPr>
          <a:xfrm>
            <a:off x="1524000" y="508000"/>
            <a:ext cx="9144000" cy="5425440"/>
          </a:xfrm>
        </p:spPr>
        <p:txBody>
          <a:bodyPr>
            <a:normAutofit fontScale="90000"/>
          </a:bodyPr>
          <a:lstStyle/>
          <a:p>
            <a:br>
              <a:rPr lang="pl-PL" dirty="0"/>
            </a:br>
            <a:r>
              <a:rPr lang="pl-PL" dirty="0"/>
              <a:t> </a:t>
            </a:r>
            <a:br>
              <a:rPr lang="pl-PL" dirty="0"/>
            </a:br>
            <a:r>
              <a:rPr lang="pl-PL" dirty="0"/>
              <a:t>własność lokali</a:t>
            </a:r>
            <a:br>
              <a:rPr lang="pl-PL" dirty="0"/>
            </a:br>
            <a:r>
              <a:rPr lang="pl-PL" dirty="0"/>
              <a:t>i</a:t>
            </a:r>
            <a:br>
              <a:rPr lang="pl-PL" dirty="0"/>
            </a:br>
            <a:r>
              <a:rPr lang="pl-PL" dirty="0"/>
              <a:t>spółdzielcze własnościowe prawo do lokalu</a:t>
            </a:r>
            <a:br>
              <a:rPr lang="pl-PL" dirty="0"/>
            </a:br>
            <a:br>
              <a:rPr lang="pl-PL" dirty="0"/>
            </a:br>
            <a:br>
              <a:rPr lang="pl-PL" dirty="0"/>
            </a:br>
            <a:endParaRPr lang="pl-PL" dirty="0"/>
          </a:p>
        </p:txBody>
      </p:sp>
    </p:spTree>
    <p:extLst>
      <p:ext uri="{BB962C8B-B14F-4D97-AF65-F5344CB8AC3E}">
        <p14:creationId xmlns:p14="http://schemas.microsoft.com/office/powerpoint/2010/main" val="612145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16AB17-CF51-4CD1-B6CC-61A3DF01750F}"/>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E6F340B4-1973-4650-9063-14717E220F7E}"/>
              </a:ext>
            </a:extLst>
          </p:cNvPr>
          <p:cNvSpPr>
            <a:spLocks noGrp="1"/>
          </p:cNvSpPr>
          <p:nvPr>
            <p:ph idx="1"/>
          </p:nvPr>
        </p:nvSpPr>
        <p:spPr/>
        <p:txBody>
          <a:bodyPr>
            <a:normAutofit fontScale="62500" lnSpcReduction="20000"/>
          </a:bodyPr>
          <a:lstStyle/>
          <a:p>
            <a:pPr marL="0" indent="0" algn="ctr">
              <a:buNone/>
            </a:pPr>
            <a:r>
              <a:rPr lang="pl-PL" dirty="0"/>
              <a:t>ustawa o własności lokali</a:t>
            </a:r>
          </a:p>
          <a:p>
            <a:pPr marL="0" indent="0" algn="ctr">
              <a:buNone/>
            </a:pPr>
            <a:r>
              <a:rPr lang="pl-PL" dirty="0"/>
              <a:t>art. 2</a:t>
            </a:r>
          </a:p>
          <a:p>
            <a:pPr marL="0" indent="0" algn="just">
              <a:buNone/>
            </a:pPr>
            <a:r>
              <a:rPr lang="pl-PL" dirty="0"/>
              <a:t>2. Samodzielnym lokalem mieszkalnym, w rozumieniu ustawy, jest wydzielona trwałymi ścianami w obrębie budynku </a:t>
            </a:r>
            <a:r>
              <a:rPr lang="pl-PL" b="1" dirty="0"/>
              <a:t>izba lub zespół izb </a:t>
            </a:r>
            <a:r>
              <a:rPr lang="pl-PL" dirty="0"/>
              <a:t>przeznaczonych na stały pobyt ludzi, które wraz z </a:t>
            </a:r>
            <a:r>
              <a:rPr lang="pl-PL" b="1" dirty="0"/>
              <a:t>pomieszczeniami pomocniczymi </a:t>
            </a:r>
            <a:r>
              <a:rPr lang="pl-PL" dirty="0"/>
              <a:t>służą zaspokajaniu ich potrzeb mieszkaniowych. Przepis ten stosuje się odpowiednio również do samodzielnych lokali wykorzystywanych zgodnie z przeznaczeniem na cele inne niż mieszkalne. </a:t>
            </a:r>
          </a:p>
          <a:p>
            <a:pPr marL="0" indent="0" algn="just">
              <a:buNone/>
            </a:pPr>
            <a:r>
              <a:rPr lang="pl-PL" dirty="0"/>
              <a:t>4. Do lokalu mogą przynależeć, jako jego części składowe, pomieszczenia, choćby nawet do niego bezpośrednio nie przylegały lub były położone w granicach nieruchomości gruntowej poza budynkiem, w którym wyodrębniono dany lokal, a w szczególności: piwnica, strych, komórka, garaż, zwane dalej ,,</a:t>
            </a:r>
            <a:r>
              <a:rPr lang="pl-PL" b="1" dirty="0"/>
              <a:t>pomieszczeniami przynależnym</a:t>
            </a:r>
            <a:r>
              <a:rPr lang="pl-PL" dirty="0"/>
              <a:t>i''. </a:t>
            </a:r>
          </a:p>
          <a:p>
            <a:pPr algn="ctr"/>
            <a:endParaRPr lang="pl-PL" dirty="0"/>
          </a:p>
          <a:p>
            <a:pPr algn="ctr"/>
            <a:endParaRPr lang="pl-PL" dirty="0"/>
          </a:p>
          <a:p>
            <a:pPr algn="ctr"/>
            <a:r>
              <a:rPr lang="pl-PL" b="1" dirty="0"/>
              <a:t>Izby lub zespół izb</a:t>
            </a:r>
          </a:p>
          <a:p>
            <a:pPr algn="ctr"/>
            <a:r>
              <a:rPr lang="pl-PL" b="1" dirty="0"/>
              <a:t>Pomieszczenia pomocnicze</a:t>
            </a:r>
          </a:p>
          <a:p>
            <a:pPr algn="ctr"/>
            <a:r>
              <a:rPr lang="pl-PL" b="1" dirty="0"/>
              <a:t>Pomieszczenia przynależne</a:t>
            </a:r>
          </a:p>
          <a:p>
            <a:endParaRPr lang="pl-PL" dirty="0"/>
          </a:p>
        </p:txBody>
      </p:sp>
    </p:spTree>
    <p:extLst>
      <p:ext uri="{BB962C8B-B14F-4D97-AF65-F5344CB8AC3E}">
        <p14:creationId xmlns:p14="http://schemas.microsoft.com/office/powerpoint/2010/main" val="76441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FCCB182-95FD-4C36-8B94-9FF5C1EB0C54}"/>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44917ACC-4615-4634-9E78-8391200385F0}"/>
              </a:ext>
            </a:extLst>
          </p:cNvPr>
          <p:cNvSpPr>
            <a:spLocks noGrp="1"/>
          </p:cNvSpPr>
          <p:nvPr>
            <p:ph idx="1"/>
          </p:nvPr>
        </p:nvSpPr>
        <p:spPr/>
        <p:txBody>
          <a:bodyPr>
            <a:normAutofit fontScale="77500" lnSpcReduction="20000"/>
          </a:bodyPr>
          <a:lstStyle/>
          <a:p>
            <a:pPr marL="0" indent="0">
              <a:buNone/>
            </a:pPr>
            <a:r>
              <a:rPr lang="pl-PL" dirty="0"/>
              <a:t>"Definiując pojęcie prawne "samodzielnego lokalu mieszkalnego", </a:t>
            </a:r>
            <a:r>
              <a:rPr lang="pl-PL" u="sng" dirty="0"/>
              <a:t>ustawodawca czyni wyraźne rozróżnienie pomiędzy dwoma pojęciami normatywnymi</a:t>
            </a:r>
            <a:r>
              <a:rPr lang="pl-PL" dirty="0"/>
              <a:t>:</a:t>
            </a:r>
          </a:p>
          <a:p>
            <a:pPr marL="514350" indent="-514350">
              <a:buAutoNum type="arabicParenR"/>
            </a:pPr>
            <a:r>
              <a:rPr lang="pl-PL" dirty="0"/>
              <a:t>po pierwsze – pojęciem "</a:t>
            </a:r>
            <a:r>
              <a:rPr lang="pl-PL" b="1" dirty="0"/>
              <a:t>pomieszczenia pomocniczego</a:t>
            </a:r>
            <a:r>
              <a:rPr lang="pl-PL" dirty="0"/>
              <a:t>", czyli takiego pomieszczenia, które wraz z "</a:t>
            </a:r>
            <a:r>
              <a:rPr lang="pl-PL" b="1" dirty="0"/>
              <a:t>izbą lub zespołem izb przeznaczonych na stały pobyt ludzi</a:t>
            </a:r>
            <a:r>
              <a:rPr lang="pl-PL" dirty="0"/>
              <a:t>": "</a:t>
            </a:r>
            <a:r>
              <a:rPr lang="pl-PL" dirty="0">
                <a:solidFill>
                  <a:srgbClr val="FF0000"/>
                </a:solidFill>
              </a:rPr>
              <a:t>służy zaspokajaniu potrzeb mieszkaniowych</a:t>
            </a:r>
            <a:r>
              <a:rPr lang="pl-PL" dirty="0"/>
              <a:t>", w danym wypadku chodzi więc wyraźnie o taki funkcjonalny związek tych "pomieszczeń" z "izbą lub zespołem izb przeznaczonych na stały pobyt ludzi", który polega na wykorzystywaniu całej tej "przestrzeni" bezpośrednio dla zaspokajania mieszkalnych potrzeb ludzi;</a:t>
            </a:r>
          </a:p>
          <a:p>
            <a:pPr marL="514350" indent="-514350">
              <a:buAutoNum type="arabicParenR"/>
            </a:pPr>
            <a:r>
              <a:rPr lang="pl-PL" dirty="0"/>
              <a:t>oraz po drugie – pojęciem "</a:t>
            </a:r>
            <a:r>
              <a:rPr lang="pl-PL" b="1" dirty="0"/>
              <a:t>pomieszczenia przynależnego</a:t>
            </a:r>
            <a:r>
              <a:rPr lang="pl-PL" dirty="0"/>
              <a:t>", które w </a:t>
            </a:r>
            <a:r>
              <a:rPr lang="pl-PL" dirty="0">
                <a:solidFill>
                  <a:srgbClr val="FF0000"/>
                </a:solidFill>
              </a:rPr>
              <a:t>sensie prawnym stanowi wprawdzie część składową lokalu mieszkalnego, jednakże w sensie funkcjonalnym nie jest "przestrzenią" przeznaczoną dla bezpośredniego zaspokajania "mieszkaniowych" potrzeb ludzi, lecz służyć ma zaspokojeniu "innych potrzeb"</a:t>
            </a:r>
            <a:r>
              <a:rPr lang="pl-PL" dirty="0"/>
              <a:t> tych osób, które korzystają z "samodzielnego lokalu mieszkalnego„</a:t>
            </a:r>
          </a:p>
          <a:p>
            <a:pPr marL="0" indent="0" algn="ctr">
              <a:buNone/>
            </a:pPr>
            <a:r>
              <a:rPr lang="pl-PL" dirty="0"/>
              <a:t>Wyrok Sądu Najwyższego - Izba Pracy, Ubezpieczeń Społecznych i Spraw Publicznych z dnia 7 marca 2003 r., III RN 29/02, LEGALIS</a:t>
            </a:r>
          </a:p>
        </p:txBody>
      </p:sp>
    </p:spTree>
    <p:extLst>
      <p:ext uri="{BB962C8B-B14F-4D97-AF65-F5344CB8AC3E}">
        <p14:creationId xmlns:p14="http://schemas.microsoft.com/office/powerpoint/2010/main" val="3367577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406969-7EB5-438F-821E-40A4CA8FC825}"/>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203D3B72-8E38-4D16-B701-80BE32F77498}"/>
              </a:ext>
            </a:extLst>
          </p:cNvPr>
          <p:cNvSpPr>
            <a:spLocks noGrp="1"/>
          </p:cNvSpPr>
          <p:nvPr>
            <p:ph idx="1"/>
          </p:nvPr>
        </p:nvSpPr>
        <p:spPr/>
        <p:txBody>
          <a:bodyPr>
            <a:normAutofit fontScale="92500" lnSpcReduction="10000"/>
          </a:bodyPr>
          <a:lstStyle/>
          <a:p>
            <a:pPr marL="0" indent="0">
              <a:buNone/>
            </a:pPr>
            <a:r>
              <a:rPr lang="pl-PL" dirty="0"/>
              <a:t>„(…) podział pomieszczeń na "</a:t>
            </a:r>
            <a:r>
              <a:rPr lang="pl-PL" b="1" dirty="0"/>
              <a:t>izby</a:t>
            </a:r>
            <a:r>
              <a:rPr lang="pl-PL" dirty="0"/>
              <a:t>", "</a:t>
            </a:r>
            <a:r>
              <a:rPr lang="pl-PL" b="1" dirty="0"/>
              <a:t>pomieszczenia pomocnicze</a:t>
            </a:r>
            <a:r>
              <a:rPr lang="pl-PL" dirty="0"/>
              <a:t>" i "</a:t>
            </a:r>
            <a:r>
              <a:rPr lang="pl-PL" b="1" dirty="0"/>
              <a:t>pomieszczenia przynależne</a:t>
            </a:r>
            <a:r>
              <a:rPr lang="pl-PL" dirty="0"/>
              <a:t>" oparty jest na </a:t>
            </a:r>
            <a:r>
              <a:rPr lang="pl-PL" dirty="0">
                <a:solidFill>
                  <a:srgbClr val="FF0000"/>
                </a:solidFill>
              </a:rPr>
              <a:t>kryterium funkcjonalności</a:t>
            </a:r>
            <a:r>
              <a:rPr lang="pl-PL" dirty="0"/>
              <a:t>. </a:t>
            </a:r>
          </a:p>
          <a:p>
            <a:pPr marL="514350" indent="-514350">
              <a:buAutoNum type="alphaUcParenR"/>
            </a:pPr>
            <a:r>
              <a:rPr lang="pl-PL" b="1" dirty="0"/>
              <a:t>izbami </a:t>
            </a:r>
            <a:r>
              <a:rPr lang="pl-PL" dirty="0"/>
              <a:t>będą więc </a:t>
            </a:r>
            <a:r>
              <a:rPr lang="pl-PL" dirty="0">
                <a:solidFill>
                  <a:srgbClr val="FF0000"/>
                </a:solidFill>
              </a:rPr>
              <a:t>pomieszczenia, w których ludzie przebywają </a:t>
            </a:r>
            <a:r>
              <a:rPr lang="pl-PL" dirty="0"/>
              <a:t>(pokoje, kuchnia), a </a:t>
            </a:r>
          </a:p>
          <a:p>
            <a:pPr marL="514350" indent="-514350">
              <a:buAutoNum type="alphaUcParenR"/>
            </a:pPr>
            <a:r>
              <a:rPr lang="pl-PL" b="1" dirty="0"/>
              <a:t>pomieszczeniami pomocniczymi </a:t>
            </a:r>
            <a:r>
              <a:rPr lang="pl-PL" dirty="0"/>
              <a:t>te, które </a:t>
            </a:r>
            <a:r>
              <a:rPr lang="pl-PL" dirty="0">
                <a:solidFill>
                  <a:srgbClr val="FF0000"/>
                </a:solidFill>
              </a:rPr>
              <a:t>umożliwiają lub ułatwiają ludziom pobyt w izbach</a:t>
            </a:r>
            <a:r>
              <a:rPr lang="pl-PL" dirty="0"/>
              <a:t>. Należą do nich np. przedpokój, łazienka i WC czy spiżarnia. Tego rodzaju pomieszczenia służą więc również zaspokajaniu potrzeb mieszkaniowych, stanowią integralną część lokalu i nie mogą być od niego odłączone bez jego fizycznego i funkcjonalnego zniszczenia.”</a:t>
            </a:r>
          </a:p>
          <a:p>
            <a:pPr marL="0" indent="0" algn="ctr">
              <a:buNone/>
            </a:pPr>
            <a:r>
              <a:rPr lang="pl-PL" dirty="0"/>
              <a:t>Wyrok Naczelnego Sądu Administracyjnego z dnia 1 lutego 2011 r., I OSK 1449/10, LEGALIS.</a:t>
            </a:r>
          </a:p>
          <a:p>
            <a:pPr marL="514350" indent="-514350">
              <a:buAutoNum type="alphaUcParenR"/>
            </a:pPr>
            <a:endParaRPr lang="pl-PL" dirty="0"/>
          </a:p>
        </p:txBody>
      </p:sp>
    </p:spTree>
    <p:extLst>
      <p:ext uri="{BB962C8B-B14F-4D97-AF65-F5344CB8AC3E}">
        <p14:creationId xmlns:p14="http://schemas.microsoft.com/office/powerpoint/2010/main" val="2194548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AAFC58C-E345-447A-BDB3-D4671EE56514}"/>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88D4A6C4-14B1-4502-B11A-16B638C2C9FE}"/>
              </a:ext>
            </a:extLst>
          </p:cNvPr>
          <p:cNvSpPr>
            <a:spLocks noGrp="1"/>
          </p:cNvSpPr>
          <p:nvPr>
            <p:ph idx="1"/>
          </p:nvPr>
        </p:nvSpPr>
        <p:spPr/>
        <p:txBody>
          <a:bodyPr>
            <a:normAutofit fontScale="92500" lnSpcReduction="10000"/>
          </a:bodyPr>
          <a:lstStyle/>
          <a:p>
            <a:pPr algn="ctr"/>
            <a:r>
              <a:rPr lang="pl-PL" dirty="0"/>
              <a:t>pojęcia </a:t>
            </a:r>
            <a:r>
              <a:rPr lang="pl-PL" b="1" dirty="0"/>
              <a:t>pomieszczenia pomocniczego </a:t>
            </a:r>
            <a:r>
              <a:rPr lang="pl-PL" dirty="0"/>
              <a:t>i </a:t>
            </a:r>
            <a:r>
              <a:rPr lang="pl-PL" b="1" dirty="0"/>
              <a:t>pomieszczenia przynależnego </a:t>
            </a:r>
            <a:br>
              <a:rPr lang="pl-PL" b="1" dirty="0"/>
            </a:br>
            <a:r>
              <a:rPr lang="pl-PL" b="1" dirty="0">
                <a:solidFill>
                  <a:srgbClr val="FF0000"/>
                </a:solidFill>
              </a:rPr>
              <a:t>nie są tożsame</a:t>
            </a:r>
          </a:p>
          <a:p>
            <a:pPr>
              <a:buFont typeface="Wingdings" panose="05000000000000000000" pitchFamily="2" charset="2"/>
              <a:buChar char="ü"/>
            </a:pPr>
            <a:r>
              <a:rPr lang="pl-PL" dirty="0"/>
              <a:t> </a:t>
            </a:r>
            <a:r>
              <a:rPr lang="pl-PL" b="1" dirty="0"/>
              <a:t>pomieszczenie pomocnicze</a:t>
            </a:r>
            <a:r>
              <a:rPr lang="pl-PL" dirty="0"/>
              <a:t> </a:t>
            </a:r>
            <a:r>
              <a:rPr lang="pl-PL" dirty="0">
                <a:sym typeface="Wingdings" panose="05000000000000000000" pitchFamily="2" charset="2"/>
              </a:rPr>
              <a:t> </a:t>
            </a:r>
            <a:r>
              <a:rPr lang="pl-PL" dirty="0"/>
              <a:t>przeznaczone do bezpośredniego zaspokajania potrzeb mieszkaniowych</a:t>
            </a:r>
          </a:p>
          <a:p>
            <a:pPr>
              <a:buFont typeface="Wingdings" panose="05000000000000000000" pitchFamily="2" charset="2"/>
              <a:buChar char="ü"/>
            </a:pPr>
            <a:r>
              <a:rPr lang="pl-PL" dirty="0"/>
              <a:t> </a:t>
            </a:r>
            <a:r>
              <a:rPr lang="pl-PL" b="1" dirty="0"/>
              <a:t>pomieszczenie przynależne</a:t>
            </a:r>
            <a:r>
              <a:rPr lang="pl-PL" dirty="0">
                <a:sym typeface="Wingdings" panose="05000000000000000000" pitchFamily="2" charset="2"/>
              </a:rPr>
              <a:t></a:t>
            </a:r>
            <a:r>
              <a:rPr lang="pl-PL" dirty="0"/>
              <a:t> służy zaspokajaniu innych potrzeb osób korzystających z samodzielnego lokalu mieszkalnego</a:t>
            </a:r>
          </a:p>
          <a:p>
            <a:pPr>
              <a:buFont typeface="Courier New" panose="02070309020205020404" pitchFamily="49" charset="0"/>
              <a:buChar char="o"/>
            </a:pPr>
            <a:r>
              <a:rPr lang="pl-PL" b="1" dirty="0"/>
              <a:t>pomieszczenia przynależne </a:t>
            </a:r>
            <a:r>
              <a:rPr lang="pl-PL" b="1" dirty="0">
                <a:sym typeface="Wingdings" panose="05000000000000000000" pitchFamily="2" charset="2"/>
              </a:rPr>
              <a:t> </a:t>
            </a:r>
            <a:r>
              <a:rPr lang="pl-PL" dirty="0"/>
              <a:t>części składowe lokalu, chociażby do niego bezpośrednio nie przylegały; </a:t>
            </a:r>
            <a:r>
              <a:rPr lang="pl-PL" b="1" dirty="0"/>
              <a:t>muszą znajdować się w granicach nieruchomości gruntowej, na której posadowiony jest budynek</a:t>
            </a:r>
          </a:p>
          <a:p>
            <a:pPr>
              <a:buFont typeface="Courier New" panose="02070309020205020404" pitchFamily="49" charset="0"/>
              <a:buChar char="o"/>
            </a:pPr>
            <a:r>
              <a:rPr lang="pl-PL" b="1" dirty="0"/>
              <a:t>pomieszczenia przynależne </a:t>
            </a:r>
            <a:r>
              <a:rPr lang="pl-PL" b="1" dirty="0">
                <a:sym typeface="Wingdings" panose="05000000000000000000" pitchFamily="2" charset="2"/>
              </a:rPr>
              <a:t> </a:t>
            </a:r>
            <a:r>
              <a:rPr lang="pl-PL" u="sng" dirty="0">
                <a:solidFill>
                  <a:srgbClr val="FF0000"/>
                </a:solidFill>
              </a:rPr>
              <a:t>w szczególności</a:t>
            </a:r>
            <a:r>
              <a:rPr lang="pl-PL" dirty="0">
                <a:solidFill>
                  <a:srgbClr val="FF0000"/>
                </a:solidFill>
              </a:rPr>
              <a:t>: </a:t>
            </a:r>
            <a:r>
              <a:rPr lang="pl-PL" dirty="0"/>
              <a:t>piwnica, strych, komórka, garaż</a:t>
            </a:r>
            <a:endParaRPr lang="pl-PL" b="1" dirty="0"/>
          </a:p>
          <a:p>
            <a:pPr marL="0" indent="0">
              <a:buNone/>
            </a:pPr>
            <a:endParaRPr lang="pl-PL" b="1" dirty="0"/>
          </a:p>
          <a:p>
            <a:pPr>
              <a:buFont typeface="Wingdings" panose="05000000000000000000" pitchFamily="2" charset="2"/>
              <a:buChar char="ü"/>
            </a:pPr>
            <a:endParaRPr lang="pl-PL" dirty="0"/>
          </a:p>
        </p:txBody>
      </p:sp>
    </p:spTree>
    <p:extLst>
      <p:ext uri="{BB962C8B-B14F-4D97-AF65-F5344CB8AC3E}">
        <p14:creationId xmlns:p14="http://schemas.microsoft.com/office/powerpoint/2010/main" val="17011671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D64E612-43CB-4C56-AD83-7C70AAA79E9C}"/>
              </a:ext>
            </a:extLst>
          </p:cNvPr>
          <p:cNvSpPr>
            <a:spLocks noGrp="1"/>
          </p:cNvSpPr>
          <p:nvPr>
            <p:ph type="title"/>
          </p:nvPr>
        </p:nvSpPr>
        <p:spPr/>
        <p:txBody>
          <a:bodyPr/>
          <a:lstStyle/>
          <a:p>
            <a:pPr algn="ctr"/>
            <a:r>
              <a:rPr lang="pl-PL" dirty="0"/>
              <a:t>współwłasność „przymusowa” nieruchomości wspólnej</a:t>
            </a:r>
          </a:p>
        </p:txBody>
      </p:sp>
      <p:sp>
        <p:nvSpPr>
          <p:cNvPr id="3" name="Symbol zastępczy zawartości 2">
            <a:extLst>
              <a:ext uri="{FF2B5EF4-FFF2-40B4-BE49-F238E27FC236}">
                <a16:creationId xmlns:a16="http://schemas.microsoft.com/office/drawing/2014/main" id="{8D749E62-F68A-4098-8248-0AB9BBF209BE}"/>
              </a:ext>
            </a:extLst>
          </p:cNvPr>
          <p:cNvSpPr>
            <a:spLocks noGrp="1"/>
          </p:cNvSpPr>
          <p:nvPr>
            <p:ph idx="1"/>
          </p:nvPr>
        </p:nvSpPr>
        <p:spPr>
          <a:xfrm>
            <a:off x="838200" y="1825624"/>
            <a:ext cx="10515600" cy="4940935"/>
          </a:xfrm>
        </p:spPr>
        <p:txBody>
          <a:bodyPr>
            <a:normAutofit fontScale="70000" lnSpcReduction="20000"/>
          </a:bodyPr>
          <a:lstStyle/>
          <a:p>
            <a:pPr marL="0" indent="0" algn="ctr">
              <a:buNone/>
            </a:pPr>
            <a:r>
              <a:rPr lang="pl-PL" dirty="0"/>
              <a:t>ustawa o własności lokali</a:t>
            </a:r>
          </a:p>
          <a:p>
            <a:pPr marL="0" indent="0" algn="ctr">
              <a:buNone/>
            </a:pPr>
            <a:r>
              <a:rPr lang="pl-PL" dirty="0"/>
              <a:t>art. 3</a:t>
            </a:r>
          </a:p>
          <a:p>
            <a:pPr marL="0" indent="0">
              <a:buNone/>
            </a:pPr>
            <a:r>
              <a:rPr lang="pl-PL" dirty="0"/>
              <a:t>1. W razie wyodrębnienia własności lokali </a:t>
            </a:r>
            <a:r>
              <a:rPr lang="pl-PL" b="1" dirty="0"/>
              <a:t>właścicielowi lokalu przysługuje udział w nieruchomości wspólnej jako prawo związane z własnością lokali</a:t>
            </a:r>
            <a:r>
              <a:rPr lang="pl-PL" dirty="0"/>
              <a:t>. </a:t>
            </a:r>
            <a:r>
              <a:rPr lang="pl-PL" b="1" dirty="0">
                <a:solidFill>
                  <a:srgbClr val="FF0000"/>
                </a:solidFill>
              </a:rPr>
              <a:t>Nie można żądać zniesienia współwłasności nieruchomości wspólnej, dopóki trwa odrębna własność lokali</a:t>
            </a:r>
            <a:r>
              <a:rPr lang="pl-PL" dirty="0"/>
              <a:t>.</a:t>
            </a:r>
          </a:p>
          <a:p>
            <a:pPr marL="0" indent="0">
              <a:buNone/>
            </a:pPr>
            <a:r>
              <a:rPr lang="pl-PL" dirty="0"/>
              <a:t>2. Nieruchomość wspólną stanowi grunt oraz części budynku i urządzenia, które nie służą wyłącznie do użytku właścicieli lokali.</a:t>
            </a:r>
          </a:p>
          <a:p>
            <a:pPr marL="0" indent="0">
              <a:buNone/>
            </a:pPr>
            <a:r>
              <a:rPr lang="pl-PL" dirty="0"/>
              <a:t>3. </a:t>
            </a:r>
            <a:r>
              <a:rPr lang="pl-PL" b="1" dirty="0"/>
              <a:t>Udział właściciela lokalu wyodrębnionego w nieruchomości wspólnej odpowiada stosunkowi powierzchni użytkowej lokalu wraz z powierzchnią pomieszczeń przynależnych do łącznej powierzchni użytkowej wszystkich lokali wraz z pomieszczeniami do nich przynależnymi</a:t>
            </a:r>
            <a:r>
              <a:rPr lang="pl-PL" dirty="0"/>
              <a:t>. Udział właściciela samodzielnych lokali niewyodrębnionych w nieruchomości wspólnej odpowiada stosunkowi powierzchni użytkowej tych lokali wraz z powierzchnią pomieszczeń przynależnych do łącznej powierzchni użytkowej wszystkich lokali wraz z pomieszczeniami do nich przynależnymi.</a:t>
            </a:r>
          </a:p>
          <a:p>
            <a:pPr marL="0" indent="0" algn="ctr">
              <a:buNone/>
            </a:pPr>
            <a:r>
              <a:rPr lang="pl-PL" dirty="0"/>
              <a:t>(…)</a:t>
            </a:r>
          </a:p>
          <a:p>
            <a:pPr marL="0" indent="0" algn="ctr">
              <a:buNone/>
            </a:pPr>
            <a:r>
              <a:rPr lang="pl-PL" dirty="0"/>
              <a:t>art. 4 </a:t>
            </a:r>
          </a:p>
          <a:p>
            <a:pPr marL="0" indent="0" algn="just">
              <a:buNone/>
            </a:pPr>
            <a:r>
              <a:rPr lang="pl-PL" dirty="0"/>
              <a:t>3. Jeżeli budynek został wzniesiony </a:t>
            </a:r>
            <a:r>
              <a:rPr lang="pl-PL" b="1" dirty="0"/>
              <a:t>na gruncie oddanym w użytkowanie wieczyste</a:t>
            </a:r>
            <a:r>
              <a:rPr lang="pl-PL" dirty="0"/>
              <a:t>, </a:t>
            </a:r>
            <a:r>
              <a:rPr lang="pl-PL" dirty="0">
                <a:solidFill>
                  <a:srgbClr val="FF0000"/>
                </a:solidFill>
              </a:rPr>
              <a:t>przedmiotem wspólności jest to prawo, a dalsze przepisy o własności lub współwłasności gruntu stosuje się odpowiednio do prawa użytkowania wieczystego.</a:t>
            </a:r>
          </a:p>
          <a:p>
            <a:pPr marL="0" indent="0" algn="ctr">
              <a:buNone/>
            </a:pPr>
            <a:endParaRPr lang="pl-PL" dirty="0"/>
          </a:p>
          <a:p>
            <a:endParaRPr lang="pl-PL" dirty="0"/>
          </a:p>
        </p:txBody>
      </p:sp>
    </p:spTree>
    <p:extLst>
      <p:ext uri="{BB962C8B-B14F-4D97-AF65-F5344CB8AC3E}">
        <p14:creationId xmlns:p14="http://schemas.microsoft.com/office/powerpoint/2010/main" val="210285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F0F355C-945E-4B7A-B061-2C44368B4803}"/>
              </a:ext>
            </a:extLst>
          </p:cNvPr>
          <p:cNvSpPr>
            <a:spLocks noGrp="1"/>
          </p:cNvSpPr>
          <p:nvPr>
            <p:ph type="title"/>
          </p:nvPr>
        </p:nvSpPr>
        <p:spPr/>
        <p:txBody>
          <a:bodyPr/>
          <a:lstStyle/>
          <a:p>
            <a:pPr algn="ctr"/>
            <a:r>
              <a:rPr lang="pl-PL" dirty="0"/>
              <a:t>współwłasność „przymusowa” nieruchomości wspólnej</a:t>
            </a:r>
          </a:p>
        </p:txBody>
      </p:sp>
      <p:sp>
        <p:nvSpPr>
          <p:cNvPr id="3" name="Symbol zastępczy zawartości 2">
            <a:extLst>
              <a:ext uri="{FF2B5EF4-FFF2-40B4-BE49-F238E27FC236}">
                <a16:creationId xmlns:a16="http://schemas.microsoft.com/office/drawing/2014/main" id="{BF4D9219-2814-47C7-8C17-E163D1BA895C}"/>
              </a:ext>
            </a:extLst>
          </p:cNvPr>
          <p:cNvSpPr>
            <a:spLocks noGrp="1"/>
          </p:cNvSpPr>
          <p:nvPr>
            <p:ph idx="1"/>
          </p:nvPr>
        </p:nvSpPr>
        <p:spPr/>
        <p:txBody>
          <a:bodyPr/>
          <a:lstStyle/>
          <a:p>
            <a:pPr marL="0" indent="0">
              <a:buNone/>
            </a:pPr>
            <a:r>
              <a:rPr lang="pl-PL" dirty="0"/>
              <a:t>Nieruchomość „macierzysta” </a:t>
            </a:r>
          </a:p>
        </p:txBody>
      </p:sp>
      <p:sp>
        <p:nvSpPr>
          <p:cNvPr id="4" name="Strzałka: w prawo 3">
            <a:extLst>
              <a:ext uri="{FF2B5EF4-FFF2-40B4-BE49-F238E27FC236}">
                <a16:creationId xmlns:a16="http://schemas.microsoft.com/office/drawing/2014/main" id="{869D276E-6EFC-41F9-B165-2664264BEF36}"/>
              </a:ext>
            </a:extLst>
          </p:cNvPr>
          <p:cNvSpPr/>
          <p:nvPr/>
        </p:nvSpPr>
        <p:spPr>
          <a:xfrm>
            <a:off x="5151120" y="1530984"/>
            <a:ext cx="2194560" cy="1069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pole tekstowe 4">
            <a:extLst>
              <a:ext uri="{FF2B5EF4-FFF2-40B4-BE49-F238E27FC236}">
                <a16:creationId xmlns:a16="http://schemas.microsoft.com/office/drawing/2014/main" id="{19AE0998-54EE-4F75-A3D5-FF590B74ABAA}"/>
              </a:ext>
            </a:extLst>
          </p:cNvPr>
          <p:cNvSpPr txBox="1"/>
          <p:nvPr/>
        </p:nvSpPr>
        <p:spPr>
          <a:xfrm>
            <a:off x="5303520" y="1825625"/>
            <a:ext cx="1788160" cy="369332"/>
          </a:xfrm>
          <a:prstGeom prst="rect">
            <a:avLst/>
          </a:prstGeom>
          <a:noFill/>
        </p:spPr>
        <p:txBody>
          <a:bodyPr wrap="square" rtlCol="0">
            <a:spAutoFit/>
          </a:bodyPr>
          <a:lstStyle/>
          <a:p>
            <a:r>
              <a:rPr lang="pl-PL" dirty="0"/>
              <a:t>wyodrębnienie</a:t>
            </a:r>
          </a:p>
        </p:txBody>
      </p:sp>
      <p:sp>
        <p:nvSpPr>
          <p:cNvPr id="6" name="pole tekstowe 5">
            <a:extLst>
              <a:ext uri="{FF2B5EF4-FFF2-40B4-BE49-F238E27FC236}">
                <a16:creationId xmlns:a16="http://schemas.microsoft.com/office/drawing/2014/main" id="{75BC8C88-C81C-44FB-9D41-FCF19160A0D9}"/>
              </a:ext>
            </a:extLst>
          </p:cNvPr>
          <p:cNvSpPr txBox="1"/>
          <p:nvPr/>
        </p:nvSpPr>
        <p:spPr>
          <a:xfrm>
            <a:off x="7589520" y="1825625"/>
            <a:ext cx="3916680" cy="523220"/>
          </a:xfrm>
          <a:prstGeom prst="rect">
            <a:avLst/>
          </a:prstGeom>
          <a:noFill/>
        </p:spPr>
        <p:txBody>
          <a:bodyPr wrap="square" rtlCol="0">
            <a:spAutoFit/>
          </a:bodyPr>
          <a:lstStyle/>
          <a:p>
            <a:r>
              <a:rPr lang="pl-PL" sz="2800" dirty="0"/>
              <a:t>Nieruchomość lokalowa</a:t>
            </a:r>
          </a:p>
        </p:txBody>
      </p:sp>
      <p:sp>
        <p:nvSpPr>
          <p:cNvPr id="7" name="pole tekstowe 6">
            <a:extLst>
              <a:ext uri="{FF2B5EF4-FFF2-40B4-BE49-F238E27FC236}">
                <a16:creationId xmlns:a16="http://schemas.microsoft.com/office/drawing/2014/main" id="{A0580134-FEEA-4EC3-93FB-1B402B7062CB}"/>
              </a:ext>
            </a:extLst>
          </p:cNvPr>
          <p:cNvSpPr txBox="1"/>
          <p:nvPr/>
        </p:nvSpPr>
        <p:spPr>
          <a:xfrm>
            <a:off x="751840" y="2646679"/>
            <a:ext cx="10601960" cy="3970318"/>
          </a:xfrm>
          <a:prstGeom prst="rect">
            <a:avLst/>
          </a:prstGeom>
          <a:noFill/>
        </p:spPr>
        <p:txBody>
          <a:bodyPr wrap="square" rtlCol="0">
            <a:spAutoFit/>
          </a:bodyPr>
          <a:lstStyle/>
          <a:p>
            <a:pPr marL="285750" indent="-285750">
              <a:buFont typeface="Arial" panose="020B0604020202020204" pitchFamily="34" charset="0"/>
              <a:buChar char="•"/>
            </a:pPr>
            <a:r>
              <a:rPr lang="pl-PL" sz="2400" dirty="0"/>
              <a:t>nieruchomość wspólna może stanowić </a:t>
            </a:r>
            <a:r>
              <a:rPr lang="pl-PL" sz="2400" b="1" dirty="0"/>
              <a:t>przedmiot </a:t>
            </a:r>
            <a:r>
              <a:rPr lang="pl-PL" sz="2400" b="1" dirty="0">
                <a:solidFill>
                  <a:srgbClr val="FF0000"/>
                </a:solidFill>
              </a:rPr>
              <a:t>współwłasności</a:t>
            </a:r>
            <a:r>
              <a:rPr lang="pl-PL" sz="2400" b="1" dirty="0"/>
              <a:t> właścicieli lokali</a:t>
            </a:r>
            <a:r>
              <a:rPr lang="pl-PL" sz="2400" dirty="0"/>
              <a:t> albo </a:t>
            </a:r>
            <a:r>
              <a:rPr lang="pl-PL" sz="2400" b="1" dirty="0"/>
              <a:t>przedmiot </a:t>
            </a:r>
            <a:r>
              <a:rPr lang="pl-PL" sz="2400" b="1" dirty="0">
                <a:solidFill>
                  <a:srgbClr val="FF0000"/>
                </a:solidFill>
              </a:rPr>
              <a:t>współużytkowania</a:t>
            </a:r>
            <a:r>
              <a:rPr lang="pl-PL" sz="2400" b="1" dirty="0"/>
              <a:t> wieczystego</a:t>
            </a:r>
            <a:endParaRPr lang="pl-PL" sz="2400" dirty="0"/>
          </a:p>
          <a:p>
            <a:pPr marL="285750" indent="-285750">
              <a:buFont typeface="Arial" panose="020B0604020202020204" pitchFamily="34" charset="0"/>
              <a:buChar char="•"/>
            </a:pPr>
            <a:r>
              <a:rPr lang="pl-PL" sz="2400" dirty="0"/>
              <a:t> </a:t>
            </a:r>
            <a:r>
              <a:rPr lang="pl-PL" sz="2400" b="1" dirty="0"/>
              <a:t>współwłasność nieruchomości wspólnej</a:t>
            </a:r>
            <a:r>
              <a:rPr lang="pl-PL" sz="2400" dirty="0"/>
              <a:t> - </a:t>
            </a:r>
            <a:r>
              <a:rPr lang="pl-PL" sz="2400" b="1" dirty="0">
                <a:solidFill>
                  <a:srgbClr val="FF0000"/>
                </a:solidFill>
              </a:rPr>
              <a:t>współwłasność przymusowa</a:t>
            </a:r>
            <a:r>
              <a:rPr lang="pl-PL" sz="2400" dirty="0"/>
              <a:t> </a:t>
            </a:r>
            <a:r>
              <a:rPr lang="pl-PL" sz="2400" dirty="0">
                <a:sym typeface="Wingdings" panose="05000000000000000000" pitchFamily="2" charset="2"/>
              </a:rPr>
              <a:t>u</a:t>
            </a:r>
            <a:r>
              <a:rPr lang="pl-PL" sz="2400" dirty="0"/>
              <a:t>stawa o własności lokali zakazuje zniesienia tej współwłasności, dopóki trwa odrębna własność lokali</a:t>
            </a:r>
          </a:p>
          <a:p>
            <a:pPr marL="285750" indent="-285750">
              <a:buFont typeface="Arial" panose="020B0604020202020204" pitchFamily="34" charset="0"/>
              <a:buChar char="•"/>
            </a:pPr>
            <a:r>
              <a:rPr lang="pl-PL" sz="2400" dirty="0"/>
              <a:t>z własnością lokalu jest zawsze związany udział we współwłasności nieruchomości wspólnej (gruntu i budynku), która służy </a:t>
            </a:r>
            <a:r>
              <a:rPr lang="pl-PL" sz="2400" b="1" dirty="0"/>
              <a:t>zapewnieniu korzystania z lokali</a:t>
            </a:r>
            <a:endParaRPr lang="pl-PL" sz="2400" dirty="0"/>
          </a:p>
          <a:p>
            <a:pPr marL="285750" indent="-285750">
              <a:buFont typeface="Arial" panose="020B0604020202020204" pitchFamily="34" charset="0"/>
              <a:buChar char="•"/>
            </a:pPr>
            <a:r>
              <a:rPr lang="pl-PL" sz="2400" dirty="0"/>
              <a:t>nieruchomość wspólna </a:t>
            </a:r>
            <a:r>
              <a:rPr lang="pl-PL" sz="2400" dirty="0">
                <a:sym typeface="Wingdings" panose="05000000000000000000" pitchFamily="2" charset="2"/>
              </a:rPr>
              <a:t> </a:t>
            </a:r>
            <a:r>
              <a:rPr lang="pl-PL" sz="2400" b="1" dirty="0"/>
              <a:t>grunt</a:t>
            </a:r>
            <a:r>
              <a:rPr lang="pl-PL" sz="2400" dirty="0"/>
              <a:t> oraz </a:t>
            </a:r>
            <a:r>
              <a:rPr lang="pl-PL" sz="2400" b="1" dirty="0"/>
              <a:t>części budynku </a:t>
            </a:r>
            <a:r>
              <a:rPr lang="pl-PL" sz="2400" dirty="0"/>
              <a:t>i </a:t>
            </a:r>
            <a:r>
              <a:rPr lang="pl-PL" sz="2400" b="1" dirty="0"/>
              <a:t>urządzenia</a:t>
            </a:r>
            <a:r>
              <a:rPr lang="pl-PL" sz="2400" dirty="0"/>
              <a:t>, </a:t>
            </a:r>
            <a:r>
              <a:rPr lang="pl-PL" sz="2400" dirty="0">
                <a:solidFill>
                  <a:srgbClr val="FF0000"/>
                </a:solidFill>
              </a:rPr>
              <a:t>które nie służą wyłącznie do użytku właścicieli lokali</a:t>
            </a:r>
            <a:r>
              <a:rPr lang="pl-PL" sz="2400" dirty="0">
                <a:sym typeface="Wingdings" panose="05000000000000000000" pitchFamily="2" charset="2"/>
              </a:rPr>
              <a:t> </a:t>
            </a:r>
            <a:r>
              <a:rPr lang="pl-PL" sz="2400" dirty="0"/>
              <a:t>definicja negatywna</a:t>
            </a:r>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3134462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B2252A-5F65-47E3-81D1-389A56E10E7B}"/>
              </a:ext>
            </a:extLst>
          </p:cNvPr>
          <p:cNvSpPr>
            <a:spLocks noGrp="1"/>
          </p:cNvSpPr>
          <p:nvPr>
            <p:ph type="title"/>
          </p:nvPr>
        </p:nvSpPr>
        <p:spPr/>
        <p:txBody>
          <a:bodyPr/>
          <a:lstStyle/>
          <a:p>
            <a:pPr algn="ctr"/>
            <a:r>
              <a:rPr lang="pl-PL" dirty="0"/>
              <a:t>współwłasność „przymusowa” nieruchomości wspólnej</a:t>
            </a:r>
          </a:p>
        </p:txBody>
      </p:sp>
      <p:sp>
        <p:nvSpPr>
          <p:cNvPr id="3" name="Symbol zastępczy zawartości 2">
            <a:extLst>
              <a:ext uri="{FF2B5EF4-FFF2-40B4-BE49-F238E27FC236}">
                <a16:creationId xmlns:a16="http://schemas.microsoft.com/office/drawing/2014/main" id="{2537164C-6941-4596-B2FA-552EFF56455C}"/>
              </a:ext>
            </a:extLst>
          </p:cNvPr>
          <p:cNvSpPr>
            <a:spLocks noGrp="1"/>
          </p:cNvSpPr>
          <p:nvPr>
            <p:ph idx="1"/>
          </p:nvPr>
        </p:nvSpPr>
        <p:spPr/>
        <p:txBody>
          <a:bodyPr/>
          <a:lstStyle/>
          <a:p>
            <a:pPr algn="just"/>
            <a:r>
              <a:rPr lang="pl-PL" dirty="0"/>
              <a:t>W przypadku jednoczesnego wyodrębnienia wszystkich lokali</a:t>
            </a:r>
            <a:br>
              <a:rPr lang="pl-PL" dirty="0"/>
            </a:br>
            <a:r>
              <a:rPr lang="pl-PL" dirty="0"/>
              <a:t> (</a:t>
            </a:r>
            <a:r>
              <a:rPr lang="pl-PL" dirty="0">
                <a:sym typeface="Wingdings" panose="05000000000000000000" pitchFamily="2" charset="2"/>
              </a:rPr>
              <a:t>gdy</a:t>
            </a:r>
            <a:r>
              <a:rPr lang="pl-PL" dirty="0"/>
              <a:t> każdy z lokali staje się nieruchomością lokalową)</a:t>
            </a:r>
            <a:br>
              <a:rPr lang="pl-PL" dirty="0"/>
            </a:br>
            <a:r>
              <a:rPr lang="pl-PL" dirty="0"/>
              <a:t> powstaje </a:t>
            </a:r>
            <a:r>
              <a:rPr lang="pl-PL" b="1" dirty="0"/>
              <a:t>nieruchomość wspólna</a:t>
            </a:r>
          </a:p>
          <a:p>
            <a:pPr algn="just"/>
            <a:r>
              <a:rPr lang="pl-PL" dirty="0"/>
              <a:t>jeżeli lokale są wyodrębniane sukcesywnie, można wyróżnić </a:t>
            </a:r>
            <a:r>
              <a:rPr lang="pl-PL" b="1" dirty="0"/>
              <a:t>nieruchomości lokalowe</a:t>
            </a:r>
            <a:r>
              <a:rPr lang="pl-PL" dirty="0"/>
              <a:t>, </a:t>
            </a:r>
            <a:r>
              <a:rPr lang="pl-PL" b="1" dirty="0"/>
              <a:t>lokale niewyodrębnione</a:t>
            </a:r>
            <a:r>
              <a:rPr lang="pl-PL" dirty="0"/>
              <a:t>, stanowiące własność dotychczasowego właściciela nieruchomości „macierzystej” oraz </a:t>
            </a:r>
            <a:r>
              <a:rPr lang="pl-PL" b="1" dirty="0"/>
              <a:t>nieruchomość wspólną </a:t>
            </a:r>
            <a:r>
              <a:rPr lang="pl-PL" b="1" dirty="0">
                <a:sym typeface="Wingdings" panose="05000000000000000000" pitchFamily="2" charset="2"/>
              </a:rPr>
              <a:t> </a:t>
            </a:r>
            <a:r>
              <a:rPr lang="pl-PL" dirty="0">
                <a:sym typeface="Wingdings" panose="05000000000000000000" pitchFamily="2" charset="2"/>
              </a:rPr>
              <a:t>aż do ustanowienia odrębnej własności ostatniego lokalu</a:t>
            </a:r>
            <a:r>
              <a:rPr lang="pl-PL" b="1" dirty="0">
                <a:sym typeface="Wingdings" panose="05000000000000000000" pitchFamily="2" charset="2"/>
              </a:rPr>
              <a:t>, współwłaścicielem nieruchomości wspólnej pozostaje </a:t>
            </a:r>
            <a:r>
              <a:rPr lang="pl-PL" dirty="0">
                <a:sym typeface="Wingdings" panose="05000000000000000000" pitchFamily="2" charset="2"/>
              </a:rPr>
              <a:t>także </a:t>
            </a:r>
            <a:r>
              <a:rPr lang="pl-PL" b="1" dirty="0">
                <a:sym typeface="Wingdings" panose="05000000000000000000" pitchFamily="2" charset="2"/>
              </a:rPr>
              <a:t>dotychczasowy właściciel nieruchomości macierzystej</a:t>
            </a:r>
            <a:endParaRPr lang="pl-PL" b="1" dirty="0"/>
          </a:p>
        </p:txBody>
      </p:sp>
    </p:spTree>
    <p:extLst>
      <p:ext uri="{BB962C8B-B14F-4D97-AF65-F5344CB8AC3E}">
        <p14:creationId xmlns:p14="http://schemas.microsoft.com/office/powerpoint/2010/main" val="2503791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C8E29D-391E-478F-BB9D-8CDC947946D7}"/>
              </a:ext>
            </a:extLst>
          </p:cNvPr>
          <p:cNvSpPr>
            <a:spLocks noGrp="1"/>
          </p:cNvSpPr>
          <p:nvPr>
            <p:ph type="title"/>
          </p:nvPr>
        </p:nvSpPr>
        <p:spPr/>
        <p:txBody>
          <a:bodyPr/>
          <a:lstStyle/>
          <a:p>
            <a:pPr algn="ctr"/>
            <a:r>
              <a:rPr lang="pl-PL" dirty="0"/>
              <a:t>współwłasność „przymusowa” nieruchomości wspólnej</a:t>
            </a:r>
          </a:p>
        </p:txBody>
      </p:sp>
      <p:sp>
        <p:nvSpPr>
          <p:cNvPr id="3" name="Symbol zastępczy zawartości 2">
            <a:extLst>
              <a:ext uri="{FF2B5EF4-FFF2-40B4-BE49-F238E27FC236}">
                <a16:creationId xmlns:a16="http://schemas.microsoft.com/office/drawing/2014/main" id="{F48E8A15-7367-444B-A6B9-EA2F34411BB0}"/>
              </a:ext>
            </a:extLst>
          </p:cNvPr>
          <p:cNvSpPr>
            <a:spLocks noGrp="1"/>
          </p:cNvSpPr>
          <p:nvPr>
            <p:ph idx="1"/>
          </p:nvPr>
        </p:nvSpPr>
        <p:spPr/>
        <p:txBody>
          <a:bodyPr>
            <a:normAutofit lnSpcReduction="10000"/>
          </a:bodyPr>
          <a:lstStyle/>
          <a:p>
            <a:r>
              <a:rPr lang="pl-PL" dirty="0"/>
              <a:t>każdemu z właścicieli lokali przysługuje </a:t>
            </a:r>
            <a:r>
              <a:rPr lang="pl-PL" b="1" dirty="0">
                <a:solidFill>
                  <a:srgbClr val="FF0000"/>
                </a:solidFill>
              </a:rPr>
              <a:t>udział</a:t>
            </a:r>
            <a:r>
              <a:rPr lang="pl-PL" dirty="0">
                <a:solidFill>
                  <a:srgbClr val="FF0000"/>
                </a:solidFill>
              </a:rPr>
              <a:t> w nieruchomości wspólnej w odpowiednim ułamku</a:t>
            </a:r>
          </a:p>
          <a:p>
            <a:r>
              <a:rPr lang="pl-PL" dirty="0"/>
              <a:t>udział we własności nieruchomości wspólnej jest </a:t>
            </a:r>
            <a:r>
              <a:rPr lang="pl-PL" b="1" dirty="0"/>
              <a:t>prawem związanym </a:t>
            </a:r>
            <a:r>
              <a:rPr lang="pl-PL" dirty="0"/>
              <a:t>z własnością lokalu </a:t>
            </a:r>
            <a:r>
              <a:rPr lang="pl-PL" dirty="0">
                <a:sym typeface="Wingdings" panose="05000000000000000000" pitchFamily="2" charset="2"/>
              </a:rPr>
              <a:t></a:t>
            </a:r>
            <a:r>
              <a:rPr lang="pl-PL" dirty="0"/>
              <a:t> </a:t>
            </a:r>
          </a:p>
          <a:p>
            <a:pPr>
              <a:buFont typeface="Wingdings" panose="05000000000000000000" pitchFamily="2" charset="2"/>
              <a:buChar char="ü"/>
            </a:pPr>
            <a:r>
              <a:rPr lang="pl-PL" dirty="0"/>
              <a:t>nie może być przedmiotem samodzielnego obrotu</a:t>
            </a:r>
          </a:p>
          <a:p>
            <a:pPr>
              <a:buFont typeface="Wingdings" panose="05000000000000000000" pitchFamily="2" charset="2"/>
              <a:buChar char="ü"/>
            </a:pPr>
            <a:r>
              <a:rPr lang="pl-PL" dirty="0"/>
              <a:t>rozporządzenia własnością lokalu odnoszą skutek także względem udziału</a:t>
            </a:r>
          </a:p>
          <a:p>
            <a:pPr>
              <a:buFont typeface="Wingdings" panose="05000000000000000000" pitchFamily="2" charset="2"/>
              <a:buChar char="ü"/>
            </a:pPr>
            <a:r>
              <a:rPr lang="pl-PL" dirty="0"/>
              <a:t> nie może przysługiwać innej osobie, niż właściciel lokalu</a:t>
            </a:r>
            <a:endParaRPr lang="pl-PL" b="1" dirty="0"/>
          </a:p>
          <a:p>
            <a:r>
              <a:rPr lang="pl-PL" dirty="0"/>
              <a:t>dopóki trwa odrębna własność lokalu, nie można żądać zniesienia współwłasności nieruchomości wspólnej</a:t>
            </a:r>
          </a:p>
        </p:txBody>
      </p:sp>
    </p:spTree>
    <p:extLst>
      <p:ext uri="{BB962C8B-B14F-4D97-AF65-F5344CB8AC3E}">
        <p14:creationId xmlns:p14="http://schemas.microsoft.com/office/powerpoint/2010/main" val="1624944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9862BC-1323-42E2-972A-EDC756D87AFD}"/>
              </a:ext>
            </a:extLst>
          </p:cNvPr>
          <p:cNvSpPr>
            <a:spLocks noGrp="1"/>
          </p:cNvSpPr>
          <p:nvPr>
            <p:ph type="title"/>
          </p:nvPr>
        </p:nvSpPr>
        <p:spPr/>
        <p:txBody>
          <a:bodyPr/>
          <a:lstStyle/>
          <a:p>
            <a:pPr algn="ctr"/>
            <a:r>
              <a:rPr lang="pl-PL" dirty="0"/>
              <a:t>współwłasność „przymusowa” nieruchomości wspólnej</a:t>
            </a:r>
          </a:p>
        </p:txBody>
      </p:sp>
      <p:sp>
        <p:nvSpPr>
          <p:cNvPr id="3" name="Symbol zastępczy zawartości 2">
            <a:extLst>
              <a:ext uri="{FF2B5EF4-FFF2-40B4-BE49-F238E27FC236}">
                <a16:creationId xmlns:a16="http://schemas.microsoft.com/office/drawing/2014/main" id="{EEF667BC-5B30-4944-A8D0-836618E96AF2}"/>
              </a:ext>
            </a:extLst>
          </p:cNvPr>
          <p:cNvSpPr>
            <a:spLocks noGrp="1"/>
          </p:cNvSpPr>
          <p:nvPr>
            <p:ph idx="1"/>
          </p:nvPr>
        </p:nvSpPr>
        <p:spPr/>
        <p:txBody>
          <a:bodyPr>
            <a:normAutofit lnSpcReduction="10000"/>
          </a:bodyPr>
          <a:lstStyle/>
          <a:p>
            <a:pPr marL="0" indent="0" algn="ctr">
              <a:buNone/>
            </a:pPr>
            <a:r>
              <a:rPr lang="pl-PL" dirty="0"/>
              <a:t>-obliczanie wielkości udziału-</a:t>
            </a:r>
          </a:p>
          <a:p>
            <a:pPr algn="just"/>
            <a:r>
              <a:rPr lang="pl-PL" dirty="0"/>
              <a:t>udział właściciela lokalu wyodrębnionego w nieruchomości wspólnej </a:t>
            </a:r>
            <a:r>
              <a:rPr lang="pl-PL" b="1" dirty="0"/>
              <a:t>odpowiada stosunkowi powierzchni użytkowej lokalu wraz z powierzchnią pomieszczeń przynależnych do łącznej powierzchni użytkowej wszystkich lokali wraz z pomieszczeniami do nich przynależnymi</a:t>
            </a:r>
          </a:p>
          <a:p>
            <a:pPr algn="just"/>
            <a:r>
              <a:rPr lang="pl-PL" dirty="0"/>
              <a:t> udział właściciela samodzielnych lokali niewyodrębnionych w nieruchomości wspólnej odpowiada </a:t>
            </a:r>
            <a:r>
              <a:rPr lang="pl-PL" b="1" dirty="0"/>
              <a:t>stosunkowi powierzchni użytkowej tych lokali wraz z powierzchnią pomieszczeń przynależnych do łącznej powierzchni użytkowej wszystkich lokali wraz z pomieszczeniami do nich przynależnymi </a:t>
            </a:r>
          </a:p>
          <a:p>
            <a:endParaRPr lang="pl-PL" dirty="0"/>
          </a:p>
        </p:txBody>
      </p:sp>
    </p:spTree>
    <p:extLst>
      <p:ext uri="{BB962C8B-B14F-4D97-AF65-F5344CB8AC3E}">
        <p14:creationId xmlns:p14="http://schemas.microsoft.com/office/powerpoint/2010/main" val="4108722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F1E49F7-F00C-4F12-BDCF-B8B462B0D4DB}"/>
              </a:ext>
            </a:extLst>
          </p:cNvPr>
          <p:cNvSpPr>
            <a:spLocks noGrp="1"/>
          </p:cNvSpPr>
          <p:nvPr>
            <p:ph type="title"/>
          </p:nvPr>
        </p:nvSpPr>
        <p:spPr/>
        <p:txBody>
          <a:bodyPr/>
          <a:lstStyle/>
          <a:p>
            <a:pPr algn="ctr"/>
            <a:r>
              <a:rPr lang="pl-PL" dirty="0"/>
              <a:t>ustanowienie odrębnej własności lokalu</a:t>
            </a:r>
          </a:p>
        </p:txBody>
      </p:sp>
      <p:sp>
        <p:nvSpPr>
          <p:cNvPr id="3" name="Symbol zastępczy zawartości 2">
            <a:extLst>
              <a:ext uri="{FF2B5EF4-FFF2-40B4-BE49-F238E27FC236}">
                <a16:creationId xmlns:a16="http://schemas.microsoft.com/office/drawing/2014/main" id="{EA9A408D-909D-426B-9A4C-8C7EF0F0D7F7}"/>
              </a:ext>
            </a:extLst>
          </p:cNvPr>
          <p:cNvSpPr>
            <a:spLocks noGrp="1"/>
          </p:cNvSpPr>
          <p:nvPr>
            <p:ph idx="1"/>
          </p:nvPr>
        </p:nvSpPr>
        <p:spPr/>
        <p:txBody>
          <a:bodyPr>
            <a:normAutofit fontScale="70000" lnSpcReduction="20000"/>
          </a:bodyPr>
          <a:lstStyle/>
          <a:p>
            <a:pPr marL="0" indent="0" algn="ctr">
              <a:buNone/>
            </a:pPr>
            <a:r>
              <a:rPr lang="pl-PL" dirty="0"/>
              <a:t>ustawa o własności lokali</a:t>
            </a:r>
          </a:p>
          <a:p>
            <a:pPr marL="0" indent="0" algn="ctr">
              <a:buNone/>
            </a:pPr>
            <a:r>
              <a:rPr lang="pl-PL" dirty="0"/>
              <a:t>art. 7</a:t>
            </a:r>
          </a:p>
          <a:p>
            <a:pPr marL="0" indent="0" algn="just">
              <a:buNone/>
            </a:pPr>
            <a:r>
              <a:rPr lang="pl-PL" dirty="0"/>
              <a:t>1. </a:t>
            </a:r>
            <a:r>
              <a:rPr lang="pl-PL" b="1" dirty="0"/>
              <a:t>Odrębną własność lokalu </a:t>
            </a:r>
            <a:r>
              <a:rPr lang="pl-PL" dirty="0"/>
              <a:t>można ustanowić </a:t>
            </a:r>
            <a:r>
              <a:rPr lang="pl-PL" b="1" dirty="0"/>
              <a:t>w drodze umowy</a:t>
            </a:r>
            <a:r>
              <a:rPr lang="pl-PL" dirty="0"/>
              <a:t>, a także </a:t>
            </a:r>
            <a:r>
              <a:rPr lang="pl-PL" b="1" dirty="0"/>
              <a:t>jednostronnej czynności prawnej właściciela nieruchomości </a:t>
            </a:r>
            <a:r>
              <a:rPr lang="pl-PL" dirty="0"/>
              <a:t>albo </a:t>
            </a:r>
            <a:r>
              <a:rPr lang="pl-PL" b="1" dirty="0"/>
              <a:t>orzeczenia sądu znoszącego współwłasność.</a:t>
            </a:r>
          </a:p>
          <a:p>
            <a:pPr marL="0" indent="0" algn="just">
              <a:buNone/>
            </a:pPr>
            <a:r>
              <a:rPr lang="pl-PL" dirty="0"/>
              <a:t>2. </a:t>
            </a:r>
            <a:r>
              <a:rPr lang="pl-PL" b="1" dirty="0"/>
              <a:t>Umowa</a:t>
            </a:r>
            <a:r>
              <a:rPr lang="pl-PL" dirty="0"/>
              <a:t> o ustanowieniu odrębnej własności lokalu powinna być dokonana </a:t>
            </a:r>
            <a:r>
              <a:rPr lang="pl-PL" b="1" dirty="0"/>
              <a:t>w formie aktu notarialnego</a:t>
            </a:r>
            <a:r>
              <a:rPr lang="pl-PL" dirty="0"/>
              <a:t>; </a:t>
            </a:r>
            <a:r>
              <a:rPr lang="pl-PL" dirty="0">
                <a:solidFill>
                  <a:srgbClr val="FF0000"/>
                </a:solidFill>
              </a:rPr>
              <a:t>do powstania tej własności niezbędny jest wpis do księgi wieczystej. </a:t>
            </a:r>
          </a:p>
          <a:p>
            <a:pPr marL="0" indent="0" algn="ctr">
              <a:buNone/>
            </a:pPr>
            <a:r>
              <a:rPr lang="pl-PL" dirty="0">
                <a:sym typeface="Wingdings" panose="05000000000000000000" pitchFamily="2" charset="2"/>
              </a:rPr>
              <a:t>przepis ten </a:t>
            </a:r>
            <a:r>
              <a:rPr lang="pl-PL" b="1" dirty="0">
                <a:sym typeface="Wingdings" panose="05000000000000000000" pitchFamily="2" charset="2"/>
              </a:rPr>
              <a:t>nie zawiera </a:t>
            </a:r>
            <a:r>
              <a:rPr lang="pl-PL" dirty="0">
                <a:sym typeface="Wingdings" panose="05000000000000000000" pitchFamily="2" charset="2"/>
              </a:rPr>
              <a:t>wyczerpującego katalogu zdarzeń prawnych, które mogą doprowadzić do powstania odrębnej własności lokali;</a:t>
            </a:r>
          </a:p>
          <a:p>
            <a:pPr marL="0" indent="0" algn="ctr">
              <a:buNone/>
            </a:pPr>
            <a:r>
              <a:rPr lang="pl-PL" dirty="0">
                <a:sym typeface="Wingdings" panose="05000000000000000000" pitchFamily="2" charset="2"/>
              </a:rPr>
              <a:t>przepisy szczególne regulują wyjątkowe przypadki, w których do powstania odrębnej własności lokalu może dojść z mocy samego prawa</a:t>
            </a:r>
          </a:p>
          <a:p>
            <a:pPr marL="0" indent="0" algn="ctr">
              <a:buNone/>
            </a:pPr>
            <a:r>
              <a:rPr lang="pl-PL" dirty="0">
                <a:solidFill>
                  <a:schemeClr val="bg1">
                    <a:lumMod val="50000"/>
                  </a:schemeClr>
                </a:solidFill>
                <a:sym typeface="Wingdings" panose="05000000000000000000" pitchFamily="2" charset="2"/>
              </a:rPr>
              <a:t>(np. a</a:t>
            </a:r>
            <a:r>
              <a:rPr lang="pl-PL" dirty="0">
                <a:solidFill>
                  <a:schemeClr val="bg1">
                    <a:lumMod val="50000"/>
                  </a:schemeClr>
                </a:solidFill>
              </a:rPr>
              <a:t>rt. 17</a:t>
            </a:r>
            <a:r>
              <a:rPr lang="pl-PL" baseline="30000" dirty="0">
                <a:solidFill>
                  <a:schemeClr val="bg1">
                    <a:lumMod val="50000"/>
                  </a:schemeClr>
                </a:solidFill>
              </a:rPr>
              <a:t>18   </a:t>
            </a:r>
            <a:r>
              <a:rPr lang="pl-PL" dirty="0">
                <a:solidFill>
                  <a:schemeClr val="bg1">
                    <a:lumMod val="50000"/>
                  </a:schemeClr>
                </a:solidFill>
              </a:rPr>
              <a:t>ust.1 ustawy o spółdzielniach mieszkaniowych:  „Jeżeli w toku likwidacji, postępowania upadłościowego albo postępowania egzekucyjnego z nieruchomości spółdzielni, nabywcą budynku albo udziału w budynku nie będzie spółdzielnia mieszkaniowa, </a:t>
            </a:r>
            <a:r>
              <a:rPr lang="pl-PL" b="1" dirty="0">
                <a:solidFill>
                  <a:schemeClr val="bg1">
                    <a:lumMod val="50000"/>
                  </a:schemeClr>
                </a:solidFill>
              </a:rPr>
              <a:t>spółdzielcze własnościowe prawo do lokalu przekształca się w prawo odrębnej własności lokalu </a:t>
            </a:r>
            <a:r>
              <a:rPr lang="pl-PL" dirty="0">
                <a:solidFill>
                  <a:schemeClr val="bg1">
                    <a:lumMod val="50000"/>
                  </a:schemeClr>
                </a:solidFill>
              </a:rPr>
              <a:t>lub we własność domu jednorodzinnego”)</a:t>
            </a:r>
          </a:p>
        </p:txBody>
      </p:sp>
    </p:spTree>
    <p:extLst>
      <p:ext uri="{BB962C8B-B14F-4D97-AF65-F5344CB8AC3E}">
        <p14:creationId xmlns:p14="http://schemas.microsoft.com/office/powerpoint/2010/main" val="93542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CF0ACA0-1E6D-48C8-9346-77C1610EC4F3}"/>
              </a:ext>
            </a:extLst>
          </p:cNvPr>
          <p:cNvSpPr>
            <a:spLocks noGrp="1"/>
          </p:cNvSpPr>
          <p:nvPr>
            <p:ph type="title"/>
          </p:nvPr>
        </p:nvSpPr>
        <p:spPr/>
        <p:txBody>
          <a:bodyPr/>
          <a:lstStyle/>
          <a:p>
            <a:pPr algn="ctr"/>
            <a:r>
              <a:rPr lang="pl-PL" dirty="0"/>
              <a:t>nieruchomości</a:t>
            </a:r>
          </a:p>
        </p:txBody>
      </p:sp>
      <p:sp>
        <p:nvSpPr>
          <p:cNvPr id="3" name="Symbol zastępczy zawartości 2">
            <a:extLst>
              <a:ext uri="{FF2B5EF4-FFF2-40B4-BE49-F238E27FC236}">
                <a16:creationId xmlns:a16="http://schemas.microsoft.com/office/drawing/2014/main" id="{D3AEB5F4-F107-4626-A0FC-654988895FD5}"/>
              </a:ext>
            </a:extLst>
          </p:cNvPr>
          <p:cNvSpPr>
            <a:spLocks noGrp="1"/>
          </p:cNvSpPr>
          <p:nvPr>
            <p:ph idx="1"/>
          </p:nvPr>
        </p:nvSpPr>
        <p:spPr/>
        <p:txBody>
          <a:bodyPr/>
          <a:lstStyle/>
          <a:p>
            <a:pPr marL="0" indent="0">
              <a:buNone/>
            </a:pPr>
            <a:r>
              <a:rPr lang="pl-PL" dirty="0"/>
              <a:t>Art. 46 KC § 1. Nieruchomościami są </a:t>
            </a:r>
            <a:r>
              <a:rPr lang="pl-PL" b="1" dirty="0"/>
              <a:t>części powierzchni ziemskiej stanowiące odrębny przedmiot własności (</a:t>
            </a:r>
            <a:r>
              <a:rPr lang="pl-PL" b="1" dirty="0">
                <a:solidFill>
                  <a:srgbClr val="FF0000"/>
                </a:solidFill>
              </a:rPr>
              <a:t>grunty</a:t>
            </a:r>
            <a:r>
              <a:rPr lang="pl-PL" b="1" dirty="0"/>
              <a:t>)</a:t>
            </a:r>
            <a:r>
              <a:rPr lang="pl-PL" dirty="0"/>
              <a:t>, jak również </a:t>
            </a:r>
            <a:r>
              <a:rPr lang="pl-PL" b="1" dirty="0">
                <a:solidFill>
                  <a:srgbClr val="FF0000"/>
                </a:solidFill>
              </a:rPr>
              <a:t>budynki</a:t>
            </a:r>
            <a:r>
              <a:rPr lang="pl-PL" b="1" dirty="0"/>
              <a:t> trwale z gruntem związane </a:t>
            </a:r>
            <a:r>
              <a:rPr lang="pl-PL" dirty="0"/>
              <a:t>lub </a:t>
            </a:r>
            <a:r>
              <a:rPr lang="pl-PL" b="1" dirty="0">
                <a:solidFill>
                  <a:srgbClr val="FF0000"/>
                </a:solidFill>
                <a:highlight>
                  <a:srgbClr val="FFFF00"/>
                </a:highlight>
              </a:rPr>
              <a:t>części takich budynków</a:t>
            </a:r>
            <a:r>
              <a:rPr lang="pl-PL" dirty="0">
                <a:highlight>
                  <a:srgbClr val="FFFF00"/>
                </a:highlight>
              </a:rPr>
              <a:t>, </a:t>
            </a:r>
            <a:r>
              <a:rPr lang="pl-PL" dirty="0">
                <a:solidFill>
                  <a:srgbClr val="FF0000"/>
                </a:solidFill>
                <a:highlight>
                  <a:srgbClr val="FFFF00"/>
                </a:highlight>
              </a:rPr>
              <a:t>jeżeli na mocy przepisów szczególnych stanowią odrębny od gruntu przedmiot własności.</a:t>
            </a:r>
          </a:p>
        </p:txBody>
      </p:sp>
    </p:spTree>
    <p:extLst>
      <p:ext uri="{BB962C8B-B14F-4D97-AF65-F5344CB8AC3E}">
        <p14:creationId xmlns:p14="http://schemas.microsoft.com/office/powerpoint/2010/main" val="3288830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579136-AC47-421A-81E4-AE7AB33F180E}"/>
              </a:ext>
            </a:extLst>
          </p:cNvPr>
          <p:cNvSpPr>
            <a:spLocks noGrp="1"/>
          </p:cNvSpPr>
          <p:nvPr>
            <p:ph type="title"/>
          </p:nvPr>
        </p:nvSpPr>
        <p:spPr/>
        <p:txBody>
          <a:bodyPr/>
          <a:lstStyle/>
          <a:p>
            <a:pPr algn="ctr"/>
            <a:r>
              <a:rPr lang="pl-PL" dirty="0"/>
              <a:t>ustanowienie odrębnej własności lokalu</a:t>
            </a:r>
          </a:p>
        </p:txBody>
      </p:sp>
      <p:sp>
        <p:nvSpPr>
          <p:cNvPr id="3" name="Symbol zastępczy zawartości 2">
            <a:extLst>
              <a:ext uri="{FF2B5EF4-FFF2-40B4-BE49-F238E27FC236}">
                <a16:creationId xmlns:a16="http://schemas.microsoft.com/office/drawing/2014/main" id="{2CDB212D-A6FD-4514-97CE-B5EC073B2C5D}"/>
              </a:ext>
            </a:extLst>
          </p:cNvPr>
          <p:cNvSpPr>
            <a:spLocks noGrp="1"/>
          </p:cNvSpPr>
          <p:nvPr>
            <p:ph idx="1"/>
          </p:nvPr>
        </p:nvSpPr>
        <p:spPr/>
        <p:txBody>
          <a:bodyPr>
            <a:normAutofit/>
          </a:bodyPr>
          <a:lstStyle/>
          <a:p>
            <a:pPr algn="just"/>
            <a:r>
              <a:rPr lang="pl-PL" dirty="0"/>
              <a:t>fakt, że lokal spełnia przesłanki samodzielności </a:t>
            </a:r>
            <a:r>
              <a:rPr lang="pl-PL" b="1" dirty="0"/>
              <a:t>nie oznacza</a:t>
            </a:r>
            <a:r>
              <a:rPr lang="pl-PL" dirty="0"/>
              <a:t>, że automatycznie stanowi odrębną nieruchomość</a:t>
            </a:r>
          </a:p>
          <a:p>
            <a:pPr marL="0" indent="0" algn="ctr">
              <a:buNone/>
            </a:pPr>
            <a:endParaRPr lang="pl-PL" dirty="0"/>
          </a:p>
          <a:p>
            <a:pPr marL="0" indent="0" algn="ctr">
              <a:buNone/>
            </a:pPr>
            <a:r>
              <a:rPr lang="pl-PL" dirty="0"/>
              <a:t>sposoby ustanowienia odrębnej własności lokali  wg ustawy o własności lokali</a:t>
            </a:r>
          </a:p>
          <a:p>
            <a:pPr marL="0" indent="0" algn="ctr">
              <a:buNone/>
            </a:pPr>
            <a:r>
              <a:rPr lang="pl-PL" dirty="0"/>
              <a:t>1)</a:t>
            </a:r>
            <a:r>
              <a:rPr lang="pl-PL" b="1" dirty="0"/>
              <a:t>umowa</a:t>
            </a:r>
            <a:r>
              <a:rPr lang="pl-PL" dirty="0"/>
              <a:t> </a:t>
            </a:r>
          </a:p>
          <a:p>
            <a:pPr marL="0" indent="0" algn="ctr">
              <a:buNone/>
            </a:pPr>
            <a:r>
              <a:rPr lang="pl-PL" dirty="0"/>
              <a:t>2) </a:t>
            </a:r>
            <a:r>
              <a:rPr lang="pl-PL" b="1" dirty="0"/>
              <a:t>jednostronna czynność prawna właściciela nieruchomości „macierzystej”</a:t>
            </a:r>
          </a:p>
          <a:p>
            <a:pPr marL="0" indent="0" algn="ctr">
              <a:buNone/>
            </a:pPr>
            <a:r>
              <a:rPr lang="pl-PL" dirty="0"/>
              <a:t>3) </a:t>
            </a:r>
            <a:r>
              <a:rPr lang="pl-PL" b="1" dirty="0"/>
              <a:t>orzeczenie sądu, znoszące współwłasność </a:t>
            </a:r>
          </a:p>
        </p:txBody>
      </p:sp>
    </p:spTree>
    <p:extLst>
      <p:ext uri="{BB962C8B-B14F-4D97-AF65-F5344CB8AC3E}">
        <p14:creationId xmlns:p14="http://schemas.microsoft.com/office/powerpoint/2010/main" val="61421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A9CC83-5E2E-4DEF-B9F5-ECEF3A5ABE7F}"/>
              </a:ext>
            </a:extLst>
          </p:cNvPr>
          <p:cNvSpPr>
            <a:spLocks noGrp="1"/>
          </p:cNvSpPr>
          <p:nvPr>
            <p:ph type="title"/>
          </p:nvPr>
        </p:nvSpPr>
        <p:spPr/>
        <p:txBody>
          <a:bodyPr/>
          <a:lstStyle/>
          <a:p>
            <a:pPr algn="ctr"/>
            <a:r>
              <a:rPr lang="pl-PL" dirty="0"/>
              <a:t>ustanowienie odrębnej własności lokalu</a:t>
            </a:r>
            <a:br>
              <a:rPr lang="pl-PL" dirty="0"/>
            </a:br>
            <a:r>
              <a:rPr lang="pl-PL" dirty="0"/>
              <a:t>-umowa-</a:t>
            </a:r>
          </a:p>
        </p:txBody>
      </p:sp>
      <p:sp>
        <p:nvSpPr>
          <p:cNvPr id="3" name="Symbol zastępczy zawartości 2">
            <a:extLst>
              <a:ext uri="{FF2B5EF4-FFF2-40B4-BE49-F238E27FC236}">
                <a16:creationId xmlns:a16="http://schemas.microsoft.com/office/drawing/2014/main" id="{48AF3036-815E-478F-B9B6-A643A6D033EA}"/>
              </a:ext>
            </a:extLst>
          </p:cNvPr>
          <p:cNvSpPr>
            <a:spLocks noGrp="1"/>
          </p:cNvSpPr>
          <p:nvPr>
            <p:ph idx="1"/>
          </p:nvPr>
        </p:nvSpPr>
        <p:spPr>
          <a:xfrm>
            <a:off x="401320" y="1886585"/>
            <a:ext cx="10515600" cy="4351338"/>
          </a:xfrm>
        </p:spPr>
        <p:txBody>
          <a:bodyPr>
            <a:normAutofit fontScale="77500" lnSpcReduction="20000"/>
          </a:bodyPr>
          <a:lstStyle/>
          <a:p>
            <a:pPr marL="0" indent="0" algn="ctr">
              <a:buNone/>
            </a:pPr>
            <a:r>
              <a:rPr lang="pl-PL" dirty="0"/>
              <a:t>ustawa o własności lokali</a:t>
            </a:r>
          </a:p>
          <a:p>
            <a:pPr marL="0" indent="0" algn="ctr">
              <a:buNone/>
            </a:pPr>
            <a:r>
              <a:rPr lang="pl-PL" dirty="0"/>
              <a:t>art. 8</a:t>
            </a:r>
          </a:p>
          <a:p>
            <a:pPr marL="0" indent="0">
              <a:buNone/>
            </a:pPr>
            <a:endParaRPr lang="pl-PL" dirty="0"/>
          </a:p>
          <a:p>
            <a:pPr marL="0" indent="0">
              <a:buNone/>
            </a:pPr>
            <a:r>
              <a:rPr lang="pl-PL" dirty="0"/>
              <a:t>1. </a:t>
            </a:r>
            <a:r>
              <a:rPr lang="pl-PL" b="1" dirty="0"/>
              <a:t>Umowa</a:t>
            </a:r>
            <a:r>
              <a:rPr lang="pl-PL" dirty="0"/>
              <a:t> o ustanowieniu odrębnej własności lokalu powinna określać w szczególności:</a:t>
            </a:r>
          </a:p>
          <a:p>
            <a:pPr marL="0" indent="0">
              <a:buNone/>
            </a:pPr>
            <a:r>
              <a:rPr lang="pl-PL" dirty="0"/>
              <a:t>1) </a:t>
            </a:r>
            <a:r>
              <a:rPr lang="pl-PL" b="1" dirty="0"/>
              <a:t>rodzaj, położenie i powierzchnię lokalu </a:t>
            </a:r>
            <a:r>
              <a:rPr lang="pl-PL" dirty="0"/>
              <a:t>oraz </a:t>
            </a:r>
            <a:r>
              <a:rPr lang="pl-PL" b="1" dirty="0"/>
              <a:t>pomieszczeń </a:t>
            </a:r>
            <a:r>
              <a:rPr lang="pl-PL" dirty="0"/>
              <a:t>do niego </a:t>
            </a:r>
            <a:r>
              <a:rPr lang="pl-PL" b="1" dirty="0"/>
              <a:t>przynależnych</a:t>
            </a:r>
            <a:r>
              <a:rPr lang="pl-PL" dirty="0"/>
              <a:t>;</a:t>
            </a:r>
          </a:p>
          <a:p>
            <a:pPr marL="0" indent="0">
              <a:buNone/>
            </a:pPr>
            <a:r>
              <a:rPr lang="pl-PL" dirty="0"/>
              <a:t>2) </a:t>
            </a:r>
            <a:r>
              <a:rPr lang="pl-PL" b="1" dirty="0"/>
              <a:t>wielkość udziałów</a:t>
            </a:r>
            <a:r>
              <a:rPr lang="pl-PL" dirty="0"/>
              <a:t> przypadających właścicielom poszczególnych lokali </a:t>
            </a:r>
            <a:r>
              <a:rPr lang="pl-PL" b="1" dirty="0"/>
              <a:t>w nieruchomości wspólnej.</a:t>
            </a:r>
          </a:p>
          <a:p>
            <a:pPr marL="0" indent="0">
              <a:buNone/>
            </a:pPr>
            <a:r>
              <a:rPr lang="pl-PL" dirty="0"/>
              <a:t>2. Współwłaściciele </a:t>
            </a:r>
            <a:r>
              <a:rPr lang="pl-PL" b="1" dirty="0"/>
              <a:t>mogą</a:t>
            </a:r>
            <a:r>
              <a:rPr lang="pl-PL" dirty="0"/>
              <a:t> w umowie określić </a:t>
            </a:r>
            <a:r>
              <a:rPr lang="pl-PL" b="1" dirty="0"/>
              <a:t>także sposób zarządu nieruchomością wspólną.</a:t>
            </a:r>
          </a:p>
          <a:p>
            <a:pPr marL="0" indent="0">
              <a:buNone/>
            </a:pPr>
            <a:r>
              <a:rPr lang="pl-PL" dirty="0"/>
              <a:t>3. Umowa o ustanowieniu odrębnej własności lokalu może być zawarta albo przez współwłaścicieli nieruchomości, albo przez właściciela nieruchomości i nabywcę lokalu.</a:t>
            </a:r>
          </a:p>
          <a:p>
            <a:endParaRPr lang="pl-PL" dirty="0"/>
          </a:p>
        </p:txBody>
      </p:sp>
    </p:spTree>
    <p:extLst>
      <p:ext uri="{BB962C8B-B14F-4D97-AF65-F5344CB8AC3E}">
        <p14:creationId xmlns:p14="http://schemas.microsoft.com/office/powerpoint/2010/main" val="431480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989E519-CCEF-4568-9317-E144F4590BEC}"/>
              </a:ext>
            </a:extLst>
          </p:cNvPr>
          <p:cNvSpPr>
            <a:spLocks noGrp="1"/>
          </p:cNvSpPr>
          <p:nvPr>
            <p:ph type="title"/>
          </p:nvPr>
        </p:nvSpPr>
        <p:spPr/>
        <p:txBody>
          <a:bodyPr/>
          <a:lstStyle/>
          <a:p>
            <a:pPr algn="ctr"/>
            <a:r>
              <a:rPr lang="pl-PL" dirty="0"/>
              <a:t>ustanowienie odrębnej własności lokalu</a:t>
            </a:r>
            <a:br>
              <a:rPr lang="pl-PL" dirty="0"/>
            </a:br>
            <a:r>
              <a:rPr lang="pl-PL" dirty="0"/>
              <a:t>-umowa-</a:t>
            </a:r>
          </a:p>
        </p:txBody>
      </p:sp>
      <p:sp>
        <p:nvSpPr>
          <p:cNvPr id="3" name="Symbol zastępczy zawartości 2">
            <a:extLst>
              <a:ext uri="{FF2B5EF4-FFF2-40B4-BE49-F238E27FC236}">
                <a16:creationId xmlns:a16="http://schemas.microsoft.com/office/drawing/2014/main" id="{4DBB0934-204A-412A-B630-C558671362E6}"/>
              </a:ext>
            </a:extLst>
          </p:cNvPr>
          <p:cNvSpPr>
            <a:spLocks noGrp="1"/>
          </p:cNvSpPr>
          <p:nvPr>
            <p:ph idx="1"/>
          </p:nvPr>
        </p:nvSpPr>
        <p:spPr>
          <a:xfrm>
            <a:off x="259080" y="1876425"/>
            <a:ext cx="10515600" cy="4351338"/>
          </a:xfrm>
        </p:spPr>
        <p:txBody>
          <a:bodyPr>
            <a:normAutofit fontScale="70000" lnSpcReduction="20000"/>
          </a:bodyPr>
          <a:lstStyle/>
          <a:p>
            <a:r>
              <a:rPr lang="pl-PL" dirty="0"/>
              <a:t>czynność prawną realna (</a:t>
            </a:r>
            <a:r>
              <a:rPr lang="pl-PL" dirty="0">
                <a:sym typeface="Wingdings" panose="05000000000000000000" pitchFamily="2" charset="2"/>
              </a:rPr>
              <a:t> </a:t>
            </a:r>
            <a:r>
              <a:rPr lang="pl-PL" b="1" dirty="0">
                <a:sym typeface="Wingdings" panose="05000000000000000000" pitchFamily="2" charset="2"/>
              </a:rPr>
              <a:t>u</a:t>
            </a:r>
            <a:r>
              <a:rPr lang="pl-PL" b="1" dirty="0"/>
              <a:t>mowa</a:t>
            </a:r>
            <a:r>
              <a:rPr lang="pl-PL" dirty="0"/>
              <a:t> o ustanowieniu odrębnej własności lokalu powinna być dokonana </a:t>
            </a:r>
            <a:r>
              <a:rPr lang="pl-PL" b="1" dirty="0"/>
              <a:t>w formie aktu notarialnego</a:t>
            </a:r>
            <a:r>
              <a:rPr lang="pl-PL" dirty="0"/>
              <a:t>; </a:t>
            </a:r>
            <a:r>
              <a:rPr lang="pl-PL" b="1" dirty="0">
                <a:solidFill>
                  <a:srgbClr val="FF0000"/>
                </a:solidFill>
              </a:rPr>
              <a:t>do powstania tej własności niezbędny jest wpis do księgi wieczystej</a:t>
            </a:r>
            <a:r>
              <a:rPr lang="pl-PL" dirty="0"/>
              <a:t>)</a:t>
            </a:r>
          </a:p>
          <a:p>
            <a:r>
              <a:rPr lang="pl-PL" dirty="0"/>
              <a:t>jeśli do ustanawiania odrębnej własności lokali dochodzi </a:t>
            </a:r>
            <a:r>
              <a:rPr lang="pl-PL" b="1" dirty="0"/>
              <a:t>sukcesywnie</a:t>
            </a:r>
            <a:r>
              <a:rPr lang="pl-PL" dirty="0"/>
              <a:t>, </a:t>
            </a:r>
            <a:r>
              <a:rPr lang="pl-PL" b="1" dirty="0"/>
              <a:t>właściciele lokali już wyodrębnionych </a:t>
            </a:r>
            <a:r>
              <a:rPr lang="pl-PL" b="1" dirty="0">
                <a:solidFill>
                  <a:srgbClr val="FF0000"/>
                </a:solidFill>
              </a:rPr>
              <a:t>nie są stronami</a:t>
            </a:r>
            <a:r>
              <a:rPr lang="pl-PL" b="1" dirty="0"/>
              <a:t> umów o wyodrębnienie dalszych lokali</a:t>
            </a:r>
          </a:p>
          <a:p>
            <a:r>
              <a:rPr lang="pl-PL" dirty="0"/>
              <a:t>szczególny charakter </a:t>
            </a:r>
            <a:r>
              <a:rPr lang="pl-PL" dirty="0">
                <a:sym typeface="Wingdings" panose="05000000000000000000" pitchFamily="2" charset="2"/>
              </a:rPr>
              <a:t> </a:t>
            </a:r>
            <a:r>
              <a:rPr lang="pl-PL" b="1" dirty="0"/>
              <a:t>skutkiem ma być dopiero </a:t>
            </a:r>
            <a:r>
              <a:rPr lang="pl-PL" b="1" dirty="0">
                <a:solidFill>
                  <a:srgbClr val="FF0000"/>
                </a:solidFill>
              </a:rPr>
              <a:t>powstanie nieruchomości</a:t>
            </a:r>
            <a:r>
              <a:rPr lang="pl-PL" dirty="0"/>
              <a:t>, własność której ma nabyć druga strona umowy</a:t>
            </a:r>
          </a:p>
          <a:p>
            <a:endParaRPr lang="pl-PL" b="1" dirty="0">
              <a:solidFill>
                <a:srgbClr val="FF0000"/>
              </a:solidFill>
            </a:endParaRPr>
          </a:p>
          <a:p>
            <a:pPr algn="ctr"/>
            <a:r>
              <a:rPr lang="pl-PL" dirty="0"/>
              <a:t>Dwa warianty:</a:t>
            </a:r>
          </a:p>
          <a:p>
            <a:pPr marL="0" indent="0">
              <a:buNone/>
            </a:pPr>
            <a:r>
              <a:rPr lang="pl-PL" dirty="0"/>
              <a:t>1) umowa zawierana między </a:t>
            </a:r>
            <a:r>
              <a:rPr lang="pl-PL" b="1" dirty="0"/>
              <a:t>właścicielem nieruchomości</a:t>
            </a:r>
            <a:r>
              <a:rPr lang="pl-PL" dirty="0"/>
              <a:t>, z której lokal ma zostać wyodrębniony </a:t>
            </a:r>
            <a:r>
              <a:rPr lang="pl-PL" dirty="0">
                <a:solidFill>
                  <a:schemeClr val="bg1">
                    <a:lumMod val="50000"/>
                  </a:schemeClr>
                </a:solidFill>
              </a:rPr>
              <a:t>(gdy grunt jest w użytkowaniu wieczystym: użytkownikiem wieczystym gruntu i właścicielem budynku, w którym lokal ma zostać wyodrębniony)</a:t>
            </a:r>
            <a:r>
              <a:rPr lang="pl-PL" dirty="0"/>
              <a:t>, </a:t>
            </a:r>
            <a:r>
              <a:rPr lang="pl-PL" b="1" dirty="0"/>
              <a:t>a osobą trzecią – nabywcą lokalu</a:t>
            </a:r>
            <a:r>
              <a:rPr lang="pl-PL" dirty="0"/>
              <a:t>;</a:t>
            </a:r>
          </a:p>
          <a:p>
            <a:pPr marL="0" indent="0">
              <a:buNone/>
            </a:pPr>
            <a:r>
              <a:rPr lang="pl-PL" dirty="0"/>
              <a:t>2) umowa zawierana między </a:t>
            </a:r>
            <a:r>
              <a:rPr lang="pl-PL" b="1" dirty="0"/>
              <a:t>współwłaścicielami nieruchomości</a:t>
            </a:r>
            <a:r>
              <a:rPr lang="pl-PL" dirty="0"/>
              <a:t>, z której lokal ma zostać wyodrębniony </a:t>
            </a:r>
            <a:r>
              <a:rPr lang="pl-PL" dirty="0">
                <a:solidFill>
                  <a:schemeClr val="bg1">
                    <a:lumMod val="50000"/>
                  </a:schemeClr>
                </a:solidFill>
              </a:rPr>
              <a:t>(gdy grunt jest w użytkowaniu wieczystym : współużytkownikami wieczystymi gruntu i współwłaścicielami budynku, w którym lokal ma zostać wyodrębniony</a:t>
            </a:r>
            <a:r>
              <a:rPr lang="pl-PL" dirty="0"/>
              <a:t>).</a:t>
            </a:r>
          </a:p>
        </p:txBody>
      </p:sp>
    </p:spTree>
    <p:extLst>
      <p:ext uri="{BB962C8B-B14F-4D97-AF65-F5344CB8AC3E}">
        <p14:creationId xmlns:p14="http://schemas.microsoft.com/office/powerpoint/2010/main" val="3816897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D03657-AD83-47AD-9654-1F0EE1CE265D}"/>
              </a:ext>
            </a:extLst>
          </p:cNvPr>
          <p:cNvSpPr>
            <a:spLocks noGrp="1"/>
          </p:cNvSpPr>
          <p:nvPr>
            <p:ph type="title"/>
          </p:nvPr>
        </p:nvSpPr>
        <p:spPr/>
        <p:txBody>
          <a:bodyPr/>
          <a:lstStyle/>
          <a:p>
            <a:pPr algn="ctr"/>
            <a:r>
              <a:rPr lang="pl-PL" dirty="0"/>
              <a:t>ustanowienie odrębnej własności lokalu</a:t>
            </a:r>
            <a:br>
              <a:rPr lang="pl-PL" dirty="0"/>
            </a:br>
            <a:r>
              <a:rPr lang="pl-PL" dirty="0"/>
              <a:t>-umowa-</a:t>
            </a:r>
          </a:p>
        </p:txBody>
      </p:sp>
      <p:sp>
        <p:nvSpPr>
          <p:cNvPr id="3" name="Symbol zastępczy zawartości 2">
            <a:extLst>
              <a:ext uri="{FF2B5EF4-FFF2-40B4-BE49-F238E27FC236}">
                <a16:creationId xmlns:a16="http://schemas.microsoft.com/office/drawing/2014/main" id="{FECE7A3F-15E2-4F68-B3BF-B5F2D8F3B19F}"/>
              </a:ext>
            </a:extLst>
          </p:cNvPr>
          <p:cNvSpPr>
            <a:spLocks noGrp="1"/>
          </p:cNvSpPr>
          <p:nvPr>
            <p:ph idx="1"/>
          </p:nvPr>
        </p:nvSpPr>
        <p:spPr/>
        <p:txBody>
          <a:bodyPr>
            <a:normAutofit fontScale="77500" lnSpcReduction="20000"/>
          </a:bodyPr>
          <a:lstStyle/>
          <a:p>
            <a:pPr marL="0" indent="0" algn="ctr">
              <a:buNone/>
            </a:pPr>
            <a:r>
              <a:rPr lang="pl-PL" dirty="0"/>
              <a:t>ustawa o własności lokali</a:t>
            </a:r>
          </a:p>
          <a:p>
            <a:pPr marL="0" indent="0" algn="ctr">
              <a:buNone/>
            </a:pPr>
            <a:r>
              <a:rPr lang="pl-PL" dirty="0"/>
              <a:t>Art. 9 </a:t>
            </a:r>
          </a:p>
          <a:p>
            <a:pPr marL="0" indent="0">
              <a:buNone/>
            </a:pPr>
            <a:r>
              <a:rPr lang="pl-PL" dirty="0"/>
              <a:t>1. Odrębna własność lokalu może powstać także </a:t>
            </a:r>
            <a:r>
              <a:rPr lang="pl-PL" b="1" dirty="0"/>
              <a:t>w wykonaniu umowy zobowiązującej właściciela gruntu do wybudowania na tym gruncie domu oraz do ustanowienia - po zakończeniu budowy - odrębnej własności lokali i przeniesienia tego prawa na drugą stronę umowy lub na inną wskazaną w umowie osobę.</a:t>
            </a:r>
          </a:p>
          <a:p>
            <a:pPr marL="0" indent="0">
              <a:buNone/>
            </a:pPr>
            <a:r>
              <a:rPr lang="pl-PL" dirty="0"/>
              <a:t>2. Do ważności umowy, o której mowa w ust. 1, niezbędne jest, aby strona podejmująca się budowy była właścicielem gruntu, na którym dom ma być wzniesiony, oraz aby uzyskała pozwolenie na budowę, a roszczenie o ustanowienie odrębnej własności lokalu i o przeniesienie tego prawa zostało ujawnione w księdze wieczystej.</a:t>
            </a:r>
          </a:p>
          <a:p>
            <a:pPr marL="0" indent="0">
              <a:buNone/>
            </a:pPr>
            <a:r>
              <a:rPr lang="pl-PL" dirty="0"/>
              <a:t>3. W wypadku wykonywania umowy w sposób wadliwy albo sprzeczny z umową, na wniosek każdego nabywcy, sąd może powierzyć, w trybie postępowania nieprocesowego, dalsze wykonywanie umowy innemu wykonawcy na koszt i niebezpieczeństwo właściciela gruntu.</a:t>
            </a:r>
          </a:p>
          <a:p>
            <a:endParaRPr lang="pl-PL" dirty="0"/>
          </a:p>
        </p:txBody>
      </p:sp>
    </p:spTree>
    <p:extLst>
      <p:ext uri="{BB962C8B-B14F-4D97-AF65-F5344CB8AC3E}">
        <p14:creationId xmlns:p14="http://schemas.microsoft.com/office/powerpoint/2010/main" val="12627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77A561-782D-41AD-B1A5-1BCF732091FC}"/>
              </a:ext>
            </a:extLst>
          </p:cNvPr>
          <p:cNvSpPr>
            <a:spLocks noGrp="1"/>
          </p:cNvSpPr>
          <p:nvPr>
            <p:ph type="title"/>
          </p:nvPr>
        </p:nvSpPr>
        <p:spPr/>
        <p:txBody>
          <a:bodyPr/>
          <a:lstStyle/>
          <a:p>
            <a:pPr algn="ctr"/>
            <a:r>
              <a:rPr lang="pl-PL" dirty="0"/>
              <a:t>ustanowienie odrębnej własności lokalu</a:t>
            </a:r>
            <a:br>
              <a:rPr lang="pl-PL" dirty="0"/>
            </a:br>
            <a:r>
              <a:rPr lang="pl-PL" dirty="0"/>
              <a:t>-jednostronna czynność prawna-</a:t>
            </a:r>
          </a:p>
        </p:txBody>
      </p:sp>
      <p:sp>
        <p:nvSpPr>
          <p:cNvPr id="3" name="Symbol zastępczy zawartości 2">
            <a:extLst>
              <a:ext uri="{FF2B5EF4-FFF2-40B4-BE49-F238E27FC236}">
                <a16:creationId xmlns:a16="http://schemas.microsoft.com/office/drawing/2014/main" id="{6BD3399E-215C-4053-88C5-26C37A574CF7}"/>
              </a:ext>
            </a:extLst>
          </p:cNvPr>
          <p:cNvSpPr>
            <a:spLocks noGrp="1"/>
          </p:cNvSpPr>
          <p:nvPr>
            <p:ph idx="1"/>
          </p:nvPr>
        </p:nvSpPr>
        <p:spPr/>
        <p:txBody>
          <a:bodyPr/>
          <a:lstStyle/>
          <a:p>
            <a:pPr marL="0" indent="0" algn="ctr">
              <a:buNone/>
            </a:pPr>
            <a:r>
              <a:rPr lang="pl-PL" dirty="0"/>
              <a:t>ustawa o własności lokali</a:t>
            </a:r>
          </a:p>
          <a:p>
            <a:pPr marL="0" indent="0" algn="ctr">
              <a:buNone/>
            </a:pPr>
            <a:r>
              <a:rPr lang="pl-PL" dirty="0"/>
              <a:t>art. 10 </a:t>
            </a:r>
          </a:p>
          <a:p>
            <a:pPr marL="0" indent="0">
              <a:buNone/>
            </a:pPr>
            <a:r>
              <a:rPr lang="pl-PL" b="1" dirty="0"/>
              <a:t>Właściciel nieruchomości </a:t>
            </a:r>
            <a:r>
              <a:rPr lang="pl-PL" dirty="0"/>
              <a:t>może ustanawiać odrębną własność lokali </a:t>
            </a:r>
            <a:r>
              <a:rPr lang="pl-PL" b="1" dirty="0"/>
              <a:t>dla siebie</a:t>
            </a:r>
            <a:r>
              <a:rPr lang="pl-PL" dirty="0"/>
              <a:t>, </a:t>
            </a:r>
            <a:r>
              <a:rPr lang="pl-PL" b="1" dirty="0"/>
              <a:t>na mocy jednostronnej czynności prawnej</a:t>
            </a:r>
            <a:r>
              <a:rPr lang="pl-PL" dirty="0"/>
              <a:t>. W takim wypadku stosuje się </a:t>
            </a:r>
            <a:r>
              <a:rPr lang="pl-PL" b="1" dirty="0"/>
              <a:t>odpowiednio</a:t>
            </a:r>
            <a:r>
              <a:rPr lang="pl-PL" dirty="0"/>
              <a:t> przepisy o ustanowieniu odrębnej własności w drodze umowy. </a:t>
            </a:r>
          </a:p>
          <a:p>
            <a:pPr marL="0" indent="0">
              <a:buNone/>
            </a:pPr>
            <a:endParaRPr lang="pl-PL" dirty="0"/>
          </a:p>
        </p:txBody>
      </p:sp>
    </p:spTree>
    <p:extLst>
      <p:ext uri="{BB962C8B-B14F-4D97-AF65-F5344CB8AC3E}">
        <p14:creationId xmlns:p14="http://schemas.microsoft.com/office/powerpoint/2010/main" val="1061473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325BA1-80FB-4B2E-A38D-D0282CFE92AB}"/>
              </a:ext>
            </a:extLst>
          </p:cNvPr>
          <p:cNvSpPr>
            <a:spLocks noGrp="1"/>
          </p:cNvSpPr>
          <p:nvPr>
            <p:ph type="title"/>
          </p:nvPr>
        </p:nvSpPr>
        <p:spPr/>
        <p:txBody>
          <a:bodyPr/>
          <a:lstStyle/>
          <a:p>
            <a:pPr algn="ctr"/>
            <a:r>
              <a:rPr lang="pl-PL" dirty="0"/>
              <a:t>ustanowienie odrębnej własności lokalu</a:t>
            </a:r>
            <a:br>
              <a:rPr lang="pl-PL" dirty="0"/>
            </a:br>
            <a:r>
              <a:rPr lang="pl-PL" dirty="0"/>
              <a:t>-jednostronna czynność prawna-</a:t>
            </a:r>
          </a:p>
        </p:txBody>
      </p:sp>
      <p:sp>
        <p:nvSpPr>
          <p:cNvPr id="3" name="Symbol zastępczy zawartości 2">
            <a:extLst>
              <a:ext uri="{FF2B5EF4-FFF2-40B4-BE49-F238E27FC236}">
                <a16:creationId xmlns:a16="http://schemas.microsoft.com/office/drawing/2014/main" id="{E931579B-823C-44AE-B6BB-E9F634C4BA6F}"/>
              </a:ext>
            </a:extLst>
          </p:cNvPr>
          <p:cNvSpPr>
            <a:spLocks noGrp="1"/>
          </p:cNvSpPr>
          <p:nvPr>
            <p:ph idx="1"/>
          </p:nvPr>
        </p:nvSpPr>
        <p:spPr/>
        <p:txBody>
          <a:bodyPr/>
          <a:lstStyle/>
          <a:p>
            <a:r>
              <a:rPr lang="pl-PL" dirty="0"/>
              <a:t>podmiotem, ma być właścicielem lokali, jest </a:t>
            </a:r>
            <a:r>
              <a:rPr lang="pl-PL" b="1" dirty="0"/>
              <a:t>właściciel nieruchomości</a:t>
            </a:r>
            <a:r>
              <a:rPr lang="pl-PL" dirty="0"/>
              <a:t>,</a:t>
            </a:r>
            <a:r>
              <a:rPr lang="pl-PL" b="1" dirty="0"/>
              <a:t> </a:t>
            </a:r>
            <a:r>
              <a:rPr lang="pl-PL" dirty="0"/>
              <a:t>który</a:t>
            </a:r>
            <a:r>
              <a:rPr lang="pl-PL" b="1" dirty="0"/>
              <a:t> </a:t>
            </a:r>
            <a:r>
              <a:rPr lang="pl-PL" dirty="0"/>
              <a:t>dokonuje jednostronnej czynności prawnej </a:t>
            </a:r>
          </a:p>
          <a:p>
            <a:r>
              <a:rPr lang="pl-PL" dirty="0"/>
              <a:t>zwrot "dla siebie" </a:t>
            </a:r>
            <a:r>
              <a:rPr lang="pl-PL" dirty="0">
                <a:sym typeface="Wingdings" panose="05000000000000000000" pitchFamily="2" charset="2"/>
              </a:rPr>
              <a:t> nie ma żadnych </a:t>
            </a:r>
            <a:r>
              <a:rPr lang="pl-PL" dirty="0"/>
              <a:t>ograniczeń w ustanawianiu odrębnej własności lokali w drodze jednostronnych czynności prawnych (np. że właściciel ma wykorzystywać nowo powstałą nieruchomość na cele mieszkaniowe, itp.)</a:t>
            </a:r>
          </a:p>
          <a:p>
            <a:pPr marL="0" indent="0">
              <a:buNone/>
            </a:pPr>
            <a:r>
              <a:rPr lang="pl-PL" dirty="0"/>
              <a:t> </a:t>
            </a:r>
          </a:p>
        </p:txBody>
      </p:sp>
    </p:spTree>
    <p:extLst>
      <p:ext uri="{BB962C8B-B14F-4D97-AF65-F5344CB8AC3E}">
        <p14:creationId xmlns:p14="http://schemas.microsoft.com/office/powerpoint/2010/main" val="3394183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1906FC-E763-4805-95EB-0E1E12F97364}"/>
              </a:ext>
            </a:extLst>
          </p:cNvPr>
          <p:cNvSpPr>
            <a:spLocks noGrp="1"/>
          </p:cNvSpPr>
          <p:nvPr>
            <p:ph type="title"/>
          </p:nvPr>
        </p:nvSpPr>
        <p:spPr/>
        <p:txBody>
          <a:bodyPr/>
          <a:lstStyle/>
          <a:p>
            <a:pPr algn="ctr"/>
            <a:r>
              <a:rPr lang="pl-PL" dirty="0"/>
              <a:t>ustanowienie odrębnej własności lokalu</a:t>
            </a:r>
            <a:br>
              <a:rPr lang="pl-PL" dirty="0"/>
            </a:br>
            <a:r>
              <a:rPr lang="pl-PL" dirty="0"/>
              <a:t>-orzeczenie sądu-</a:t>
            </a:r>
          </a:p>
        </p:txBody>
      </p:sp>
      <p:sp>
        <p:nvSpPr>
          <p:cNvPr id="3" name="Symbol zastępczy zawartości 2">
            <a:extLst>
              <a:ext uri="{FF2B5EF4-FFF2-40B4-BE49-F238E27FC236}">
                <a16:creationId xmlns:a16="http://schemas.microsoft.com/office/drawing/2014/main" id="{45B6BAB6-F39C-4851-BA34-3EA3514EA4A5}"/>
              </a:ext>
            </a:extLst>
          </p:cNvPr>
          <p:cNvSpPr>
            <a:spLocks noGrp="1"/>
          </p:cNvSpPr>
          <p:nvPr>
            <p:ph idx="1"/>
          </p:nvPr>
        </p:nvSpPr>
        <p:spPr/>
        <p:txBody>
          <a:bodyPr>
            <a:normAutofit fontScale="77500" lnSpcReduction="20000"/>
          </a:bodyPr>
          <a:lstStyle/>
          <a:p>
            <a:pPr marL="0" indent="0" algn="ctr">
              <a:buNone/>
            </a:pPr>
            <a:r>
              <a:rPr lang="pl-PL" dirty="0"/>
              <a:t>ustawa o własności lokali</a:t>
            </a:r>
          </a:p>
          <a:p>
            <a:pPr marL="0" indent="0" algn="ctr">
              <a:buNone/>
            </a:pPr>
            <a:r>
              <a:rPr lang="pl-PL" dirty="0"/>
              <a:t>art. 11</a:t>
            </a:r>
          </a:p>
          <a:p>
            <a:pPr marL="0" indent="0">
              <a:buNone/>
            </a:pPr>
            <a:r>
              <a:rPr lang="pl-PL" dirty="0"/>
              <a:t>1. </a:t>
            </a:r>
            <a:r>
              <a:rPr lang="pl-PL" b="1" dirty="0"/>
              <a:t>Przepisy o ustanowieniu odrębnej własności lokali w drodze umowy stosuje się również odpowiednio</a:t>
            </a:r>
            <a:r>
              <a:rPr lang="pl-PL" dirty="0"/>
              <a:t> do </a:t>
            </a:r>
            <a:r>
              <a:rPr lang="pl-PL" b="1" dirty="0"/>
              <a:t>wyodrębnienia własności lokalu </a:t>
            </a:r>
            <a:r>
              <a:rPr lang="pl-PL" b="1" dirty="0">
                <a:solidFill>
                  <a:srgbClr val="FF0000"/>
                </a:solidFill>
              </a:rPr>
              <a:t>z mocy orzeczenia sądu znoszącego współwłasność nieruchomości</a:t>
            </a:r>
            <a:r>
              <a:rPr lang="pl-PL" dirty="0">
                <a:solidFill>
                  <a:srgbClr val="FF0000"/>
                </a:solidFill>
              </a:rPr>
              <a:t>.</a:t>
            </a:r>
          </a:p>
          <a:p>
            <a:pPr marL="0" indent="0">
              <a:buNone/>
            </a:pPr>
            <a:r>
              <a:rPr lang="pl-PL" dirty="0"/>
              <a:t>2. Jeżeli </a:t>
            </a:r>
            <a:r>
              <a:rPr lang="pl-PL" b="1" dirty="0"/>
              <a:t>uczynienie zadość przesłance samodzielności lokali </a:t>
            </a:r>
            <a:r>
              <a:rPr lang="pl-PL" dirty="0"/>
              <a:t>wymaga wykonania </a:t>
            </a:r>
            <a:r>
              <a:rPr lang="pl-PL" b="1" dirty="0"/>
              <a:t>robót adaptacyjnych,</a:t>
            </a:r>
            <a:r>
              <a:rPr lang="pl-PL" dirty="0"/>
              <a:t> </a:t>
            </a:r>
            <a:r>
              <a:rPr lang="pl-PL" dirty="0">
                <a:solidFill>
                  <a:srgbClr val="FF0000"/>
                </a:solidFill>
              </a:rPr>
              <a:t>sąd może w postanowieniu wstępnym, uznającym żądanie ustanowienia odrębnej własności lokali w zasadzie za usprawiedliwione, upoważnić zainteresowanego uczestnika postępowania do ich wykonania - tymczasowo na jego koszt</a:t>
            </a:r>
            <a:r>
              <a:rPr lang="pl-PL" dirty="0"/>
              <a:t>. W razie przeszkód stawianych przez innych uczestników, sąd - w postanowieniu wstępnym lub w postanowieniu oddzielnym - może wydać stosowne nakazy lub zakazy.</a:t>
            </a:r>
          </a:p>
          <a:p>
            <a:pPr marL="0" indent="0">
              <a:buNone/>
            </a:pPr>
            <a:r>
              <a:rPr lang="pl-PL" dirty="0"/>
              <a:t>3. Jeżeli wydzielenie lokalu byłoby sprzeczne z art. 2 ust. 1a, sąd, znosząc współwłasność nieruchomości, nie orzeka o jej podziale przez wydzielenie lokalu, a ustala udziały współwłaścicieli w nieruchomości.</a:t>
            </a:r>
          </a:p>
          <a:p>
            <a:endParaRPr lang="pl-PL" dirty="0"/>
          </a:p>
        </p:txBody>
      </p:sp>
    </p:spTree>
    <p:extLst>
      <p:ext uri="{BB962C8B-B14F-4D97-AF65-F5344CB8AC3E}">
        <p14:creationId xmlns:p14="http://schemas.microsoft.com/office/powerpoint/2010/main" val="3629225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D048E7-381F-48B6-B893-8F072CA7E4EA}"/>
              </a:ext>
            </a:extLst>
          </p:cNvPr>
          <p:cNvSpPr>
            <a:spLocks noGrp="1"/>
          </p:cNvSpPr>
          <p:nvPr>
            <p:ph type="title"/>
          </p:nvPr>
        </p:nvSpPr>
        <p:spPr/>
        <p:txBody>
          <a:bodyPr/>
          <a:lstStyle/>
          <a:p>
            <a:pPr algn="ctr"/>
            <a:r>
              <a:rPr lang="pl-PL" dirty="0"/>
              <a:t>ustanowienie odrębnej własności lokalu</a:t>
            </a:r>
            <a:br>
              <a:rPr lang="pl-PL" dirty="0"/>
            </a:br>
            <a:r>
              <a:rPr lang="pl-PL" dirty="0"/>
              <a:t>-orzeczenie sądu-</a:t>
            </a:r>
          </a:p>
        </p:txBody>
      </p:sp>
      <p:sp>
        <p:nvSpPr>
          <p:cNvPr id="3" name="Symbol zastępczy zawartości 2">
            <a:extLst>
              <a:ext uri="{FF2B5EF4-FFF2-40B4-BE49-F238E27FC236}">
                <a16:creationId xmlns:a16="http://schemas.microsoft.com/office/drawing/2014/main" id="{466E4372-B2C1-4652-BBB1-000151D994D0}"/>
              </a:ext>
            </a:extLst>
          </p:cNvPr>
          <p:cNvSpPr>
            <a:spLocks noGrp="1"/>
          </p:cNvSpPr>
          <p:nvPr>
            <p:ph idx="1"/>
          </p:nvPr>
        </p:nvSpPr>
        <p:spPr/>
        <p:txBody>
          <a:bodyPr>
            <a:normAutofit fontScale="62500" lnSpcReduction="20000"/>
          </a:bodyPr>
          <a:lstStyle/>
          <a:p>
            <a:pPr marL="0" indent="0" algn="ctr">
              <a:buNone/>
            </a:pPr>
            <a:r>
              <a:rPr lang="pl-PL" dirty="0"/>
              <a:t>Sąd może wyodrębnić lokale:</a:t>
            </a:r>
          </a:p>
          <a:p>
            <a:pPr>
              <a:buFont typeface="Wingdings" panose="05000000000000000000" pitchFamily="2" charset="2"/>
              <a:buChar char="ü"/>
            </a:pPr>
            <a:r>
              <a:rPr lang="pl-PL" dirty="0"/>
              <a:t>w postępowaniu o </a:t>
            </a:r>
            <a:r>
              <a:rPr lang="pl-PL" b="1" dirty="0"/>
              <a:t>zniesienie współwłasności </a:t>
            </a:r>
            <a:r>
              <a:rPr lang="pl-PL" dirty="0"/>
              <a:t>(art. 617 i n. KPC), </a:t>
            </a:r>
          </a:p>
          <a:p>
            <a:pPr>
              <a:buFont typeface="Wingdings" panose="05000000000000000000" pitchFamily="2" charset="2"/>
              <a:buChar char="ü"/>
            </a:pPr>
            <a:r>
              <a:rPr lang="pl-PL" dirty="0"/>
              <a:t>w postępowaniu </a:t>
            </a:r>
            <a:r>
              <a:rPr lang="pl-PL" b="1" dirty="0"/>
              <a:t>o dział spadku</a:t>
            </a:r>
            <a:r>
              <a:rPr lang="pl-PL" dirty="0"/>
              <a:t>, w którego skład wchodzi nieruchomość, jeśli składnikiem spadku była nieruchomość (. art. 688 KPC) </a:t>
            </a:r>
          </a:p>
          <a:p>
            <a:pPr>
              <a:buFont typeface="Wingdings" panose="05000000000000000000" pitchFamily="2" charset="2"/>
              <a:buChar char="ü"/>
            </a:pPr>
            <a:r>
              <a:rPr lang="pl-PL" dirty="0"/>
              <a:t> w postępowaniu </a:t>
            </a:r>
            <a:r>
              <a:rPr lang="pl-PL" b="1" dirty="0"/>
              <a:t>o podział majątku wspólnego małżonków po ustaniu wspólności majątkowej małżeńskiej</a:t>
            </a:r>
            <a:r>
              <a:rPr lang="pl-PL" dirty="0"/>
              <a:t>, jeśli składnikiem majątku wspólnego była nieruchomość (art. 567 § 1 KPC)</a:t>
            </a:r>
          </a:p>
          <a:p>
            <a:pPr marL="0" indent="0">
              <a:buNone/>
            </a:pPr>
            <a:r>
              <a:rPr lang="pl-PL" dirty="0">
                <a:sym typeface="Wingdings" panose="05000000000000000000" pitchFamily="2" charset="2"/>
              </a:rPr>
              <a:t></a:t>
            </a:r>
            <a:r>
              <a:rPr lang="pl-PL" dirty="0"/>
              <a:t>odpowiednie zastosowanie mają przepisy o ustanowieniu odrębnej własności lokali w drodze umowy, przede wszystkim art. 8 ustawy o własności lokali</a:t>
            </a:r>
          </a:p>
          <a:p>
            <a:pPr marL="0" indent="0">
              <a:buNone/>
            </a:pPr>
            <a:r>
              <a:rPr lang="pl-PL" dirty="0">
                <a:sym typeface="Wingdings" panose="05000000000000000000" pitchFamily="2" charset="2"/>
              </a:rPr>
              <a:t></a:t>
            </a:r>
            <a:r>
              <a:rPr lang="pl-PL" dirty="0"/>
              <a:t>ustanowienie odrębnej własności lokali </a:t>
            </a:r>
            <a:r>
              <a:rPr lang="pl-PL" dirty="0">
                <a:sym typeface="Wingdings" panose="05000000000000000000" pitchFamily="2" charset="2"/>
              </a:rPr>
              <a:t> </a:t>
            </a:r>
            <a:r>
              <a:rPr lang="pl-PL" b="1" dirty="0"/>
              <a:t>szczególny sposób zniesienia współwłasności nieruchomości przez podział</a:t>
            </a:r>
            <a:r>
              <a:rPr lang="pl-PL" dirty="0">
                <a:sym typeface="Wingdings" panose="05000000000000000000" pitchFamily="2" charset="2"/>
              </a:rPr>
              <a:t> o</a:t>
            </a:r>
            <a:r>
              <a:rPr lang="pl-PL" dirty="0"/>
              <a:t>ceniając dopuszczalność zniesienia współwłasności przez wyodrębnienie lokali, sąd stosuje art. 211 KC</a:t>
            </a:r>
          </a:p>
          <a:p>
            <a:pPr marL="0" indent="0">
              <a:buNone/>
            </a:pPr>
            <a:endParaRPr lang="pl-PL" dirty="0"/>
          </a:p>
          <a:p>
            <a:pPr marL="0" indent="0">
              <a:buNone/>
            </a:pPr>
            <a:r>
              <a:rPr lang="pl-PL" dirty="0">
                <a:solidFill>
                  <a:schemeClr val="bg1">
                    <a:lumMod val="50000"/>
                  </a:schemeClr>
                </a:solidFill>
              </a:rPr>
              <a:t>Art. 211 KC Każdy ze współwłaścicieli może żądać, ażeby zniesienie współwłasności nastąpiło przez podział rzeczy wspólnej, </a:t>
            </a:r>
            <a:r>
              <a:rPr lang="pl-PL" b="1" dirty="0">
                <a:solidFill>
                  <a:schemeClr val="bg1">
                    <a:lumMod val="50000"/>
                  </a:schemeClr>
                </a:solidFill>
              </a:rPr>
              <a:t>chyba że podział byłby sprzeczny z przepisami ustawy lub ze społeczno-gospodarczym przeznaczeniem rzeczy albo że pociągałby za sobą istotną zmianę rzeczy lub znaczne zmniejszenie jej wartości.</a:t>
            </a:r>
          </a:p>
          <a:p>
            <a:pPr marL="0" indent="0">
              <a:buNone/>
            </a:pPr>
            <a:endParaRPr lang="pl-PL" b="1" dirty="0"/>
          </a:p>
          <a:p>
            <a:pPr>
              <a:buFont typeface="Wingdings" panose="05000000000000000000" pitchFamily="2" charset="2"/>
              <a:buChar char="ü"/>
            </a:pPr>
            <a:endParaRPr lang="pl-PL" dirty="0"/>
          </a:p>
        </p:txBody>
      </p:sp>
    </p:spTree>
    <p:extLst>
      <p:ext uri="{BB962C8B-B14F-4D97-AF65-F5344CB8AC3E}">
        <p14:creationId xmlns:p14="http://schemas.microsoft.com/office/powerpoint/2010/main" val="21028755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794B9C-6BE9-4247-9008-F7B8387E768A}"/>
              </a:ext>
            </a:extLst>
          </p:cNvPr>
          <p:cNvSpPr>
            <a:spLocks noGrp="1"/>
          </p:cNvSpPr>
          <p:nvPr>
            <p:ph type="title"/>
          </p:nvPr>
        </p:nvSpPr>
        <p:spPr/>
        <p:txBody>
          <a:bodyPr/>
          <a:lstStyle/>
          <a:p>
            <a:pPr algn="ctr"/>
            <a:r>
              <a:rPr lang="pl-PL" dirty="0"/>
              <a:t>wspólnota mieszkaniowa właścicieli lokalu</a:t>
            </a:r>
          </a:p>
        </p:txBody>
      </p:sp>
      <p:sp>
        <p:nvSpPr>
          <p:cNvPr id="3" name="Symbol zastępczy zawartości 2">
            <a:extLst>
              <a:ext uri="{FF2B5EF4-FFF2-40B4-BE49-F238E27FC236}">
                <a16:creationId xmlns:a16="http://schemas.microsoft.com/office/drawing/2014/main" id="{874C4F4C-390C-46A4-8687-B3FF2391FC1A}"/>
              </a:ext>
            </a:extLst>
          </p:cNvPr>
          <p:cNvSpPr>
            <a:spLocks noGrp="1"/>
          </p:cNvSpPr>
          <p:nvPr>
            <p:ph idx="1"/>
          </p:nvPr>
        </p:nvSpPr>
        <p:spPr/>
        <p:txBody>
          <a:bodyPr>
            <a:normAutofit fontScale="92500"/>
          </a:bodyPr>
          <a:lstStyle/>
          <a:p>
            <a:pPr marL="0" indent="0" algn="ctr">
              <a:buNone/>
            </a:pPr>
            <a:r>
              <a:rPr lang="pl-PL" dirty="0"/>
              <a:t>ustawa o własności lokali</a:t>
            </a:r>
          </a:p>
          <a:p>
            <a:pPr marL="0" indent="0" algn="ctr">
              <a:buNone/>
            </a:pPr>
            <a:r>
              <a:rPr lang="pl-PL" dirty="0"/>
              <a:t>art. 6 </a:t>
            </a:r>
          </a:p>
          <a:p>
            <a:pPr marL="0" indent="0">
              <a:buNone/>
            </a:pPr>
            <a:r>
              <a:rPr lang="pl-PL" b="1" dirty="0"/>
              <a:t>Ogół właścicieli</a:t>
            </a:r>
            <a:r>
              <a:rPr lang="pl-PL" dirty="0"/>
              <a:t>, których lokale wchodzą w skład określonej nieruchomości, tworzy </a:t>
            </a:r>
            <a:r>
              <a:rPr lang="pl-PL" b="1" dirty="0"/>
              <a:t>wspólnotę mieszkaniową</a:t>
            </a:r>
            <a:r>
              <a:rPr lang="pl-PL" dirty="0"/>
              <a:t>. Wspólnota mieszkaniowa może nabywać prawa i zaciągać zobowiązania, pozywać i być pozwana.</a:t>
            </a:r>
          </a:p>
          <a:p>
            <a:r>
              <a:rPr lang="pl-PL" dirty="0"/>
              <a:t>wspólnota ma zdolność sądową i procesową</a:t>
            </a:r>
          </a:p>
          <a:p>
            <a:r>
              <a:rPr lang="pl-PL" dirty="0"/>
              <a:t>art. 33</a:t>
            </a:r>
            <a:r>
              <a:rPr lang="pl-PL" baseline="30000" dirty="0"/>
              <a:t>1 </a:t>
            </a:r>
            <a:r>
              <a:rPr lang="pl-PL" dirty="0"/>
              <a:t>§ 1 KC: do </a:t>
            </a:r>
            <a:r>
              <a:rPr lang="pl-PL" b="1" dirty="0"/>
              <a:t>jednostek organizacyjnych niebędących osobami prawnymi, którym ustawa przyznaje zdolność prawną</a:t>
            </a:r>
            <a:r>
              <a:rPr lang="pl-PL" dirty="0"/>
              <a:t>, stosuje się odpowiednio przepisy o osobach prawnych </a:t>
            </a:r>
            <a:br>
              <a:rPr lang="pl-PL" dirty="0"/>
            </a:br>
            <a:r>
              <a:rPr lang="pl-PL" dirty="0">
                <a:solidFill>
                  <a:schemeClr val="bg1">
                    <a:lumMod val="50000"/>
                  </a:schemeClr>
                </a:solidFill>
              </a:rPr>
              <a:t>(ułomna osoba prawna, osoba ustawowa)</a:t>
            </a:r>
          </a:p>
        </p:txBody>
      </p:sp>
    </p:spTree>
    <p:extLst>
      <p:ext uri="{BB962C8B-B14F-4D97-AF65-F5344CB8AC3E}">
        <p14:creationId xmlns:p14="http://schemas.microsoft.com/office/powerpoint/2010/main" val="13304917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057F21-1ADC-4FB1-9487-4E7EE5804289}"/>
              </a:ext>
            </a:extLst>
          </p:cNvPr>
          <p:cNvSpPr>
            <a:spLocks noGrp="1"/>
          </p:cNvSpPr>
          <p:nvPr>
            <p:ph type="title"/>
          </p:nvPr>
        </p:nvSpPr>
        <p:spPr/>
        <p:txBody>
          <a:bodyPr/>
          <a:lstStyle/>
          <a:p>
            <a:pPr algn="ctr"/>
            <a:r>
              <a:rPr lang="pl-PL" dirty="0"/>
              <a:t>wspólnota mieszkaniowa właścicieli lokalu</a:t>
            </a:r>
          </a:p>
        </p:txBody>
      </p:sp>
      <p:sp>
        <p:nvSpPr>
          <p:cNvPr id="3" name="Symbol zastępczy zawartości 2">
            <a:extLst>
              <a:ext uri="{FF2B5EF4-FFF2-40B4-BE49-F238E27FC236}">
                <a16:creationId xmlns:a16="http://schemas.microsoft.com/office/drawing/2014/main" id="{959084D2-2DF3-4125-81B8-02EFD9E512A4}"/>
              </a:ext>
            </a:extLst>
          </p:cNvPr>
          <p:cNvSpPr>
            <a:spLocks noGrp="1"/>
          </p:cNvSpPr>
          <p:nvPr>
            <p:ph idx="1"/>
          </p:nvPr>
        </p:nvSpPr>
        <p:spPr/>
        <p:txBody>
          <a:bodyPr>
            <a:normAutofit/>
          </a:bodyPr>
          <a:lstStyle/>
          <a:p>
            <a:r>
              <a:rPr lang="pl-PL" dirty="0"/>
              <a:t>powstaje </a:t>
            </a:r>
            <a:r>
              <a:rPr lang="pl-PL" b="1" dirty="0"/>
              <a:t>z mocy prawa </a:t>
            </a:r>
            <a:r>
              <a:rPr lang="pl-PL" dirty="0"/>
              <a:t>w momencie przeniesienia przez właściciela nieruchomości prawa własności pierwszego z lokali na osobę trzecią (</a:t>
            </a:r>
            <a:r>
              <a:rPr lang="pl-PL" b="1" dirty="0"/>
              <a:t>chwila powstania współwłasności nieruchomości wspólnej</a:t>
            </a:r>
            <a:r>
              <a:rPr lang="pl-PL" dirty="0"/>
              <a:t>) </a:t>
            </a:r>
          </a:p>
          <a:p>
            <a:r>
              <a:rPr lang="pl-PL" dirty="0"/>
              <a:t>wyróżnia się tzw. </a:t>
            </a:r>
            <a:r>
              <a:rPr lang="pl-PL" b="1" dirty="0"/>
              <a:t>małe i duże wspólnoty mieszkaniowe</a:t>
            </a:r>
            <a:r>
              <a:rPr lang="pl-PL" dirty="0"/>
              <a:t> </a:t>
            </a:r>
          </a:p>
          <a:p>
            <a:pPr>
              <a:buFont typeface="Wingdings" panose="05000000000000000000" pitchFamily="2" charset="2"/>
              <a:buChar char="ü"/>
            </a:pPr>
            <a:r>
              <a:rPr lang="pl-PL" b="1" dirty="0">
                <a:solidFill>
                  <a:srgbClr val="FF0000"/>
                </a:solidFill>
              </a:rPr>
              <a:t>mała</a:t>
            </a:r>
            <a:r>
              <a:rPr lang="pl-PL" dirty="0">
                <a:solidFill>
                  <a:srgbClr val="FF0000"/>
                </a:solidFill>
              </a:rPr>
              <a:t> wspólnota mieszkaniowa </a:t>
            </a:r>
            <a:r>
              <a:rPr lang="pl-PL" dirty="0">
                <a:sym typeface="Wingdings" panose="05000000000000000000" pitchFamily="2" charset="2"/>
              </a:rPr>
              <a:t> gdy </a:t>
            </a:r>
            <a:r>
              <a:rPr lang="pl-PL" dirty="0"/>
              <a:t>liczba lokali wyodrębnionych i niewyodrębnionych</a:t>
            </a:r>
            <a:r>
              <a:rPr lang="pl-PL" b="1" dirty="0"/>
              <a:t> nie przekracza 7</a:t>
            </a:r>
          </a:p>
          <a:p>
            <a:pPr>
              <a:buFont typeface="Wingdings" panose="05000000000000000000" pitchFamily="2" charset="2"/>
              <a:buChar char="ü"/>
            </a:pPr>
            <a:r>
              <a:rPr lang="pl-PL" b="1" dirty="0">
                <a:solidFill>
                  <a:srgbClr val="FF0000"/>
                </a:solidFill>
              </a:rPr>
              <a:t>duża</a:t>
            </a:r>
            <a:r>
              <a:rPr lang="pl-PL" dirty="0">
                <a:solidFill>
                  <a:srgbClr val="FF0000"/>
                </a:solidFill>
              </a:rPr>
              <a:t> wspólnota mieszkaniowa </a:t>
            </a:r>
            <a:r>
              <a:rPr lang="pl-PL" dirty="0">
                <a:sym typeface="Wingdings" panose="05000000000000000000" pitchFamily="2" charset="2"/>
              </a:rPr>
              <a:t></a:t>
            </a:r>
            <a:r>
              <a:rPr lang="pl-PL" dirty="0"/>
              <a:t> gdy liczba lokali wynosi </a:t>
            </a:r>
            <a:r>
              <a:rPr lang="pl-PL" b="1" dirty="0"/>
              <a:t>więcej niż 7</a:t>
            </a:r>
          </a:p>
          <a:p>
            <a:endParaRPr lang="pl-PL" dirty="0"/>
          </a:p>
          <a:p>
            <a:pPr marL="0" indent="0">
              <a:buNone/>
            </a:pPr>
            <a:endParaRPr lang="pl-PL" dirty="0"/>
          </a:p>
        </p:txBody>
      </p:sp>
    </p:spTree>
    <p:extLst>
      <p:ext uri="{BB962C8B-B14F-4D97-AF65-F5344CB8AC3E}">
        <p14:creationId xmlns:p14="http://schemas.microsoft.com/office/powerpoint/2010/main" val="2203445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45953D-0ADC-482A-AC9D-A7A2B2DC216B}"/>
              </a:ext>
            </a:extLst>
          </p:cNvPr>
          <p:cNvSpPr>
            <a:spLocks noGrp="1"/>
          </p:cNvSpPr>
          <p:nvPr>
            <p:ph type="title"/>
          </p:nvPr>
        </p:nvSpPr>
        <p:spPr>
          <a:xfrm>
            <a:off x="116840" y="500062"/>
            <a:ext cx="10515600" cy="1325563"/>
          </a:xfrm>
        </p:spPr>
        <p:txBody>
          <a:bodyPr/>
          <a:lstStyle/>
          <a:p>
            <a:pPr algn="ctr"/>
            <a:r>
              <a:rPr lang="pl-PL" dirty="0"/>
              <a:t>lokale jako nieruchomości</a:t>
            </a:r>
          </a:p>
        </p:txBody>
      </p:sp>
      <p:sp>
        <p:nvSpPr>
          <p:cNvPr id="3" name="Symbol zastępczy zawartości 2">
            <a:extLst>
              <a:ext uri="{FF2B5EF4-FFF2-40B4-BE49-F238E27FC236}">
                <a16:creationId xmlns:a16="http://schemas.microsoft.com/office/drawing/2014/main" id="{9A5AF298-4C9F-4CFA-8665-0B43E371D6BE}"/>
              </a:ext>
            </a:extLst>
          </p:cNvPr>
          <p:cNvSpPr>
            <a:spLocks noGrp="1"/>
          </p:cNvSpPr>
          <p:nvPr>
            <p:ph idx="1"/>
          </p:nvPr>
        </p:nvSpPr>
        <p:spPr/>
        <p:txBody>
          <a:bodyPr>
            <a:normAutofit lnSpcReduction="10000"/>
          </a:bodyPr>
          <a:lstStyle/>
          <a:p>
            <a:pPr algn="ctr"/>
            <a:r>
              <a:rPr lang="pl-PL" dirty="0"/>
              <a:t>zasada </a:t>
            </a:r>
            <a:r>
              <a:rPr lang="pl-PL" i="1" dirty="0" err="1"/>
              <a:t>superficies</a:t>
            </a:r>
            <a:r>
              <a:rPr lang="pl-PL" i="1" dirty="0"/>
              <a:t> solo </a:t>
            </a:r>
            <a:r>
              <a:rPr lang="pl-PL" i="1" dirty="0" err="1"/>
              <a:t>cedit</a:t>
            </a:r>
            <a:r>
              <a:rPr lang="pl-PL" i="1" dirty="0"/>
              <a:t> </a:t>
            </a:r>
            <a:r>
              <a:rPr lang="pl-PL" i="1" dirty="0">
                <a:sym typeface="Wingdings" panose="05000000000000000000" pitchFamily="2" charset="2"/>
              </a:rPr>
              <a:t> </a:t>
            </a:r>
            <a:endParaRPr lang="pl-PL" dirty="0"/>
          </a:p>
          <a:p>
            <a:pPr marL="0" indent="0">
              <a:buNone/>
            </a:pPr>
            <a:r>
              <a:rPr lang="pl-PL" dirty="0"/>
              <a:t>Art. 48 KC Z zastrzeżeniem </a:t>
            </a:r>
            <a:r>
              <a:rPr lang="pl-PL" b="1" dirty="0">
                <a:solidFill>
                  <a:srgbClr val="FF0000"/>
                </a:solidFill>
              </a:rPr>
              <a:t>wyjątków w ustawie przewidzianych</a:t>
            </a:r>
            <a:r>
              <a:rPr lang="pl-PL" dirty="0"/>
              <a:t>, do części składowych gruntu należą w szczególności budynki i inne urządzenia trwale z gruntem związane, jak również drzewa i inne rośliny od chwili zasadzenia lub zasiania</a:t>
            </a:r>
            <a:endParaRPr lang="pl-PL" i="1" dirty="0"/>
          </a:p>
          <a:p>
            <a:r>
              <a:rPr lang="pl-PL" dirty="0"/>
              <a:t>nieruchomościami są </a:t>
            </a:r>
            <a:r>
              <a:rPr lang="pl-PL" b="1" dirty="0"/>
              <a:t>części budynków</a:t>
            </a:r>
            <a:r>
              <a:rPr lang="pl-PL" dirty="0"/>
              <a:t>, o </a:t>
            </a:r>
            <a:r>
              <a:rPr lang="pl-PL" dirty="0">
                <a:solidFill>
                  <a:srgbClr val="FF0000"/>
                </a:solidFill>
              </a:rPr>
              <a:t>ile na podstawie przepisów szczególnych</a:t>
            </a:r>
            <a:r>
              <a:rPr lang="pl-PL" dirty="0"/>
              <a:t> stanowią </a:t>
            </a:r>
            <a:r>
              <a:rPr lang="pl-PL" b="1" dirty="0"/>
              <a:t>odrębny przedmiot własności</a:t>
            </a:r>
            <a:r>
              <a:rPr lang="pl-PL" dirty="0"/>
              <a:t> </a:t>
            </a:r>
            <a:r>
              <a:rPr lang="pl-PL" dirty="0">
                <a:sym typeface="Wingdings" panose="05000000000000000000" pitchFamily="2" charset="2"/>
              </a:rPr>
              <a:t> </a:t>
            </a:r>
            <a:r>
              <a:rPr lang="pl-PL" b="1" dirty="0">
                <a:sym typeface="Wingdings" panose="05000000000000000000" pitchFamily="2" charset="2"/>
              </a:rPr>
              <a:t>lokal</a:t>
            </a:r>
            <a:endParaRPr lang="pl-PL" b="1" dirty="0"/>
          </a:p>
          <a:p>
            <a:r>
              <a:rPr lang="pl-PL" dirty="0"/>
              <a:t>odrębna własność lokalu </a:t>
            </a:r>
            <a:r>
              <a:rPr lang="pl-PL" dirty="0">
                <a:sym typeface="Wingdings" panose="05000000000000000000" pitchFamily="2" charset="2"/>
              </a:rPr>
              <a:t> ustanowienie mocą określonego, konstytutywnego zdarzenia cywilnoprawnego</a:t>
            </a:r>
          </a:p>
          <a:p>
            <a:r>
              <a:rPr lang="pl-PL" b="1" dirty="0">
                <a:sym typeface="Wingdings" panose="05000000000000000000" pitchFamily="2" charset="2"/>
              </a:rPr>
              <a:t>Ustawa </a:t>
            </a:r>
            <a:r>
              <a:rPr lang="pl-PL" dirty="0">
                <a:sym typeface="Wingdings" panose="05000000000000000000" pitchFamily="2" charset="2"/>
              </a:rPr>
              <a:t>z dnia 24 czerwca 1994 r. </a:t>
            </a:r>
            <a:r>
              <a:rPr lang="pl-PL" b="1" dirty="0">
                <a:solidFill>
                  <a:srgbClr val="FF0000"/>
                </a:solidFill>
                <a:sym typeface="Wingdings" panose="05000000000000000000" pitchFamily="2" charset="2"/>
              </a:rPr>
              <a:t>o własności lokali</a:t>
            </a:r>
            <a:endParaRPr lang="pl-PL" b="1" dirty="0">
              <a:solidFill>
                <a:srgbClr val="FF0000"/>
              </a:solidFill>
            </a:endParaRPr>
          </a:p>
          <a:p>
            <a:endParaRPr lang="pl-PL" dirty="0"/>
          </a:p>
        </p:txBody>
      </p:sp>
    </p:spTree>
    <p:extLst>
      <p:ext uri="{BB962C8B-B14F-4D97-AF65-F5344CB8AC3E}">
        <p14:creationId xmlns:p14="http://schemas.microsoft.com/office/powerpoint/2010/main" val="34073530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D8E477-D456-4E1E-8137-7EB4F9C32A87}"/>
              </a:ext>
            </a:extLst>
          </p:cNvPr>
          <p:cNvSpPr>
            <a:spLocks noGrp="1"/>
          </p:cNvSpPr>
          <p:nvPr>
            <p:ph type="title"/>
          </p:nvPr>
        </p:nvSpPr>
        <p:spPr/>
        <p:txBody>
          <a:bodyPr/>
          <a:lstStyle/>
          <a:p>
            <a:pPr algn="ctr"/>
            <a:r>
              <a:rPr lang="pl-PL" dirty="0"/>
              <a:t>zarząd nieruchomością wspólną</a:t>
            </a:r>
          </a:p>
        </p:txBody>
      </p:sp>
      <p:sp>
        <p:nvSpPr>
          <p:cNvPr id="3" name="Symbol zastępczy zawartości 2">
            <a:extLst>
              <a:ext uri="{FF2B5EF4-FFF2-40B4-BE49-F238E27FC236}">
                <a16:creationId xmlns:a16="http://schemas.microsoft.com/office/drawing/2014/main" id="{DE3EE22D-3CD6-4597-B6B3-8369931C84FC}"/>
              </a:ext>
            </a:extLst>
          </p:cNvPr>
          <p:cNvSpPr>
            <a:spLocks noGrp="1"/>
          </p:cNvSpPr>
          <p:nvPr>
            <p:ph idx="1"/>
          </p:nvPr>
        </p:nvSpPr>
        <p:spPr/>
        <p:txBody>
          <a:bodyPr>
            <a:normAutofit fontScale="92500"/>
          </a:bodyPr>
          <a:lstStyle/>
          <a:p>
            <a:pPr marL="0" indent="0" algn="ctr">
              <a:buNone/>
            </a:pPr>
            <a:r>
              <a:rPr lang="pl-PL" dirty="0"/>
              <a:t>ustawa o własności lokali</a:t>
            </a:r>
          </a:p>
          <a:p>
            <a:pPr marL="0" indent="0" algn="ctr">
              <a:buNone/>
            </a:pPr>
            <a:r>
              <a:rPr lang="pl-PL" dirty="0"/>
              <a:t>art. 19</a:t>
            </a:r>
          </a:p>
          <a:p>
            <a:pPr marL="0" indent="0">
              <a:buNone/>
            </a:pPr>
            <a:r>
              <a:rPr lang="pl-PL" dirty="0"/>
              <a:t>Jeżeli liczba lokali wyodrębnionych i lokali niewyodrębnionych, należących nadal do dotychczasowego właściciela, </a:t>
            </a:r>
            <a:r>
              <a:rPr lang="pl-PL" u="sng" dirty="0"/>
              <a:t>nie jest większa niż siedem, do zarządu nieruchomością wspólną mają odpowiednie zastosowanie przepisy Kodeksu cywilnego i Kodeksu postępowania cywilnego </a:t>
            </a:r>
            <a:r>
              <a:rPr lang="pl-PL" b="1" u="sng" dirty="0"/>
              <a:t>o współwłasności</a:t>
            </a:r>
            <a:r>
              <a:rPr lang="pl-PL" u="sng" dirty="0"/>
              <a:t>. </a:t>
            </a:r>
          </a:p>
          <a:p>
            <a:pPr marL="0" indent="0">
              <a:buNone/>
            </a:pPr>
            <a:endParaRPr lang="pl-PL" u="sng" dirty="0"/>
          </a:p>
          <a:p>
            <a:pPr>
              <a:buFont typeface="Wingdings" panose="05000000000000000000" pitchFamily="2" charset="2"/>
              <a:buChar char="ü"/>
            </a:pPr>
            <a:r>
              <a:rPr lang="pl-PL" b="1" dirty="0">
                <a:solidFill>
                  <a:srgbClr val="FF0000"/>
                </a:solidFill>
              </a:rPr>
              <a:t>mała</a:t>
            </a:r>
            <a:r>
              <a:rPr lang="pl-PL" dirty="0">
                <a:solidFill>
                  <a:srgbClr val="FF0000"/>
                </a:solidFill>
              </a:rPr>
              <a:t> wspólnota mieszkaniowa </a:t>
            </a:r>
            <a:r>
              <a:rPr lang="pl-PL" dirty="0">
                <a:sym typeface="Wingdings" panose="05000000000000000000" pitchFamily="2" charset="2"/>
              </a:rPr>
              <a:t> odesłanie do art. 199-208 KC i 611-616 KPC</a:t>
            </a:r>
            <a:endParaRPr lang="pl-PL" b="1" dirty="0"/>
          </a:p>
          <a:p>
            <a:pPr>
              <a:buFont typeface="Wingdings" panose="05000000000000000000" pitchFamily="2" charset="2"/>
              <a:buChar char="ü"/>
            </a:pPr>
            <a:r>
              <a:rPr lang="pl-PL" b="1" dirty="0">
                <a:solidFill>
                  <a:srgbClr val="FF0000"/>
                </a:solidFill>
              </a:rPr>
              <a:t>duża</a:t>
            </a:r>
            <a:r>
              <a:rPr lang="pl-PL" dirty="0">
                <a:solidFill>
                  <a:srgbClr val="FF0000"/>
                </a:solidFill>
              </a:rPr>
              <a:t> wspólnota mieszkaniowa </a:t>
            </a:r>
            <a:r>
              <a:rPr lang="pl-PL" dirty="0">
                <a:sym typeface="Wingdings" panose="05000000000000000000" pitchFamily="2" charset="2"/>
              </a:rPr>
              <a:t>art. 20 ustawy o własności lokali</a:t>
            </a:r>
            <a:endParaRPr lang="pl-PL" dirty="0"/>
          </a:p>
        </p:txBody>
      </p:sp>
    </p:spTree>
    <p:extLst>
      <p:ext uri="{BB962C8B-B14F-4D97-AF65-F5344CB8AC3E}">
        <p14:creationId xmlns:p14="http://schemas.microsoft.com/office/powerpoint/2010/main" val="33580722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8319534-04DE-4BC8-AFB7-00577EFE18B9}"/>
              </a:ext>
            </a:extLst>
          </p:cNvPr>
          <p:cNvSpPr>
            <a:spLocks noGrp="1"/>
          </p:cNvSpPr>
          <p:nvPr>
            <p:ph type="title"/>
          </p:nvPr>
        </p:nvSpPr>
        <p:spPr/>
        <p:txBody>
          <a:bodyPr/>
          <a:lstStyle/>
          <a:p>
            <a:pPr algn="ctr"/>
            <a:r>
              <a:rPr lang="pl-PL" dirty="0"/>
              <a:t>zarząd nieruchomością wspólną</a:t>
            </a:r>
          </a:p>
        </p:txBody>
      </p:sp>
      <p:sp>
        <p:nvSpPr>
          <p:cNvPr id="3" name="Symbol zastępczy zawartości 2">
            <a:extLst>
              <a:ext uri="{FF2B5EF4-FFF2-40B4-BE49-F238E27FC236}">
                <a16:creationId xmlns:a16="http://schemas.microsoft.com/office/drawing/2014/main" id="{B94A41E7-88AD-43E1-ACB2-4B0E77C53E9C}"/>
              </a:ext>
            </a:extLst>
          </p:cNvPr>
          <p:cNvSpPr>
            <a:spLocks noGrp="1"/>
          </p:cNvSpPr>
          <p:nvPr>
            <p:ph idx="1"/>
          </p:nvPr>
        </p:nvSpPr>
        <p:spPr/>
        <p:txBody>
          <a:bodyPr>
            <a:normAutofit fontScale="92500"/>
          </a:bodyPr>
          <a:lstStyle/>
          <a:p>
            <a:pPr marL="0" indent="0" algn="ctr">
              <a:buNone/>
            </a:pPr>
            <a:r>
              <a:rPr lang="pl-PL" dirty="0"/>
              <a:t>duża wspólnota</a:t>
            </a:r>
            <a:r>
              <a:rPr lang="pl-PL" dirty="0">
                <a:sym typeface="Wingdings" panose="05000000000000000000" pitchFamily="2" charset="2"/>
              </a:rPr>
              <a:t></a:t>
            </a:r>
            <a:endParaRPr lang="pl-PL" dirty="0"/>
          </a:p>
          <a:p>
            <a:pPr marL="0" indent="0" algn="ctr">
              <a:buNone/>
            </a:pPr>
            <a:r>
              <a:rPr lang="pl-PL" dirty="0"/>
              <a:t>ustawa o własności lokali</a:t>
            </a:r>
          </a:p>
          <a:p>
            <a:pPr marL="0" indent="0" algn="ctr">
              <a:buNone/>
            </a:pPr>
            <a:r>
              <a:rPr lang="pl-PL" dirty="0"/>
              <a:t>art. 20 </a:t>
            </a:r>
          </a:p>
          <a:p>
            <a:pPr marL="0" indent="0">
              <a:buNone/>
            </a:pPr>
            <a:r>
              <a:rPr lang="pl-PL" dirty="0"/>
              <a:t>1. Jeżeli lokali wyodrębnionych, wraz z lokalami niewyodrębnionymi, jest więcej niż siedem, </a:t>
            </a:r>
            <a:r>
              <a:rPr lang="pl-PL" b="1" dirty="0"/>
              <a:t>właściciele lokali są obowiązani podjąć uchwałę o wyborze jednoosobowego lub kilkuosobowego </a:t>
            </a:r>
            <a:r>
              <a:rPr lang="pl-PL" b="1" dirty="0">
                <a:solidFill>
                  <a:srgbClr val="FF0000"/>
                </a:solidFill>
              </a:rPr>
              <a:t>zarządu</a:t>
            </a:r>
            <a:r>
              <a:rPr lang="pl-PL" dirty="0"/>
              <a:t>. </a:t>
            </a:r>
            <a:r>
              <a:rPr lang="pl-PL" dirty="0">
                <a:solidFill>
                  <a:srgbClr val="FF0000"/>
                </a:solidFill>
              </a:rPr>
              <a:t>Członkiem zarządu może być wyłącznie osoba fizyczna wybrana spośród właścicieli lokali lub spoza ich grona.</a:t>
            </a:r>
          </a:p>
          <a:p>
            <a:pPr marL="0" indent="0">
              <a:buNone/>
            </a:pPr>
            <a:r>
              <a:rPr lang="pl-PL" dirty="0"/>
              <a:t>2. Zarząd lub poszczególni jego członkowie mogą być w każdej chwili na mocy uchwały właścicieli lokali zawieszeni w czynnościach lub odwołani.</a:t>
            </a:r>
          </a:p>
          <a:p>
            <a:endParaRPr lang="pl-PL" dirty="0"/>
          </a:p>
        </p:txBody>
      </p:sp>
    </p:spTree>
    <p:extLst>
      <p:ext uri="{BB962C8B-B14F-4D97-AF65-F5344CB8AC3E}">
        <p14:creationId xmlns:p14="http://schemas.microsoft.com/office/powerpoint/2010/main" val="3149451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E30252F-4831-4509-8D01-7DEA82B9698B}"/>
              </a:ext>
            </a:extLst>
          </p:cNvPr>
          <p:cNvSpPr>
            <a:spLocks noGrp="1"/>
          </p:cNvSpPr>
          <p:nvPr>
            <p:ph type="title"/>
          </p:nvPr>
        </p:nvSpPr>
        <p:spPr/>
        <p:txBody>
          <a:bodyPr/>
          <a:lstStyle/>
          <a:p>
            <a:pPr algn="ctr"/>
            <a:r>
              <a:rPr lang="pl-PL" dirty="0"/>
              <a:t>zarząd nieruchomością wspólną</a:t>
            </a:r>
          </a:p>
        </p:txBody>
      </p:sp>
      <p:sp>
        <p:nvSpPr>
          <p:cNvPr id="3" name="Symbol zastępczy zawartości 2">
            <a:extLst>
              <a:ext uri="{FF2B5EF4-FFF2-40B4-BE49-F238E27FC236}">
                <a16:creationId xmlns:a16="http://schemas.microsoft.com/office/drawing/2014/main" id="{5336D0F8-4607-4909-ADE9-531AD080607F}"/>
              </a:ext>
            </a:extLst>
          </p:cNvPr>
          <p:cNvSpPr>
            <a:spLocks noGrp="1"/>
          </p:cNvSpPr>
          <p:nvPr>
            <p:ph idx="1"/>
          </p:nvPr>
        </p:nvSpPr>
        <p:spPr/>
        <p:txBody>
          <a:bodyPr>
            <a:normAutofit fontScale="70000" lnSpcReduction="20000"/>
          </a:bodyPr>
          <a:lstStyle/>
          <a:p>
            <a:r>
              <a:rPr lang="pl-PL" dirty="0"/>
              <a:t>kwestia zarządu nieruchomością wspólną może zostać określona przez właścicieli lokali w sposób odbiegający od regulacji ustawowej – na podstawie umowy</a:t>
            </a:r>
          </a:p>
          <a:p>
            <a:pPr marL="0" indent="0" algn="ctr">
              <a:buNone/>
            </a:pPr>
            <a:r>
              <a:rPr lang="pl-PL" dirty="0"/>
              <a:t>ustawa o własności lokali</a:t>
            </a:r>
          </a:p>
          <a:p>
            <a:pPr marL="0" indent="0" algn="ctr">
              <a:buNone/>
            </a:pPr>
            <a:r>
              <a:rPr lang="pl-PL" dirty="0"/>
              <a:t>art. 18</a:t>
            </a:r>
          </a:p>
          <a:p>
            <a:pPr marL="0" indent="0">
              <a:buNone/>
            </a:pPr>
            <a:r>
              <a:rPr lang="pl-PL" dirty="0"/>
              <a:t>1. </a:t>
            </a:r>
            <a:r>
              <a:rPr lang="pl-PL" b="1" dirty="0"/>
              <a:t>Właściciele lokali mogą </a:t>
            </a:r>
            <a:r>
              <a:rPr lang="pl-PL" b="1" dirty="0">
                <a:solidFill>
                  <a:srgbClr val="FF0000"/>
                </a:solidFill>
              </a:rPr>
              <a:t>w umowie o ustanowieniu odrębnej własności lokali </a:t>
            </a:r>
            <a:r>
              <a:rPr lang="pl-PL" b="1" dirty="0"/>
              <a:t>albo </a:t>
            </a:r>
            <a:r>
              <a:rPr lang="pl-PL" b="1" dirty="0">
                <a:solidFill>
                  <a:srgbClr val="FF0000"/>
                </a:solidFill>
              </a:rPr>
              <a:t>w umowie zawartej </a:t>
            </a:r>
            <a:r>
              <a:rPr lang="pl-PL" b="1" u="sng" dirty="0">
                <a:solidFill>
                  <a:srgbClr val="FF0000"/>
                </a:solidFill>
              </a:rPr>
              <a:t>później </a:t>
            </a:r>
            <a:r>
              <a:rPr lang="pl-PL" b="1" dirty="0">
                <a:solidFill>
                  <a:srgbClr val="FF0000"/>
                </a:solidFill>
              </a:rPr>
              <a:t>w formie aktu notarialnego </a:t>
            </a:r>
            <a:r>
              <a:rPr lang="pl-PL" b="1" dirty="0"/>
              <a:t>określić sposób zarządu nieruchomością wspólną, a w szczególności mogą powierzyć zarząd osobie fizycznej albo prawnej.</a:t>
            </a:r>
          </a:p>
          <a:p>
            <a:pPr marL="0" indent="0">
              <a:buNone/>
            </a:pPr>
            <a:r>
              <a:rPr lang="pl-PL" dirty="0"/>
              <a:t>2. </a:t>
            </a:r>
            <a:r>
              <a:rPr lang="pl-PL" b="1" dirty="0"/>
              <a:t>W razie sukcesywnego wyodrębniania lokali przyjęty przez dotychczasowych współwłaścicieli sposób zarządu nieruchomością wspólną odnosi skutek także do każdego kolejnego nabywcy lokalu</a:t>
            </a:r>
            <a:r>
              <a:rPr lang="pl-PL" dirty="0"/>
              <a:t>.</a:t>
            </a:r>
          </a:p>
          <a:p>
            <a:pPr marL="0" indent="0">
              <a:buNone/>
            </a:pPr>
            <a:r>
              <a:rPr lang="pl-PL" dirty="0"/>
              <a:t>2a. Zmiana ustalonego w trybie ust. 1 sposobu zarządu nieruchomością wspólną może nastąpić na podstawie uchwały właścicieli lokali zaprotokołowanej przez notariusza. Uchwała ta stanowi podstawę wpisu do księgi wieczystej.</a:t>
            </a:r>
          </a:p>
          <a:p>
            <a:pPr marL="0" indent="0">
              <a:buNone/>
            </a:pPr>
            <a:r>
              <a:rPr lang="pl-PL" dirty="0"/>
              <a:t>3. </a:t>
            </a:r>
            <a:r>
              <a:rPr lang="pl-PL" b="1" dirty="0"/>
              <a:t>Jeżeli sposobu zarządu nie określono w umowie, o której mowa w ust. 1, lub w uchwale zaprotokołowanej przez notariusza, obowiązują zasady określone w niniejszym rozdziale.</a:t>
            </a:r>
          </a:p>
          <a:p>
            <a:endParaRPr lang="pl-PL" dirty="0"/>
          </a:p>
        </p:txBody>
      </p:sp>
    </p:spTree>
    <p:extLst>
      <p:ext uri="{BB962C8B-B14F-4D97-AF65-F5344CB8AC3E}">
        <p14:creationId xmlns:p14="http://schemas.microsoft.com/office/powerpoint/2010/main" val="25907905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20754C7-0658-44C2-AFD2-CBB706E37B05}"/>
              </a:ext>
            </a:extLst>
          </p:cNvPr>
          <p:cNvSpPr>
            <a:spLocks noGrp="1"/>
          </p:cNvSpPr>
          <p:nvPr>
            <p:ph type="title"/>
          </p:nvPr>
        </p:nvSpPr>
        <p:spPr/>
        <p:txBody>
          <a:bodyPr/>
          <a:lstStyle/>
          <a:p>
            <a:pPr algn="ctr"/>
            <a:r>
              <a:rPr lang="pl-PL" dirty="0"/>
              <a:t>zarząd nieruchomością wspólną</a:t>
            </a:r>
          </a:p>
        </p:txBody>
      </p:sp>
      <p:sp>
        <p:nvSpPr>
          <p:cNvPr id="3" name="Symbol zastępczy zawartości 2">
            <a:extLst>
              <a:ext uri="{FF2B5EF4-FFF2-40B4-BE49-F238E27FC236}">
                <a16:creationId xmlns:a16="http://schemas.microsoft.com/office/drawing/2014/main" id="{6F0BD398-1B29-4C48-8AFF-D0D0BE1F148F}"/>
              </a:ext>
            </a:extLst>
          </p:cNvPr>
          <p:cNvSpPr>
            <a:spLocks noGrp="1"/>
          </p:cNvSpPr>
          <p:nvPr>
            <p:ph idx="1"/>
          </p:nvPr>
        </p:nvSpPr>
        <p:spPr/>
        <p:txBody>
          <a:bodyPr>
            <a:normAutofit/>
          </a:bodyPr>
          <a:lstStyle/>
          <a:p>
            <a:pPr marL="0" indent="0" algn="ctr">
              <a:buNone/>
            </a:pPr>
            <a:r>
              <a:rPr lang="pl-PL" dirty="0"/>
              <a:t>ustawa o własności lokali</a:t>
            </a:r>
          </a:p>
          <a:p>
            <a:pPr marL="0" indent="0" algn="ctr">
              <a:buNone/>
            </a:pPr>
            <a:r>
              <a:rPr lang="pl-PL" dirty="0"/>
              <a:t>art. 21</a:t>
            </a:r>
          </a:p>
          <a:p>
            <a:pPr marL="0" indent="0">
              <a:buNone/>
            </a:pPr>
            <a:r>
              <a:rPr lang="pl-PL" dirty="0"/>
              <a:t>1</a:t>
            </a:r>
            <a:r>
              <a:rPr lang="pl-PL" b="1" dirty="0"/>
              <a:t>. Zarząd kieruje sprawami wspólnoty mieszkaniowej i reprezentuje ją na zewnątrz oraz w stosunkach między wspólnotą a poszczególnymi właścicielami lokali</a:t>
            </a:r>
            <a:r>
              <a:rPr lang="pl-PL" dirty="0"/>
              <a:t>.</a:t>
            </a:r>
          </a:p>
          <a:p>
            <a:pPr marL="0" indent="0">
              <a:buNone/>
            </a:pPr>
            <a:r>
              <a:rPr lang="pl-PL" dirty="0"/>
              <a:t>2. Gdy zarząd jest kilkuosobowy, oświadczenia woli za wspólnotę mieszkaniową składają przynajmniej dwaj jego członkowie.</a:t>
            </a:r>
          </a:p>
          <a:p>
            <a:pPr marL="0" indent="0" algn="ctr">
              <a:buNone/>
            </a:pPr>
            <a:r>
              <a:rPr lang="pl-PL" dirty="0"/>
              <a:t>(…)</a:t>
            </a:r>
          </a:p>
          <a:p>
            <a:endParaRPr lang="pl-PL" dirty="0"/>
          </a:p>
        </p:txBody>
      </p:sp>
    </p:spTree>
    <p:extLst>
      <p:ext uri="{BB962C8B-B14F-4D97-AF65-F5344CB8AC3E}">
        <p14:creationId xmlns:p14="http://schemas.microsoft.com/office/powerpoint/2010/main" val="53245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BF147C4-DCFE-439F-ABDD-5FAF8E01F9E5}"/>
              </a:ext>
            </a:extLst>
          </p:cNvPr>
          <p:cNvSpPr>
            <a:spLocks noGrp="1"/>
          </p:cNvSpPr>
          <p:nvPr>
            <p:ph type="title"/>
          </p:nvPr>
        </p:nvSpPr>
        <p:spPr/>
        <p:txBody>
          <a:bodyPr/>
          <a:lstStyle/>
          <a:p>
            <a:pPr algn="ctr"/>
            <a:r>
              <a:rPr lang="pl-PL" dirty="0"/>
              <a:t>ograniczone prawa rzeczowe</a:t>
            </a:r>
          </a:p>
        </p:txBody>
      </p:sp>
      <p:sp>
        <p:nvSpPr>
          <p:cNvPr id="3" name="Symbol zastępczy zawartości 2">
            <a:extLst>
              <a:ext uri="{FF2B5EF4-FFF2-40B4-BE49-F238E27FC236}">
                <a16:creationId xmlns:a16="http://schemas.microsoft.com/office/drawing/2014/main" id="{14E8EDDC-05B9-4B35-B2D9-239AB2C7A8F2}"/>
              </a:ext>
            </a:extLst>
          </p:cNvPr>
          <p:cNvSpPr>
            <a:spLocks noGrp="1"/>
          </p:cNvSpPr>
          <p:nvPr>
            <p:ph idx="1"/>
          </p:nvPr>
        </p:nvSpPr>
        <p:spPr/>
        <p:txBody>
          <a:bodyPr>
            <a:normAutofit fontScale="92500" lnSpcReduction="10000"/>
          </a:bodyPr>
          <a:lstStyle/>
          <a:p>
            <a:endParaRPr lang="pl-PL" dirty="0"/>
          </a:p>
          <a:p>
            <a:pPr marL="0" indent="0" algn="ctr">
              <a:buNone/>
            </a:pPr>
            <a:r>
              <a:rPr lang="pl-PL" dirty="0"/>
              <a:t>Art. 244 KC</a:t>
            </a:r>
          </a:p>
          <a:p>
            <a:pPr marL="0" indent="0">
              <a:buNone/>
            </a:pPr>
            <a:r>
              <a:rPr lang="pl-PL" dirty="0"/>
              <a:t>§ 1. Ograniczonymi prawami rzeczowymi są: </a:t>
            </a:r>
          </a:p>
          <a:p>
            <a:pPr algn="ctr">
              <a:buFont typeface="Wingdings" panose="05000000000000000000" pitchFamily="2" charset="2"/>
              <a:buChar char="ü"/>
            </a:pPr>
            <a:r>
              <a:rPr lang="pl-PL" dirty="0">
                <a:highlight>
                  <a:srgbClr val="FFFF00"/>
                </a:highlight>
              </a:rPr>
              <a:t>użytkowanie</a:t>
            </a:r>
            <a:r>
              <a:rPr lang="pl-PL" dirty="0"/>
              <a:t>, </a:t>
            </a:r>
          </a:p>
          <a:p>
            <a:pPr algn="ctr">
              <a:buFont typeface="Wingdings" panose="05000000000000000000" pitchFamily="2" charset="2"/>
              <a:buChar char="ü"/>
            </a:pPr>
            <a:r>
              <a:rPr lang="pl-PL" dirty="0">
                <a:highlight>
                  <a:srgbClr val="FFFF00"/>
                </a:highlight>
              </a:rPr>
              <a:t>służebność</a:t>
            </a:r>
            <a:r>
              <a:rPr lang="pl-PL" dirty="0"/>
              <a:t>,</a:t>
            </a:r>
          </a:p>
          <a:p>
            <a:pPr algn="ctr">
              <a:buFont typeface="Wingdings" panose="05000000000000000000" pitchFamily="2" charset="2"/>
              <a:buChar char="ü"/>
            </a:pPr>
            <a:r>
              <a:rPr lang="pl-PL" dirty="0"/>
              <a:t> </a:t>
            </a:r>
            <a:r>
              <a:rPr lang="pl-PL" dirty="0">
                <a:highlight>
                  <a:srgbClr val="00FF00"/>
                </a:highlight>
              </a:rPr>
              <a:t>zastaw</a:t>
            </a:r>
            <a:r>
              <a:rPr lang="pl-PL" dirty="0"/>
              <a:t>, </a:t>
            </a:r>
          </a:p>
          <a:p>
            <a:pPr algn="ctr">
              <a:buFont typeface="Wingdings" panose="05000000000000000000" pitchFamily="2" charset="2"/>
              <a:buChar char="ü"/>
            </a:pPr>
            <a:r>
              <a:rPr lang="pl-PL" dirty="0">
                <a:highlight>
                  <a:srgbClr val="FFFF00"/>
                </a:highlight>
              </a:rPr>
              <a:t>spółdzielcze własnościowe prawo do lokalu </a:t>
            </a:r>
          </a:p>
          <a:p>
            <a:pPr algn="ctr">
              <a:buFont typeface="Wingdings" panose="05000000000000000000" pitchFamily="2" charset="2"/>
              <a:buChar char="ü"/>
            </a:pPr>
            <a:r>
              <a:rPr lang="pl-PL" dirty="0"/>
              <a:t>oraz </a:t>
            </a:r>
            <a:r>
              <a:rPr lang="pl-PL" dirty="0">
                <a:highlight>
                  <a:srgbClr val="00FF00"/>
                </a:highlight>
              </a:rPr>
              <a:t>hipoteka</a:t>
            </a:r>
            <a:r>
              <a:rPr lang="pl-PL" dirty="0"/>
              <a:t>.</a:t>
            </a:r>
          </a:p>
          <a:p>
            <a:pPr marL="0" indent="0">
              <a:buNone/>
            </a:pPr>
            <a:r>
              <a:rPr lang="pl-PL" dirty="0"/>
              <a:t>§ 2. </a:t>
            </a:r>
            <a:r>
              <a:rPr lang="pl-PL" b="1" dirty="0"/>
              <a:t>Spółdzielcze własnościowe prawo do lokalu </a:t>
            </a:r>
            <a:r>
              <a:rPr lang="pl-PL" dirty="0"/>
              <a:t>oraz </a:t>
            </a:r>
            <a:r>
              <a:rPr lang="pl-PL" b="1" dirty="0"/>
              <a:t>hipotekę</a:t>
            </a:r>
            <a:r>
              <a:rPr lang="pl-PL" dirty="0"/>
              <a:t> regulują odrębne przepisy.</a:t>
            </a:r>
          </a:p>
          <a:p>
            <a:endParaRPr lang="pl-PL" dirty="0"/>
          </a:p>
        </p:txBody>
      </p:sp>
    </p:spTree>
    <p:extLst>
      <p:ext uri="{BB962C8B-B14F-4D97-AF65-F5344CB8AC3E}">
        <p14:creationId xmlns:p14="http://schemas.microsoft.com/office/powerpoint/2010/main" val="1700846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47CA2A-C395-416B-8B4D-97EB8F860F40}"/>
              </a:ext>
            </a:extLst>
          </p:cNvPr>
          <p:cNvSpPr>
            <a:spLocks noGrp="1"/>
          </p:cNvSpPr>
          <p:nvPr>
            <p:ph type="title"/>
          </p:nvPr>
        </p:nvSpPr>
        <p:spPr/>
        <p:txBody>
          <a:bodyPr/>
          <a:lstStyle/>
          <a:p>
            <a:pPr algn="ctr"/>
            <a:r>
              <a:rPr lang="pl-PL" dirty="0"/>
              <a:t>spółdzielcze własnościowe prawo do lokalu </a:t>
            </a:r>
            <a:br>
              <a:rPr lang="pl-PL" dirty="0">
                <a:highlight>
                  <a:srgbClr val="00FF00"/>
                </a:highlight>
              </a:rPr>
            </a:br>
            <a:endParaRPr lang="pl-PL" dirty="0">
              <a:highlight>
                <a:srgbClr val="00FF00"/>
              </a:highlight>
            </a:endParaRPr>
          </a:p>
        </p:txBody>
      </p:sp>
      <p:sp>
        <p:nvSpPr>
          <p:cNvPr id="3" name="Symbol zastępczy zawartości 2">
            <a:extLst>
              <a:ext uri="{FF2B5EF4-FFF2-40B4-BE49-F238E27FC236}">
                <a16:creationId xmlns:a16="http://schemas.microsoft.com/office/drawing/2014/main" id="{88E8B47F-AB8F-4459-823A-D85E10844BDC}"/>
              </a:ext>
            </a:extLst>
          </p:cNvPr>
          <p:cNvSpPr>
            <a:spLocks noGrp="1"/>
          </p:cNvSpPr>
          <p:nvPr>
            <p:ph idx="1"/>
          </p:nvPr>
        </p:nvSpPr>
        <p:spPr/>
        <p:txBody>
          <a:bodyPr/>
          <a:lstStyle/>
          <a:p>
            <a:endParaRPr lang="pl-PL" dirty="0"/>
          </a:p>
          <a:p>
            <a:endParaRPr lang="pl-PL" dirty="0"/>
          </a:p>
          <a:p>
            <a:endParaRPr lang="pl-PL" dirty="0"/>
          </a:p>
          <a:p>
            <a:r>
              <a:rPr lang="pl-PL" dirty="0"/>
              <a:t>Ustawa o spółdzielniach mieszkaniowych </a:t>
            </a:r>
            <a:r>
              <a:rPr lang="pl-PL" dirty="0">
                <a:sym typeface="Wingdings" panose="05000000000000000000" pitchFamily="2" charset="2"/>
              </a:rPr>
              <a:t> rozdział 2</a:t>
            </a:r>
            <a:r>
              <a:rPr lang="pl-PL" baseline="30000" dirty="0">
                <a:sym typeface="Wingdings" panose="05000000000000000000" pitchFamily="2" charset="2"/>
              </a:rPr>
              <a:t>1</a:t>
            </a:r>
            <a:r>
              <a:rPr lang="pl-PL" dirty="0">
                <a:sym typeface="Wingdings" panose="05000000000000000000" pitchFamily="2" charset="2"/>
              </a:rPr>
              <a:t> art. 17</a:t>
            </a:r>
            <a:r>
              <a:rPr lang="pl-PL" baseline="30000" dirty="0">
                <a:sym typeface="Wingdings" panose="05000000000000000000" pitchFamily="2" charset="2"/>
              </a:rPr>
              <a:t>1</a:t>
            </a:r>
            <a:r>
              <a:rPr lang="pl-PL" dirty="0">
                <a:sym typeface="Wingdings" panose="05000000000000000000" pitchFamily="2" charset="2"/>
              </a:rPr>
              <a:t>-17</a:t>
            </a:r>
            <a:r>
              <a:rPr lang="pl-PL" baseline="30000" dirty="0">
                <a:sym typeface="Wingdings" panose="05000000000000000000" pitchFamily="2" charset="2"/>
              </a:rPr>
              <a:t>19</a:t>
            </a:r>
          </a:p>
          <a:p>
            <a:pPr marL="0" indent="0">
              <a:buNone/>
            </a:pPr>
            <a:endParaRPr lang="pl-PL" dirty="0"/>
          </a:p>
        </p:txBody>
      </p:sp>
    </p:spTree>
    <p:extLst>
      <p:ext uri="{BB962C8B-B14F-4D97-AF65-F5344CB8AC3E}">
        <p14:creationId xmlns:p14="http://schemas.microsoft.com/office/powerpoint/2010/main" val="32353636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21B0F4-C6D4-46AA-B060-07D42D890F06}"/>
              </a:ext>
            </a:extLst>
          </p:cNvPr>
          <p:cNvSpPr>
            <a:spLocks noGrp="1"/>
          </p:cNvSpPr>
          <p:nvPr>
            <p:ph type="title"/>
          </p:nvPr>
        </p:nvSpPr>
        <p:spPr>
          <a:xfrm>
            <a:off x="909320" y="701040"/>
            <a:ext cx="10515600" cy="156528"/>
          </a:xfrm>
        </p:spPr>
        <p:txBody>
          <a:bodyPr>
            <a:noAutofit/>
          </a:bodyPr>
          <a:lstStyle/>
          <a:p>
            <a:pPr algn="ctr"/>
            <a:r>
              <a:rPr lang="pl-PL" sz="1600" b="1" dirty="0"/>
              <a:t>spółdzielcze własnościowe prawo do lokalu</a:t>
            </a:r>
            <a:br>
              <a:rPr lang="pl-PL" sz="1600" b="1" dirty="0"/>
            </a:br>
            <a:r>
              <a:rPr lang="pl-PL" sz="1600" b="1" dirty="0"/>
              <a:t>-spółdzielnia mieszkaniowa- </a:t>
            </a:r>
            <a:br>
              <a:rPr lang="pl-PL" sz="1600" dirty="0">
                <a:highlight>
                  <a:srgbClr val="00FF00"/>
                </a:highlight>
              </a:rPr>
            </a:br>
            <a:r>
              <a:rPr lang="pl-PL" sz="1600" dirty="0"/>
              <a:t>ustawa o spółdzielniach mieszkaniowych</a:t>
            </a:r>
            <a:br>
              <a:rPr lang="pl-PL" sz="1600" dirty="0"/>
            </a:br>
            <a:r>
              <a:rPr lang="pl-PL" sz="1600" dirty="0"/>
              <a:t>art. 1</a:t>
            </a:r>
            <a:br>
              <a:rPr lang="pl-PL" sz="1600" dirty="0">
                <a:highlight>
                  <a:srgbClr val="00FF00"/>
                </a:highlight>
              </a:rPr>
            </a:br>
            <a:endParaRPr lang="pl-PL" sz="1600" dirty="0"/>
          </a:p>
        </p:txBody>
      </p:sp>
      <p:sp>
        <p:nvSpPr>
          <p:cNvPr id="3" name="Symbol zastępczy zawartości 2">
            <a:extLst>
              <a:ext uri="{FF2B5EF4-FFF2-40B4-BE49-F238E27FC236}">
                <a16:creationId xmlns:a16="http://schemas.microsoft.com/office/drawing/2014/main" id="{2553FC29-BE78-4C94-A28A-0FBBCC4CF8AF}"/>
              </a:ext>
            </a:extLst>
          </p:cNvPr>
          <p:cNvSpPr>
            <a:spLocks noGrp="1"/>
          </p:cNvSpPr>
          <p:nvPr>
            <p:ph idx="1"/>
          </p:nvPr>
        </p:nvSpPr>
        <p:spPr>
          <a:xfrm>
            <a:off x="355600" y="1635760"/>
            <a:ext cx="10998200" cy="5222239"/>
          </a:xfrm>
        </p:spPr>
        <p:txBody>
          <a:bodyPr numCol="2">
            <a:normAutofit fontScale="55000" lnSpcReduction="20000"/>
          </a:bodyPr>
          <a:lstStyle/>
          <a:p>
            <a:pPr marL="0" indent="0">
              <a:buNone/>
            </a:pPr>
            <a:r>
              <a:rPr lang="pl-PL" dirty="0"/>
              <a:t>1. Celem </a:t>
            </a:r>
            <a:r>
              <a:rPr lang="pl-PL" b="1" dirty="0">
                <a:solidFill>
                  <a:srgbClr val="FF0000"/>
                </a:solidFill>
              </a:rPr>
              <a:t>spółdzielni mieszkaniowej</a:t>
            </a:r>
            <a:r>
              <a:rPr lang="pl-PL" dirty="0"/>
              <a:t>, zwanej dalej ,,spółdzielnią'', jest </a:t>
            </a:r>
            <a:r>
              <a:rPr lang="pl-PL" b="1" dirty="0"/>
              <a:t>zaspokajanie potrzeb mieszkaniowych i innych potrzeb członków oraz ich rodzin, przez dostarczanie członkom samodzielnych lokali mieszkalnych lub domów jednorodzinnych, a także lokali o innym przeznaczeniu</a:t>
            </a:r>
            <a:r>
              <a:rPr lang="pl-PL" dirty="0"/>
              <a:t>.</a:t>
            </a:r>
          </a:p>
          <a:p>
            <a:pPr marL="0" indent="0">
              <a:buNone/>
            </a:pPr>
            <a:r>
              <a:rPr lang="pl-PL" dirty="0"/>
              <a:t>1. Spółdzielnia mieszkaniowa nie może odnosić korzyści majątkowych kosztem swoich członków, w szczególności z tytułu przekształceń praw do lokali.</a:t>
            </a:r>
          </a:p>
          <a:p>
            <a:pPr marL="0" indent="0">
              <a:buNone/>
            </a:pPr>
            <a:r>
              <a:rPr lang="pl-PL" dirty="0"/>
              <a:t>2.Przedmiotem działalności spółdzielni może być:</a:t>
            </a:r>
          </a:p>
          <a:p>
            <a:pPr marL="0" indent="0">
              <a:buNone/>
            </a:pPr>
            <a:r>
              <a:rPr lang="pl-PL" dirty="0"/>
              <a:t>1)budowanie lub nabywanie budynków w celu ustanowienia na rzecz członków spółdzielczych lokatorskich praw do znajdujących się w tych budynkach lokali mieszkalnych;</a:t>
            </a:r>
          </a:p>
          <a:p>
            <a:pPr marL="0" indent="0">
              <a:buNone/>
            </a:pPr>
            <a:r>
              <a:rPr lang="pl-PL" dirty="0">
                <a:highlight>
                  <a:srgbClr val="FF0000"/>
                </a:highlight>
              </a:rPr>
              <a:t>1</a:t>
            </a:r>
            <a:r>
              <a:rPr lang="pl-PL" baseline="30000" dirty="0">
                <a:highlight>
                  <a:srgbClr val="FF0000"/>
                </a:highlight>
              </a:rPr>
              <a:t>1</a:t>
            </a:r>
            <a:r>
              <a:rPr lang="pl-PL" dirty="0">
                <a:highlight>
                  <a:srgbClr val="FF0000"/>
                </a:highlight>
              </a:rPr>
              <a:t>) uchylony</a:t>
            </a:r>
            <a:endParaRPr lang="pl-PL" baseline="30000" dirty="0">
              <a:highlight>
                <a:srgbClr val="FF0000"/>
              </a:highlight>
            </a:endParaRPr>
          </a:p>
          <a:p>
            <a:pPr marL="0" indent="0">
              <a:buNone/>
            </a:pPr>
            <a:r>
              <a:rPr lang="pl-PL" dirty="0"/>
              <a:t>2)budowanie lub nabywanie budynków w celu ustanowienia na rzecz członków odrębnej własności znajdujących się w tych budynkach lokali mieszkalnych lub lokali o innym przeznaczeniu, a także ułamkowego udziału we współwłasności w garażach wielostanowiskowych;</a:t>
            </a:r>
          </a:p>
          <a:p>
            <a:pPr marL="0" indent="0">
              <a:buNone/>
            </a:pPr>
            <a:r>
              <a:rPr lang="pl-PL" dirty="0"/>
              <a:t>3)budowanie lub nabywanie domów jednorodzinnych w celu przeniesienia na rzecz członków własności tych domów;</a:t>
            </a:r>
          </a:p>
          <a:p>
            <a:pPr marL="0" indent="0">
              <a:buNone/>
            </a:pPr>
            <a:r>
              <a:rPr lang="pl-PL" dirty="0"/>
              <a:t>4)udzielanie pomocy członkom w budowie przez nich budynków mieszkalnych lub domów jednorodzinnych;</a:t>
            </a:r>
          </a:p>
          <a:p>
            <a:pPr marL="0" indent="0">
              <a:buNone/>
            </a:pPr>
            <a:r>
              <a:rPr lang="pl-PL" dirty="0"/>
              <a:t>5)budowanie lub nabywanie budynków w celu wynajmowania lub sprzedaży znajdujących się w tych budynkach lokali mieszkalnych lub lokali o innym przeznaczeniu.</a:t>
            </a:r>
          </a:p>
          <a:p>
            <a:pPr marL="0" indent="0">
              <a:buNone/>
            </a:pPr>
            <a:r>
              <a:rPr lang="pl-PL" dirty="0"/>
              <a:t>3. Spółdzielnia ma obowiązek zarządzania nieruchomościami stanowiącymi jej mienie lub nabyte na podstawie ustawy mienie jej członków.</a:t>
            </a:r>
          </a:p>
          <a:p>
            <a:pPr marL="0" indent="0">
              <a:buNone/>
            </a:pPr>
            <a:r>
              <a:rPr lang="pl-PL" dirty="0"/>
              <a:t>4. Statut spółdzielni określa, którą działalność spośród wymienionych w ust. 2 i 3, prowadzi spółdzielnia.</a:t>
            </a:r>
          </a:p>
          <a:p>
            <a:pPr marL="0" indent="0">
              <a:buNone/>
            </a:pPr>
            <a:r>
              <a:rPr lang="pl-PL" dirty="0"/>
              <a:t> 5. Spółdzielnia może zarządzać nieruchomością niestanowiącą jej mienia lub mienia jej członków na podstawie umowy zawartej z właścicielem (współwłaścicielami) tej nieruchomości.</a:t>
            </a:r>
          </a:p>
          <a:p>
            <a:pPr marL="0" indent="0">
              <a:buNone/>
            </a:pPr>
            <a:r>
              <a:rPr lang="pl-PL" dirty="0"/>
              <a:t>6. Spółdzielnia może prowadzić również inną działalność gospodarczą na zasadach określonych w odrębnych przepisach i w statucie, jeżeli działalność ta związana jest bezpośrednio z realizacją celu, o którym mowa w ust. 1.</a:t>
            </a:r>
          </a:p>
          <a:p>
            <a:pPr marL="0" indent="0">
              <a:buNone/>
            </a:pPr>
            <a:r>
              <a:rPr lang="pl-PL" dirty="0"/>
              <a:t>7. W zakresie nieuregulowanym w ustawie stosuje się przepisy ustawy z dnia 16 września 1982 r. - Prawo spółdzielcze (Dz.U. z 2017 r. poz. 1560 i 1596), z zastrzeżeniem ust. 8 i 9.</a:t>
            </a:r>
          </a:p>
          <a:p>
            <a:pPr marL="0" indent="0">
              <a:buNone/>
            </a:pPr>
            <a:r>
              <a:rPr lang="pl-PL" dirty="0"/>
              <a:t>8. Przepisów ustawy wymienionej w ust. 7, dotyczących wystąpienia ze spółdzielni, wykluczenia ze spółdzielni i wykreślenia z rejestru członków spółdzielni, nie stosuje się. Osoba będąca założycielem spółdzielni oraz właściciel lokalu będący członkiem spółdzielni może wystąpić z niej za wypowiedzeniem.</a:t>
            </a:r>
          </a:p>
          <a:p>
            <a:pPr marL="0" indent="0">
              <a:buNone/>
            </a:pPr>
            <a:r>
              <a:rPr lang="pl-PL" dirty="0"/>
              <a:t>9. Nie stosuje się przepisów ustawy wymienionej w ust. 7 dotyczących udziałów i wpisowego, a także przepisów dotyczących obowiązku złożenia deklaracji w celu przyjęcia w poczet członków spółdzielni, z zastrzeżeniem art. 3.</a:t>
            </a:r>
          </a:p>
          <a:p>
            <a:pPr marL="0" indent="0" algn="ctr">
              <a:buNone/>
            </a:pPr>
            <a:endParaRPr lang="pl-PL" dirty="0"/>
          </a:p>
        </p:txBody>
      </p:sp>
    </p:spTree>
    <p:extLst>
      <p:ext uri="{BB962C8B-B14F-4D97-AF65-F5344CB8AC3E}">
        <p14:creationId xmlns:p14="http://schemas.microsoft.com/office/powerpoint/2010/main" val="16095541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63FEA58-2A45-4FC7-8EDF-5B96B899D60B}"/>
              </a:ext>
            </a:extLst>
          </p:cNvPr>
          <p:cNvSpPr>
            <a:spLocks noGrp="1"/>
          </p:cNvSpPr>
          <p:nvPr>
            <p:ph type="title"/>
          </p:nvPr>
        </p:nvSpPr>
        <p:spPr/>
        <p:txBody>
          <a:bodyPr/>
          <a:lstStyle/>
          <a:p>
            <a:pPr algn="ctr"/>
            <a:r>
              <a:rPr lang="pl-PL" dirty="0"/>
              <a:t>spółdzielcze własnościowe prawo do lokalu </a:t>
            </a:r>
            <a:br>
              <a:rPr lang="pl-PL" dirty="0"/>
            </a:br>
            <a:r>
              <a:rPr lang="pl-PL" dirty="0"/>
              <a:t>-spółdzielnia mieszkaniowa-</a:t>
            </a:r>
          </a:p>
        </p:txBody>
      </p:sp>
      <p:sp>
        <p:nvSpPr>
          <p:cNvPr id="3" name="Symbol zastępczy zawartości 2">
            <a:extLst>
              <a:ext uri="{FF2B5EF4-FFF2-40B4-BE49-F238E27FC236}">
                <a16:creationId xmlns:a16="http://schemas.microsoft.com/office/drawing/2014/main" id="{7BCA4E80-77A4-4C23-AC53-17155765CF99}"/>
              </a:ext>
            </a:extLst>
          </p:cNvPr>
          <p:cNvSpPr>
            <a:spLocks noGrp="1"/>
          </p:cNvSpPr>
          <p:nvPr>
            <p:ph idx="1"/>
          </p:nvPr>
        </p:nvSpPr>
        <p:spPr/>
        <p:txBody>
          <a:bodyPr>
            <a:normAutofit fontScale="92500" lnSpcReduction="20000"/>
          </a:bodyPr>
          <a:lstStyle/>
          <a:p>
            <a:r>
              <a:rPr lang="pl-PL" dirty="0"/>
              <a:t>o tym, którą z wymienionych na poprzednim slajdzie działalności prowadzi spółdzielnia</a:t>
            </a:r>
            <a:r>
              <a:rPr lang="pl-PL" b="1" dirty="0"/>
              <a:t>, </a:t>
            </a:r>
            <a:r>
              <a:rPr lang="pl-PL" dirty="0"/>
              <a:t>przesądza jej </a:t>
            </a:r>
            <a:r>
              <a:rPr lang="pl-PL" b="1" dirty="0"/>
              <a:t>statut</a:t>
            </a:r>
            <a:endParaRPr lang="pl-PL" dirty="0"/>
          </a:p>
          <a:p>
            <a:r>
              <a:rPr lang="pl-PL" dirty="0"/>
              <a:t>do </a:t>
            </a:r>
            <a:r>
              <a:rPr lang="pl-PL" b="1" dirty="0"/>
              <a:t>31 lipca 2007 r. </a:t>
            </a:r>
            <a:r>
              <a:rPr lang="pl-PL" dirty="0"/>
              <a:t>jako jeden z celów spółdzielni mieszkaniowych ustawodawca wskazywał „budowanie lub nabywanie budynków w celu ustanowienia na rzecz członków </a:t>
            </a:r>
            <a:r>
              <a:rPr lang="pl-PL" b="1" dirty="0"/>
              <a:t>spółdzielczych własnościowych praw do znajdujących się w tych budynkach lokali mieszkalnych lub lokali o innym przeznaczeniu</a:t>
            </a:r>
            <a:r>
              <a:rPr lang="pl-PL" dirty="0"/>
              <a:t>, a także do miejsc postojowych w garażach wielostanowiskowych” </a:t>
            </a:r>
          </a:p>
          <a:p>
            <a:pPr marL="0" indent="0">
              <a:buNone/>
            </a:pPr>
            <a:r>
              <a:rPr lang="pl-PL" dirty="0">
                <a:sym typeface="Wingdings" panose="05000000000000000000" pitchFamily="2" charset="2"/>
              </a:rPr>
              <a:t> </a:t>
            </a:r>
            <a:r>
              <a:rPr lang="pl-PL" dirty="0"/>
              <a:t>(uchylony </a:t>
            </a:r>
            <a:r>
              <a:rPr lang="pl-PL" dirty="0">
                <a:highlight>
                  <a:srgbClr val="FF0000"/>
                </a:highlight>
              </a:rPr>
              <a:t>art.1 ust. 2 pkt 1</a:t>
            </a:r>
            <a:r>
              <a:rPr lang="pl-PL" baseline="30000" dirty="0">
                <a:highlight>
                  <a:srgbClr val="FF0000"/>
                </a:highlight>
              </a:rPr>
              <a:t>1</a:t>
            </a:r>
            <a:r>
              <a:rPr lang="pl-PL" dirty="0">
                <a:highlight>
                  <a:srgbClr val="FF0000"/>
                </a:highlight>
              </a:rPr>
              <a:t> </a:t>
            </a:r>
            <a:r>
              <a:rPr lang="pl-PL" dirty="0"/>
              <a:t>ustawy o spółdzielniach mieszkaniowych)</a:t>
            </a:r>
          </a:p>
          <a:p>
            <a:pPr marL="0" indent="0">
              <a:buNone/>
            </a:pPr>
            <a:r>
              <a:rPr lang="pl-PL" dirty="0">
                <a:sym typeface="Wingdings" panose="05000000000000000000" pitchFamily="2" charset="2"/>
              </a:rPr>
              <a:t> </a:t>
            </a:r>
            <a:r>
              <a:rPr lang="pl-PL" b="1" dirty="0">
                <a:sym typeface="Wingdings" panose="05000000000000000000" pitchFamily="2" charset="2"/>
              </a:rPr>
              <a:t>wyłączono już możliwość ustanawiania spółdzielczych własnościowych praw do lokali</a:t>
            </a:r>
          </a:p>
          <a:p>
            <a:pPr marL="0" indent="0">
              <a:buNone/>
            </a:pPr>
            <a:r>
              <a:rPr lang="pl-PL" dirty="0">
                <a:sym typeface="Wingdings" panose="05000000000000000000" pitchFamily="2" charset="2"/>
              </a:rPr>
              <a:t> zamierzeniem ustawodawcy jest </a:t>
            </a:r>
            <a:r>
              <a:rPr lang="pl-PL" b="1" dirty="0">
                <a:sym typeface="Wingdings" panose="05000000000000000000" pitchFamily="2" charset="2"/>
              </a:rPr>
              <a:t>sukcesywne eliminowanie z obrotu istniejących jeszcze spółdzielczych własnościowych praw do lokali</a:t>
            </a:r>
            <a:endParaRPr lang="pl-PL" b="1" dirty="0"/>
          </a:p>
        </p:txBody>
      </p:sp>
    </p:spTree>
    <p:extLst>
      <p:ext uri="{BB962C8B-B14F-4D97-AF65-F5344CB8AC3E}">
        <p14:creationId xmlns:p14="http://schemas.microsoft.com/office/powerpoint/2010/main" val="1156880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794B4A-EB63-4DF0-8917-39EDD94141CC}"/>
              </a:ext>
            </a:extLst>
          </p:cNvPr>
          <p:cNvSpPr>
            <a:spLocks noGrp="1"/>
          </p:cNvSpPr>
          <p:nvPr>
            <p:ph type="title"/>
          </p:nvPr>
        </p:nvSpPr>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F10DFB2B-D4C2-4B42-BABC-DC00EC9F76A0}"/>
              </a:ext>
            </a:extLst>
          </p:cNvPr>
          <p:cNvSpPr>
            <a:spLocks noGrp="1"/>
          </p:cNvSpPr>
          <p:nvPr>
            <p:ph idx="1"/>
          </p:nvPr>
        </p:nvSpPr>
        <p:spPr/>
        <p:txBody>
          <a:bodyPr>
            <a:normAutofit fontScale="70000" lnSpcReduction="20000"/>
          </a:bodyPr>
          <a:lstStyle/>
          <a:p>
            <a:pPr marL="0" indent="0" algn="ctr">
              <a:buNone/>
            </a:pPr>
            <a:r>
              <a:rPr lang="pl-PL" dirty="0"/>
              <a:t>Ustawa o spółdzielniach mieszkaniowych</a:t>
            </a:r>
          </a:p>
          <a:p>
            <a:pPr marL="0" indent="0" algn="ctr">
              <a:buNone/>
            </a:pPr>
            <a:r>
              <a:rPr lang="pl-PL" dirty="0"/>
              <a:t>Art. 17</a:t>
            </a:r>
            <a:r>
              <a:rPr lang="pl-PL" baseline="30000" dirty="0"/>
              <a:t>2</a:t>
            </a:r>
            <a:r>
              <a:rPr lang="pl-PL" dirty="0"/>
              <a:t> </a:t>
            </a:r>
          </a:p>
          <a:p>
            <a:pPr marL="0" indent="0">
              <a:buNone/>
            </a:pPr>
            <a:r>
              <a:rPr lang="pl-PL" dirty="0"/>
              <a:t>1. </a:t>
            </a:r>
            <a:r>
              <a:rPr lang="pl-PL" b="1" dirty="0"/>
              <a:t>Spółdzielcze własnościowe prawo do lokalu </a:t>
            </a:r>
            <a:r>
              <a:rPr lang="pl-PL" dirty="0"/>
              <a:t>jest prawem </a:t>
            </a:r>
            <a:r>
              <a:rPr lang="pl-PL" b="1" dirty="0"/>
              <a:t>zbywalnym</a:t>
            </a:r>
            <a:r>
              <a:rPr lang="pl-PL" dirty="0"/>
              <a:t>, </a:t>
            </a:r>
            <a:r>
              <a:rPr lang="pl-PL" b="1" dirty="0"/>
              <a:t>przechodzi na spadkobierców </a:t>
            </a:r>
            <a:r>
              <a:rPr lang="pl-PL" dirty="0"/>
              <a:t>i </a:t>
            </a:r>
            <a:r>
              <a:rPr lang="pl-PL" b="1" dirty="0"/>
              <a:t>podlega egzekucji. Jest ono ograniczonym prawem rzeczowym.</a:t>
            </a:r>
          </a:p>
          <a:p>
            <a:pPr marL="0" indent="0">
              <a:buNone/>
            </a:pPr>
            <a:r>
              <a:rPr lang="pl-PL" dirty="0"/>
              <a:t>2. </a:t>
            </a:r>
            <a:r>
              <a:rPr lang="pl-PL" i="1" dirty="0"/>
              <a:t>(utracił moc)</a:t>
            </a:r>
            <a:r>
              <a:rPr lang="pl-PL" dirty="0"/>
              <a:t> </a:t>
            </a:r>
          </a:p>
          <a:p>
            <a:pPr marL="0" indent="0">
              <a:buNone/>
            </a:pPr>
            <a:r>
              <a:rPr lang="pl-PL" dirty="0"/>
              <a:t>3. </a:t>
            </a:r>
            <a:r>
              <a:rPr lang="pl-PL" b="1" dirty="0"/>
              <a:t>Zbycie</a:t>
            </a:r>
            <a:r>
              <a:rPr lang="pl-PL" dirty="0"/>
              <a:t> spółdzielczego własnościowego prawa do lokalu obejmuje także </a:t>
            </a:r>
            <a:r>
              <a:rPr lang="pl-PL" b="1" dirty="0"/>
              <a:t>wkład budowlany</a:t>
            </a:r>
            <a:r>
              <a:rPr lang="pl-PL" dirty="0"/>
              <a:t>. Dopóki prawo to nie wygaśnie, zbycie samego wkładu jest nieważne.</a:t>
            </a:r>
          </a:p>
          <a:p>
            <a:pPr marL="0" indent="0">
              <a:buNone/>
            </a:pPr>
            <a:r>
              <a:rPr lang="pl-PL" dirty="0"/>
              <a:t>4. </a:t>
            </a:r>
            <a:r>
              <a:rPr lang="pl-PL" b="1" dirty="0"/>
              <a:t>Umowa zbycia spółdzielczego własnościowego prawa do lokalu powinna być zawarta w formie aktu notarialnego</a:t>
            </a:r>
            <a:r>
              <a:rPr lang="pl-PL" dirty="0"/>
              <a:t>. Wypis tego aktu notariusz przesyła niezwłocznie spółdzielni.</a:t>
            </a:r>
          </a:p>
          <a:p>
            <a:pPr marL="0" indent="0">
              <a:buNone/>
            </a:pPr>
            <a:r>
              <a:rPr lang="pl-PL" dirty="0"/>
              <a:t>5.</a:t>
            </a:r>
            <a:r>
              <a:rPr lang="pl-PL" i="1" dirty="0"/>
              <a:t>(uchylony)</a:t>
            </a:r>
            <a:endParaRPr lang="pl-PL" dirty="0"/>
          </a:p>
          <a:p>
            <a:pPr marL="0" indent="0">
              <a:buNone/>
            </a:pPr>
            <a:r>
              <a:rPr lang="pl-PL" dirty="0"/>
              <a:t>6. </a:t>
            </a:r>
            <a:r>
              <a:rPr lang="pl-PL" b="1" dirty="0"/>
              <a:t>Przedmiotem zbycia może być ułamkowa część spółdzielczego własnościowego prawa do lokalu. Pozostałym współuprawnionym z tytułu własnościowego prawa do lokalu przysługuje </a:t>
            </a:r>
            <a:r>
              <a:rPr lang="pl-PL" b="1" dirty="0">
                <a:solidFill>
                  <a:srgbClr val="FF0000"/>
                </a:solidFill>
              </a:rPr>
              <a:t>prawo pierwokupu</a:t>
            </a:r>
            <a:r>
              <a:rPr lang="pl-PL" dirty="0"/>
              <a:t>. Umowa zbycia ułamkowej części własnościowego prawa do lokalu zawarta bezwarunkowo albo bez zawiadomienia uprawnionych o zbyciu lub z podaniem im do wiadomości istotnych postanowień umowy niezgodnie z rzeczywistością jest nieważna.</a:t>
            </a:r>
          </a:p>
          <a:p>
            <a:endParaRPr lang="pl-PL" dirty="0"/>
          </a:p>
        </p:txBody>
      </p:sp>
    </p:spTree>
    <p:extLst>
      <p:ext uri="{BB962C8B-B14F-4D97-AF65-F5344CB8AC3E}">
        <p14:creationId xmlns:p14="http://schemas.microsoft.com/office/powerpoint/2010/main" val="20287638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3A49856-B366-4874-933D-23F803516FFC}"/>
              </a:ext>
            </a:extLst>
          </p:cNvPr>
          <p:cNvSpPr>
            <a:spLocks noGrp="1"/>
          </p:cNvSpPr>
          <p:nvPr>
            <p:ph type="title"/>
          </p:nvPr>
        </p:nvSpPr>
        <p:spPr>
          <a:xfrm>
            <a:off x="838200" y="-32545"/>
            <a:ext cx="10515600" cy="1325563"/>
          </a:xfrm>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34E8101F-B91B-4BB3-8E52-9756F7E6D71D}"/>
              </a:ext>
            </a:extLst>
          </p:cNvPr>
          <p:cNvSpPr>
            <a:spLocks noGrp="1"/>
          </p:cNvSpPr>
          <p:nvPr>
            <p:ph idx="1"/>
          </p:nvPr>
        </p:nvSpPr>
        <p:spPr>
          <a:xfrm>
            <a:off x="838200" y="1361440"/>
            <a:ext cx="10515600" cy="4866323"/>
          </a:xfrm>
        </p:spPr>
        <p:txBody>
          <a:bodyPr>
            <a:normAutofit fontScale="70000" lnSpcReduction="20000"/>
          </a:bodyPr>
          <a:lstStyle/>
          <a:p>
            <a:r>
              <a:rPr lang="pl-PL" dirty="0"/>
              <a:t>ograniczone prawo rzeczowe, jednak o </a:t>
            </a:r>
            <a:r>
              <a:rPr lang="pl-PL" b="1" dirty="0"/>
              <a:t>treści zbliżonej do prawa odrębnej własności lokalu</a:t>
            </a:r>
          </a:p>
          <a:p>
            <a:r>
              <a:rPr lang="pl-PL" dirty="0"/>
              <a:t> zarówno spółdzielcze własnościowe prawo do </a:t>
            </a:r>
            <a:r>
              <a:rPr lang="pl-PL" b="1" dirty="0"/>
              <a:t>lokalu mieszkalnego</a:t>
            </a:r>
            <a:r>
              <a:rPr lang="pl-PL" dirty="0"/>
              <a:t>, jak też spółdzielcze własnościowe prawo do </a:t>
            </a:r>
            <a:r>
              <a:rPr lang="pl-PL" b="1" dirty="0"/>
              <a:t>lokalu o innym przeznaczeniu</a:t>
            </a:r>
            <a:r>
              <a:rPr lang="pl-PL" dirty="0"/>
              <a:t> </a:t>
            </a:r>
            <a:endParaRPr lang="pl-PL" b="1" dirty="0"/>
          </a:p>
          <a:p>
            <a:r>
              <a:rPr lang="pl-PL" dirty="0"/>
              <a:t>więź prawna, istniejąca między właścicielem (</a:t>
            </a:r>
            <a:r>
              <a:rPr lang="pl-PL" b="1" dirty="0"/>
              <a:t>spółdzielnią</a:t>
            </a:r>
            <a:r>
              <a:rPr lang="pl-PL" dirty="0"/>
              <a:t>) a osobą, której przysługuje spółdzielcze własnościowe prawo do lokalu (</a:t>
            </a:r>
            <a:r>
              <a:rPr lang="pl-PL" b="1" dirty="0"/>
              <a:t>członkiem spółdzielni albo osobą niebędącą członkiem</a:t>
            </a:r>
            <a:r>
              <a:rPr lang="pl-PL" dirty="0"/>
              <a:t>) ma </a:t>
            </a:r>
            <a:r>
              <a:rPr lang="pl-PL" b="1" dirty="0"/>
              <a:t>charakter względny</a:t>
            </a:r>
          </a:p>
          <a:p>
            <a:r>
              <a:rPr lang="pl-PL" dirty="0"/>
              <a:t>spółdzielcze własnościowe prawo do lokalu, jest prawem podmiotowym bezwzględnym (</a:t>
            </a:r>
            <a:r>
              <a:rPr lang="pl-PL" dirty="0">
                <a:sym typeface="Wingdings" panose="05000000000000000000" pitchFamily="2" charset="2"/>
              </a:rPr>
              <a:t></a:t>
            </a:r>
            <a:r>
              <a:rPr lang="pl-PL" dirty="0"/>
              <a:t>skutecznym </a:t>
            </a:r>
            <a:r>
              <a:rPr lang="pl-PL" i="1" dirty="0"/>
              <a:t>erga </a:t>
            </a:r>
            <a:r>
              <a:rPr lang="pl-PL" i="1" dirty="0" err="1"/>
              <a:t>omnes</a:t>
            </a:r>
            <a:r>
              <a:rPr lang="pl-PL" dirty="0"/>
              <a:t>)</a:t>
            </a:r>
          </a:p>
          <a:p>
            <a:r>
              <a:rPr lang="pl-PL" dirty="0"/>
              <a:t>spółdzielcze własnościowe prawo do lokalu, podobnie jak prawo odrębnej własności lokalu:</a:t>
            </a:r>
          </a:p>
          <a:p>
            <a:pPr algn="ctr">
              <a:buFont typeface="Wingdings" panose="05000000000000000000" pitchFamily="2" charset="2"/>
              <a:buChar char="ü"/>
            </a:pPr>
            <a:r>
              <a:rPr lang="pl-PL" dirty="0"/>
              <a:t>jest zbywalne</a:t>
            </a:r>
          </a:p>
          <a:p>
            <a:pPr algn="ctr">
              <a:buFont typeface="Wingdings" panose="05000000000000000000" pitchFamily="2" charset="2"/>
              <a:buChar char="ü"/>
            </a:pPr>
            <a:r>
              <a:rPr lang="pl-PL" dirty="0"/>
              <a:t>podlega dziedziczeniu </a:t>
            </a:r>
          </a:p>
          <a:p>
            <a:pPr algn="ctr">
              <a:buFont typeface="Wingdings" panose="05000000000000000000" pitchFamily="2" charset="2"/>
              <a:buChar char="ü"/>
            </a:pPr>
            <a:r>
              <a:rPr lang="pl-PL" dirty="0"/>
              <a:t>podlega egzekucji </a:t>
            </a:r>
          </a:p>
          <a:p>
            <a:pPr algn="ctr">
              <a:buFont typeface="Wingdings" panose="05000000000000000000" pitchFamily="2" charset="2"/>
              <a:buChar char="ü"/>
            </a:pPr>
            <a:r>
              <a:rPr lang="pl-PL" dirty="0"/>
              <a:t> podlega takiej ochronie, jak prawo własności</a:t>
            </a:r>
          </a:p>
          <a:p>
            <a:pPr algn="ctr"/>
            <a:r>
              <a:rPr lang="pl-PL" b="1" dirty="0"/>
              <a:t>właścicielem lokalu</a:t>
            </a:r>
            <a:r>
              <a:rPr lang="pl-PL" dirty="0"/>
              <a:t>, stanowiącego część budynku, jest </a:t>
            </a:r>
            <a:r>
              <a:rPr lang="pl-PL" b="1" dirty="0">
                <a:solidFill>
                  <a:srgbClr val="FF0000"/>
                </a:solidFill>
              </a:rPr>
              <a:t>spółdzielnia mieszkaniowa</a:t>
            </a:r>
            <a:endParaRPr lang="pl-PL" dirty="0">
              <a:solidFill>
                <a:srgbClr val="FF0000"/>
              </a:solidFill>
            </a:endParaRPr>
          </a:p>
        </p:txBody>
      </p:sp>
    </p:spTree>
    <p:extLst>
      <p:ext uri="{BB962C8B-B14F-4D97-AF65-F5344CB8AC3E}">
        <p14:creationId xmlns:p14="http://schemas.microsoft.com/office/powerpoint/2010/main" val="317822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F814AD4-2FA9-4962-B3F7-2CA81B36D458}"/>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5AB1AC25-1CF3-43EA-BCA5-9389AA98807A}"/>
              </a:ext>
            </a:extLst>
          </p:cNvPr>
          <p:cNvSpPr>
            <a:spLocks noGrp="1"/>
          </p:cNvSpPr>
          <p:nvPr>
            <p:ph idx="1"/>
          </p:nvPr>
        </p:nvSpPr>
        <p:spPr/>
        <p:txBody>
          <a:bodyPr>
            <a:normAutofit fontScale="92500" lnSpcReduction="10000"/>
          </a:bodyPr>
          <a:lstStyle/>
          <a:p>
            <a:endParaRPr lang="pl-PL" dirty="0"/>
          </a:p>
          <a:p>
            <a:pPr marL="0" indent="0" algn="ctr">
              <a:buNone/>
            </a:pPr>
            <a:r>
              <a:rPr lang="pl-PL" dirty="0"/>
              <a:t>ustawa o własności lokali</a:t>
            </a:r>
          </a:p>
          <a:p>
            <a:pPr marL="0" indent="0" algn="ctr">
              <a:buNone/>
            </a:pPr>
            <a:r>
              <a:rPr lang="pl-PL" dirty="0"/>
              <a:t>art. 2</a:t>
            </a:r>
          </a:p>
          <a:p>
            <a:pPr marL="0" indent="0">
              <a:buNone/>
            </a:pPr>
            <a:r>
              <a:rPr lang="pl-PL" dirty="0"/>
              <a:t>1: </a:t>
            </a:r>
            <a:r>
              <a:rPr lang="pl-PL" b="1" dirty="0"/>
              <a:t>Samodzielny</a:t>
            </a:r>
            <a:r>
              <a:rPr lang="pl-PL" dirty="0"/>
              <a:t> </a:t>
            </a:r>
            <a:r>
              <a:rPr lang="pl-PL" dirty="0">
                <a:solidFill>
                  <a:srgbClr val="FF0000"/>
                </a:solidFill>
              </a:rPr>
              <a:t>lokal mieszkalny</a:t>
            </a:r>
            <a:r>
              <a:rPr lang="pl-PL" dirty="0"/>
              <a:t>, a także </a:t>
            </a:r>
            <a:r>
              <a:rPr lang="pl-PL" dirty="0">
                <a:solidFill>
                  <a:srgbClr val="FF0000"/>
                </a:solidFill>
              </a:rPr>
              <a:t>lokal o innym przeznaczeniu</a:t>
            </a:r>
            <a:r>
              <a:rPr lang="pl-PL" dirty="0"/>
              <a:t>, zwane dalej ,,lokalami'', mogą stanowić </a:t>
            </a:r>
            <a:r>
              <a:rPr lang="pl-PL" dirty="0">
                <a:solidFill>
                  <a:srgbClr val="FF0000"/>
                </a:solidFill>
              </a:rPr>
              <a:t>odrębne nieruchomości</a:t>
            </a:r>
            <a:r>
              <a:rPr lang="pl-PL" dirty="0"/>
              <a:t>. </a:t>
            </a:r>
          </a:p>
          <a:p>
            <a:pPr marL="0" indent="0">
              <a:buNone/>
            </a:pPr>
            <a:r>
              <a:rPr lang="pl-PL" dirty="0"/>
              <a:t>2. </a:t>
            </a:r>
            <a:r>
              <a:rPr lang="pl-PL" b="1" dirty="0"/>
              <a:t>Samodzielnym lokalem </a:t>
            </a:r>
            <a:r>
              <a:rPr lang="pl-PL" b="1" dirty="0">
                <a:solidFill>
                  <a:srgbClr val="FF0000"/>
                </a:solidFill>
              </a:rPr>
              <a:t>mieszkalnym</a:t>
            </a:r>
            <a:r>
              <a:rPr lang="pl-PL" dirty="0"/>
              <a:t>, w rozumieniu ustawy, jest </a:t>
            </a:r>
            <a:r>
              <a:rPr lang="pl-PL" b="1" dirty="0"/>
              <a:t>wydzielona trwałymi ścianami w obrębie budynku izba lub zespół izb przeznaczonych na stały pobyt ludzi, które wraz z pomieszczeniami pomocniczymi służą zaspokajaniu ich potrzeb mieszkaniowych</a:t>
            </a:r>
            <a:r>
              <a:rPr lang="pl-PL" dirty="0"/>
              <a:t>. Przepis ten </a:t>
            </a:r>
            <a:r>
              <a:rPr lang="pl-PL" dirty="0">
                <a:solidFill>
                  <a:srgbClr val="FF0000"/>
                </a:solidFill>
              </a:rPr>
              <a:t>stosuje się </a:t>
            </a:r>
            <a:r>
              <a:rPr lang="pl-PL" b="1" dirty="0">
                <a:solidFill>
                  <a:srgbClr val="FF0000"/>
                </a:solidFill>
              </a:rPr>
              <a:t>odpowiednio również do samodzielnych lokali wykorzystywanych zgodnie z przeznaczeniem na cele inne niż mieszkalne</a:t>
            </a:r>
            <a:r>
              <a:rPr lang="pl-PL" dirty="0">
                <a:solidFill>
                  <a:srgbClr val="FF0000"/>
                </a:solidFill>
              </a:rPr>
              <a:t>. </a:t>
            </a:r>
          </a:p>
          <a:p>
            <a:pPr marL="0" indent="0">
              <a:buNone/>
            </a:pPr>
            <a:endParaRPr lang="pl-PL" dirty="0"/>
          </a:p>
          <a:p>
            <a:endParaRPr lang="pl-PL" dirty="0"/>
          </a:p>
        </p:txBody>
      </p:sp>
    </p:spTree>
    <p:extLst>
      <p:ext uri="{BB962C8B-B14F-4D97-AF65-F5344CB8AC3E}">
        <p14:creationId xmlns:p14="http://schemas.microsoft.com/office/powerpoint/2010/main" val="345296015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60DEE6-9F54-480F-9B1C-04EF72BB9C1F}"/>
              </a:ext>
            </a:extLst>
          </p:cNvPr>
          <p:cNvSpPr>
            <a:spLocks noGrp="1"/>
          </p:cNvSpPr>
          <p:nvPr>
            <p:ph type="title"/>
          </p:nvPr>
        </p:nvSpPr>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97D79A2C-365E-4FE8-8D7C-84D7A28616ED}"/>
              </a:ext>
            </a:extLst>
          </p:cNvPr>
          <p:cNvSpPr>
            <a:spLocks noGrp="1"/>
          </p:cNvSpPr>
          <p:nvPr>
            <p:ph idx="1"/>
          </p:nvPr>
        </p:nvSpPr>
        <p:spPr/>
        <p:txBody>
          <a:bodyPr>
            <a:normAutofit fontScale="62500" lnSpcReduction="20000"/>
          </a:bodyPr>
          <a:lstStyle/>
          <a:p>
            <a:pPr algn="ctr"/>
            <a:r>
              <a:rPr lang="pl-PL" dirty="0"/>
              <a:t>do dnia  15.4.2004 r. </a:t>
            </a:r>
            <a:r>
              <a:rPr lang="pl-PL" b="1" dirty="0"/>
              <a:t>obowiązywał</a:t>
            </a:r>
            <a:r>
              <a:rPr lang="pl-PL" dirty="0"/>
              <a:t> art. 17</a:t>
            </a:r>
            <a:r>
              <a:rPr lang="pl-PL" baseline="30000" dirty="0"/>
              <a:t>8</a:t>
            </a:r>
            <a:r>
              <a:rPr lang="pl-PL" dirty="0"/>
              <a:t> ustawy  o spółdzielniach mieszkaniowych </a:t>
            </a:r>
          </a:p>
          <a:p>
            <a:pPr marL="0" indent="0">
              <a:buNone/>
            </a:pPr>
            <a:r>
              <a:rPr lang="pl-PL" dirty="0">
                <a:solidFill>
                  <a:schemeClr val="bg1">
                    <a:lumMod val="50000"/>
                  </a:schemeClr>
                </a:solidFill>
              </a:rPr>
              <a:t>art. 17</a:t>
            </a:r>
            <a:r>
              <a:rPr lang="pl-PL" baseline="30000" dirty="0">
                <a:solidFill>
                  <a:schemeClr val="bg1">
                    <a:lumMod val="50000"/>
                  </a:schemeClr>
                </a:solidFill>
              </a:rPr>
              <a:t>8</a:t>
            </a:r>
            <a:r>
              <a:rPr lang="pl-PL" dirty="0">
                <a:solidFill>
                  <a:schemeClr val="bg1">
                    <a:lumMod val="50000"/>
                  </a:schemeClr>
                </a:solidFill>
              </a:rPr>
              <a:t> 1. </a:t>
            </a:r>
            <a:r>
              <a:rPr lang="pl-PL" b="1" dirty="0">
                <a:solidFill>
                  <a:schemeClr val="bg1">
                    <a:lumMod val="50000"/>
                  </a:schemeClr>
                </a:solidFill>
              </a:rPr>
              <a:t>Spółdzielcze własnościowe prawo do lokalu wygasa z upływem 6 miesięcy od dnia ustania członkostwa z innych przyczyn niż śmierć członka, </a:t>
            </a:r>
            <a:r>
              <a:rPr lang="pl-PL" dirty="0">
                <a:solidFill>
                  <a:schemeClr val="bg1">
                    <a:lumMod val="50000"/>
                  </a:schemeClr>
                </a:solidFill>
              </a:rPr>
              <a:t>chyba że członek przed upływem tego terminu dokona zbycia prawa, a jeden z nabywców złoży deklarację członkowską. W tym wypadku prawo wygasa, gdy odmowa przyjęcia tej osoby na członka spółdzielni stanie się ostateczna, a od dnia ustania członkostwa upłynęło 6 miesięcy. Nabywca może, w ciągu 3 miesięcy od dnia doręczenia mu zawiadomienia o ostatecznej odmowie spółdzielni, wystąpić do sądu o nakazanie przyjęcia go w poczet członków spółdzielni. (…)</a:t>
            </a:r>
          </a:p>
          <a:p>
            <a:pPr algn="ctr"/>
            <a:r>
              <a:rPr lang="pl-PL" dirty="0"/>
              <a:t>TK uznał ten przepis za </a:t>
            </a:r>
            <a:r>
              <a:rPr lang="pl-PL" u="sng" dirty="0"/>
              <a:t>niezgodny z Konstytucją Rzeczypospolitej Polskiej</a:t>
            </a:r>
            <a:r>
              <a:rPr lang="pl-PL" dirty="0"/>
              <a:t>:</a:t>
            </a:r>
          </a:p>
          <a:p>
            <a:pPr algn="ctr">
              <a:buFont typeface="Wingdings" panose="05000000000000000000" pitchFamily="2" charset="2"/>
              <a:buChar char="ü"/>
            </a:pPr>
            <a:r>
              <a:rPr lang="pl-PL" dirty="0"/>
              <a:t>Wyrok Trybunału Konstytucyjnego z dnia 30 marca 2004 r., (K 32/03, OTK-A 2004, Nr 3, poz. 22)</a:t>
            </a:r>
            <a:endParaRPr lang="pl-PL" dirty="0">
              <a:sym typeface="Wingdings" panose="05000000000000000000" pitchFamily="2" charset="2"/>
            </a:endParaRPr>
          </a:p>
          <a:p>
            <a:pPr marL="0" indent="0">
              <a:buNone/>
            </a:pPr>
            <a:r>
              <a:rPr lang="pl-PL" dirty="0">
                <a:sym typeface="Wingdings" panose="05000000000000000000" pitchFamily="2" charset="2"/>
              </a:rPr>
              <a:t></a:t>
            </a:r>
            <a:r>
              <a:rPr lang="pl-PL" dirty="0"/>
              <a:t>sprzeczność z </a:t>
            </a:r>
            <a:r>
              <a:rPr lang="pl-PL" b="1" dirty="0"/>
              <a:t>art. 64 ust. 2 </a:t>
            </a:r>
            <a:r>
              <a:rPr lang="pl-PL" dirty="0"/>
              <a:t>Konstytucji RP</a:t>
            </a:r>
            <a:br>
              <a:rPr lang="pl-PL" dirty="0"/>
            </a:br>
            <a:r>
              <a:rPr lang="pl-PL" dirty="0"/>
              <a:t> („Własność, </a:t>
            </a:r>
            <a:r>
              <a:rPr lang="pl-PL" b="1" dirty="0"/>
              <a:t>inne prawa majątkowe </a:t>
            </a:r>
            <a:r>
              <a:rPr lang="pl-PL" dirty="0"/>
              <a:t>oraz prawo dziedziczenia </a:t>
            </a:r>
            <a:r>
              <a:rPr lang="pl-PL" b="1" dirty="0"/>
              <a:t>podlegają równej dla wszystkich ochronie prawnej</a:t>
            </a:r>
            <a:r>
              <a:rPr lang="pl-PL" dirty="0"/>
              <a:t>.”)</a:t>
            </a:r>
          </a:p>
          <a:p>
            <a:pPr marL="0" indent="0">
              <a:buNone/>
            </a:pPr>
            <a:r>
              <a:rPr lang="pl-PL" dirty="0"/>
              <a:t> </a:t>
            </a:r>
            <a:r>
              <a:rPr lang="pl-PL" dirty="0">
                <a:sym typeface="Wingdings" panose="05000000000000000000" pitchFamily="2" charset="2"/>
              </a:rPr>
              <a:t></a:t>
            </a:r>
            <a:r>
              <a:rPr lang="pl-PL" dirty="0"/>
              <a:t>uzależnienie bytu prawa rzeczowego od członkostwa w spółdzielni mieszkaniowej oznaczała </a:t>
            </a:r>
            <a:r>
              <a:rPr lang="pl-PL" b="1" dirty="0"/>
              <a:t>nierówność traktowania uprawnionych</a:t>
            </a:r>
          </a:p>
          <a:p>
            <a:pPr algn="ctr"/>
            <a:r>
              <a:rPr lang="pl-PL" dirty="0">
                <a:highlight>
                  <a:srgbClr val="FFFF00"/>
                </a:highlight>
              </a:rPr>
              <a:t>w obecnym stanie prawnym, nabywca spółdzielczego własnościowego prawa do lokalu może (ale </a:t>
            </a:r>
            <a:r>
              <a:rPr lang="pl-PL" u="sng" dirty="0">
                <a:highlight>
                  <a:srgbClr val="FFFF00"/>
                </a:highlight>
              </a:rPr>
              <a:t>nie musi</a:t>
            </a:r>
            <a:r>
              <a:rPr lang="pl-PL" dirty="0">
                <a:highlight>
                  <a:srgbClr val="FFFF00"/>
                </a:highlight>
              </a:rPr>
              <a:t>) przystąpić do spółdzielni </a:t>
            </a:r>
            <a:r>
              <a:rPr lang="pl-PL" dirty="0">
                <a:highlight>
                  <a:srgbClr val="FFFF00"/>
                </a:highlight>
                <a:sym typeface="Wingdings" panose="05000000000000000000" pitchFamily="2" charset="2"/>
              </a:rPr>
              <a:t> </a:t>
            </a:r>
            <a:r>
              <a:rPr lang="pl-PL" dirty="0">
                <a:highlight>
                  <a:srgbClr val="FFFF00"/>
                </a:highlight>
              </a:rPr>
              <a:t>charakter </a:t>
            </a:r>
            <a:r>
              <a:rPr lang="pl-PL" b="1" dirty="0">
                <a:highlight>
                  <a:srgbClr val="FFFF00"/>
                </a:highlight>
              </a:rPr>
              <a:t>fakultatywny</a:t>
            </a:r>
            <a:r>
              <a:rPr lang="pl-PL" dirty="0">
                <a:highlight>
                  <a:srgbClr val="FFFF00"/>
                </a:highlight>
              </a:rPr>
              <a:t> </a:t>
            </a:r>
          </a:p>
          <a:p>
            <a:pPr algn="ctr"/>
            <a:endParaRPr lang="pl-PL" dirty="0"/>
          </a:p>
        </p:txBody>
      </p:sp>
    </p:spTree>
    <p:extLst>
      <p:ext uri="{BB962C8B-B14F-4D97-AF65-F5344CB8AC3E}">
        <p14:creationId xmlns:p14="http://schemas.microsoft.com/office/powerpoint/2010/main" val="23003504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57AD47-1F34-42FF-A7E2-BA74561A1168}"/>
              </a:ext>
            </a:extLst>
          </p:cNvPr>
          <p:cNvSpPr>
            <a:spLocks noGrp="1"/>
          </p:cNvSpPr>
          <p:nvPr>
            <p:ph type="title"/>
          </p:nvPr>
        </p:nvSpPr>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281A4169-BE46-4343-A652-3BF4717716F0}"/>
              </a:ext>
            </a:extLst>
          </p:cNvPr>
          <p:cNvSpPr>
            <a:spLocks noGrp="1"/>
          </p:cNvSpPr>
          <p:nvPr>
            <p:ph idx="1"/>
          </p:nvPr>
        </p:nvSpPr>
        <p:spPr/>
        <p:txBody>
          <a:bodyPr/>
          <a:lstStyle/>
          <a:p>
            <a:pPr marL="0" indent="0" algn="ctr">
              <a:buNone/>
            </a:pPr>
            <a:r>
              <a:rPr lang="pl-PL" dirty="0"/>
              <a:t> - zbycie-</a:t>
            </a:r>
          </a:p>
          <a:p>
            <a:pPr marL="0" indent="0" algn="ctr">
              <a:buNone/>
            </a:pPr>
            <a:r>
              <a:rPr lang="pl-PL" dirty="0"/>
              <a:t>ustawa o spółdzielniach mieszkaniowych</a:t>
            </a:r>
          </a:p>
          <a:p>
            <a:pPr marL="0" indent="0" algn="ctr">
              <a:buNone/>
            </a:pPr>
            <a:r>
              <a:rPr lang="pl-PL" dirty="0"/>
              <a:t>art. 17</a:t>
            </a:r>
            <a:r>
              <a:rPr lang="pl-PL" baseline="30000" dirty="0"/>
              <a:t>2</a:t>
            </a:r>
          </a:p>
          <a:p>
            <a:pPr marL="0" indent="0" algn="just">
              <a:buNone/>
            </a:pPr>
            <a:r>
              <a:rPr lang="pl-PL" dirty="0"/>
              <a:t>4. Umowa zbycia spółdzielczego własnościowego prawa do lokalu powinna być zawarta </a:t>
            </a:r>
            <a:r>
              <a:rPr lang="pl-PL" b="1" dirty="0"/>
              <a:t>w formie </a:t>
            </a:r>
            <a:r>
              <a:rPr lang="pl-PL" b="1" dirty="0">
                <a:solidFill>
                  <a:srgbClr val="FF0000"/>
                </a:solidFill>
              </a:rPr>
              <a:t>aktu notarialnego</a:t>
            </a:r>
            <a:r>
              <a:rPr lang="pl-PL" dirty="0"/>
              <a:t>. Wypis tego aktu notariusz przesyła niezwłocznie spółdzielni.</a:t>
            </a:r>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3974676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DEE21C-9C68-4945-8BC4-422CB864163D}"/>
              </a:ext>
            </a:extLst>
          </p:cNvPr>
          <p:cNvSpPr>
            <a:spLocks noGrp="1"/>
          </p:cNvSpPr>
          <p:nvPr>
            <p:ph type="title"/>
          </p:nvPr>
        </p:nvSpPr>
        <p:spPr/>
        <p:txBody>
          <a:bodyPr>
            <a:normAutofit/>
          </a:bodyPr>
          <a:lstStyle/>
          <a:p>
            <a:pPr algn="ctr"/>
            <a:r>
              <a:rPr lang="pl-PL" dirty="0"/>
              <a:t>spółdzielcze własnościowe prawo do lokalu </a:t>
            </a:r>
            <a:br>
              <a:rPr lang="pl-PL" dirty="0"/>
            </a:br>
            <a:r>
              <a:rPr lang="pl-PL" sz="1800" dirty="0"/>
              <a:t>ustawa o spółdzielniach mieszkaniowych</a:t>
            </a:r>
            <a:br>
              <a:rPr lang="pl-PL" sz="1800" dirty="0"/>
            </a:br>
            <a:r>
              <a:rPr lang="pl-PL" sz="1800" dirty="0"/>
              <a:t>art. 12</a:t>
            </a:r>
            <a:endParaRPr lang="pl-PL" dirty="0"/>
          </a:p>
        </p:txBody>
      </p:sp>
      <p:sp>
        <p:nvSpPr>
          <p:cNvPr id="3" name="Symbol zastępczy zawartości 2">
            <a:extLst>
              <a:ext uri="{FF2B5EF4-FFF2-40B4-BE49-F238E27FC236}">
                <a16:creationId xmlns:a16="http://schemas.microsoft.com/office/drawing/2014/main" id="{3A18465B-9681-4142-9F9A-948FDF62766C}"/>
              </a:ext>
            </a:extLst>
          </p:cNvPr>
          <p:cNvSpPr>
            <a:spLocks noGrp="1"/>
          </p:cNvSpPr>
          <p:nvPr>
            <p:ph idx="1"/>
          </p:nvPr>
        </p:nvSpPr>
        <p:spPr/>
        <p:txBody>
          <a:bodyPr numCol="2">
            <a:normAutofit fontScale="55000" lnSpcReduction="20000"/>
          </a:bodyPr>
          <a:lstStyle/>
          <a:p>
            <a:pPr marL="0" indent="0">
              <a:buNone/>
            </a:pPr>
            <a:r>
              <a:rPr lang="pl-PL" dirty="0"/>
              <a:t>1. </a:t>
            </a:r>
            <a:r>
              <a:rPr lang="pl-PL" b="1" dirty="0"/>
              <a:t>Na pisemne żądanie </a:t>
            </a:r>
            <a:r>
              <a:rPr lang="pl-PL" dirty="0"/>
              <a:t>członka, któremu przysługuje spółdzielcze lokatorskie prawo do lokalu mieszkalnego, </a:t>
            </a:r>
            <a:r>
              <a:rPr lang="pl-PL" b="1" dirty="0"/>
              <a:t>spółdzielnia jest obowiązana zawrzeć z tym członkiem umowę przeniesienia własności lokalu</a:t>
            </a:r>
            <a:r>
              <a:rPr lang="pl-PL" dirty="0"/>
              <a:t> po dokonaniu przez niego:</a:t>
            </a:r>
          </a:p>
          <a:p>
            <a:pPr marL="0" indent="0">
              <a:buNone/>
            </a:pPr>
            <a:r>
              <a:rPr lang="pl-PL" dirty="0"/>
              <a:t>1) spłaty przypadającej na ten lokal części zobowiązań spółdzielni związanych z budową, o których mowa w art. 10 ust. 1 pkt 1, w tym w szczególności odpowiedniej części zadłużenia kredytowego spółdzielni wraz z odsetkami, a jeżeli spółdzielnia skorzystała z pomocy uzyskanej ze środków publicznych lub z innych środków - spłaty przypadającej na ten lokal części umorzenia kredytu w kwocie podlegającej odprowadzeniu przez spółdzielnię do budżetu państwa; </a:t>
            </a:r>
          </a:p>
          <a:p>
            <a:pPr marL="0" indent="0">
              <a:buNone/>
            </a:pPr>
            <a:r>
              <a:rPr lang="pl-PL" dirty="0"/>
              <a:t>2) spłaty zadłużenia z tytułu opłat, o których mowa w art. 4 ust. </a:t>
            </a:r>
            <a:r>
              <a:rPr lang="pl-PL" dirty="0">
                <a:hlinkClick r:id="rId2">
                  <a:extLst>
                    <a:ext uri="{A12FA001-AC4F-418D-AE19-62706E023703}">
                      <ahyp:hlinkClr xmlns:ahyp="http://schemas.microsoft.com/office/drawing/2018/hyperlinkcolor" val="tx"/>
                    </a:ext>
                  </a:extLst>
                </a:hlinkClick>
              </a:rPr>
              <a:t>1</a:t>
            </a:r>
            <a:r>
              <a:rPr lang="pl-PL" dirty="0"/>
              <a:t>.</a:t>
            </a:r>
          </a:p>
          <a:p>
            <a:pPr marL="0" indent="0">
              <a:buNone/>
            </a:pPr>
            <a:r>
              <a:rPr lang="pl-PL" dirty="0"/>
              <a:t>1</a:t>
            </a:r>
            <a:r>
              <a:rPr lang="pl-PL" baseline="30000" dirty="0"/>
              <a:t>1</a:t>
            </a:r>
            <a:r>
              <a:rPr lang="pl-PL" dirty="0"/>
              <a:t>. </a:t>
            </a:r>
            <a:r>
              <a:rPr lang="pl-PL" i="1" dirty="0"/>
              <a:t>(utracił moc)</a:t>
            </a:r>
            <a:r>
              <a:rPr lang="pl-PL" dirty="0"/>
              <a:t> </a:t>
            </a:r>
          </a:p>
          <a:p>
            <a:pPr marL="0" indent="0">
              <a:buNone/>
            </a:pPr>
            <a:r>
              <a:rPr lang="pl-PL" dirty="0"/>
              <a:t>1</a:t>
            </a:r>
            <a:r>
              <a:rPr lang="pl-PL" baseline="30000" dirty="0"/>
              <a:t>2</a:t>
            </a:r>
            <a:r>
              <a:rPr lang="pl-PL" dirty="0"/>
              <a:t>. Spółdzielnia mieszkaniowa zawiera umowę, o której mowa w ust. 1, </a:t>
            </a:r>
            <a:r>
              <a:rPr lang="pl-PL" b="1" dirty="0"/>
              <a:t>w terminie 6 miesięcy od dnia złożenia wniosku przez osobę uprawnioną,</a:t>
            </a:r>
            <a:r>
              <a:rPr lang="pl-PL" dirty="0"/>
              <a:t> chyba że nieruchomość posiada nieuregulowany stan prawny w rozumieniu art. 113 ust. 6 ustawy z dnia 21 sierpnia 1997 r. o gospodarce nieruchomościami lub spółdzielni nie przysługuje prawo własności lub użytkowania wieczystego gruntu, na którym wybudowała sama budynek lub wybudowali go jej poprzednicy prawni.</a:t>
            </a:r>
          </a:p>
          <a:p>
            <a:pPr marL="0" indent="0">
              <a:buNone/>
            </a:pPr>
            <a:r>
              <a:rPr lang="pl-PL" dirty="0"/>
              <a:t>1</a:t>
            </a:r>
            <a:r>
              <a:rPr lang="pl-PL" baseline="30000" dirty="0"/>
              <a:t>3</a:t>
            </a:r>
            <a:r>
              <a:rPr lang="pl-PL" dirty="0"/>
              <a:t>. W przypadku lokalu mieszkalnego wybudowanego z udziałem kredytu udzielonego przez Bank Gospodarstwa Krajowego ze środków Krajowego Funduszu Mieszkaniowego, spłata przypadającej na ten lokal części umorzenia kredytu, o której mowa w ust. 1 pkt 1, podlega odprowadzeniu przez spółdzielnię mieszkaniową do Funduszu Dopłat, o którym mowa w ustawie z dnia 5 grudnia 2002 r. o dopłatach do oprocentowania kredytów mieszkaniowych o stałej stopie procentowej (Dz.U. z 2017 r. poz. 650 i 1529).</a:t>
            </a:r>
          </a:p>
          <a:p>
            <a:pPr marL="0" indent="0">
              <a:buNone/>
            </a:pPr>
            <a:r>
              <a:rPr lang="pl-PL" dirty="0"/>
              <a:t>2.</a:t>
            </a:r>
            <a:r>
              <a:rPr lang="pl-PL" i="1" dirty="0"/>
              <a:t>(uchylony)</a:t>
            </a:r>
            <a:endParaRPr lang="pl-PL" dirty="0"/>
          </a:p>
          <a:p>
            <a:pPr marL="0" indent="0">
              <a:buNone/>
            </a:pPr>
            <a:r>
              <a:rPr lang="pl-PL" dirty="0"/>
              <a:t>3.</a:t>
            </a:r>
            <a:r>
              <a:rPr lang="pl-PL" i="1" dirty="0"/>
              <a:t>(uchylony)</a:t>
            </a:r>
            <a:endParaRPr lang="pl-PL" dirty="0"/>
          </a:p>
          <a:p>
            <a:pPr marL="0" indent="0">
              <a:buNone/>
            </a:pPr>
            <a:r>
              <a:rPr lang="pl-PL" dirty="0"/>
              <a:t>4. Wynagrodzenie notariusza za ogół czynności notarialnych dokonanych przy zawieraniu umowy, o której mowa w ust. 1, oraz koszty sądowe w postępowaniu wieczystoksięgowym obciążają członka spółdzielni, na rzecz którego spółdzielnia dokonuje przeniesienia własności lokalu.</a:t>
            </a:r>
          </a:p>
          <a:p>
            <a:pPr marL="0" indent="0">
              <a:buNone/>
            </a:pPr>
            <a:r>
              <a:rPr lang="pl-PL" dirty="0"/>
              <a:t>5. Wynagrodzenie notariusza za ogół czynności notarialnych dokonanych przy zawieraniu umowy, o której mowa w ust. 1, wynosi 1/4 minimalnego wynagrodzenia za pracę, o którym mowa w ustawie z dnia 10 października 2002 r. o minimalnym wynagrodzeniu za pracę.</a:t>
            </a:r>
          </a:p>
          <a:p>
            <a:endParaRPr lang="pl-PL" dirty="0"/>
          </a:p>
        </p:txBody>
      </p:sp>
    </p:spTree>
    <p:extLst>
      <p:ext uri="{BB962C8B-B14F-4D97-AF65-F5344CB8AC3E}">
        <p14:creationId xmlns:p14="http://schemas.microsoft.com/office/powerpoint/2010/main" val="3013139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B0871B-1BF3-45AF-9C59-68C047653732}"/>
              </a:ext>
            </a:extLst>
          </p:cNvPr>
          <p:cNvSpPr>
            <a:spLocks noGrp="1"/>
          </p:cNvSpPr>
          <p:nvPr>
            <p:ph type="title"/>
          </p:nvPr>
        </p:nvSpPr>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386562A8-8690-46DD-8B21-C8A62CDAFD27}"/>
              </a:ext>
            </a:extLst>
          </p:cNvPr>
          <p:cNvSpPr>
            <a:spLocks noGrp="1"/>
          </p:cNvSpPr>
          <p:nvPr>
            <p:ph idx="1"/>
          </p:nvPr>
        </p:nvSpPr>
        <p:spPr>
          <a:xfrm>
            <a:off x="685800" y="1690688"/>
            <a:ext cx="10515600" cy="4351338"/>
          </a:xfrm>
        </p:spPr>
        <p:txBody>
          <a:bodyPr>
            <a:normAutofit fontScale="92500"/>
          </a:bodyPr>
          <a:lstStyle/>
          <a:p>
            <a:r>
              <a:rPr lang="pl-PL" dirty="0"/>
              <a:t>na </a:t>
            </a:r>
            <a:r>
              <a:rPr lang="pl-PL" b="1" dirty="0"/>
              <a:t>pisemne żądanie osoby</a:t>
            </a:r>
            <a:r>
              <a:rPr lang="pl-PL" dirty="0"/>
              <a:t>, której przysługuje </a:t>
            </a:r>
            <a:r>
              <a:rPr lang="pl-PL" b="1" dirty="0"/>
              <a:t>spółdzielcze własnościowe prawo do lokalu</a:t>
            </a:r>
            <a:r>
              <a:rPr lang="pl-PL" dirty="0"/>
              <a:t>, spółdzielnia mieszkaniowa </a:t>
            </a:r>
            <a:r>
              <a:rPr lang="pl-PL" b="1" dirty="0"/>
              <a:t>obowiązana jest</a:t>
            </a:r>
            <a:r>
              <a:rPr lang="pl-PL" dirty="0"/>
              <a:t> zawrzeć z tą osobą w terminie </a:t>
            </a:r>
            <a:r>
              <a:rPr lang="pl-PL" b="1" dirty="0"/>
              <a:t>sześciu miesięcy</a:t>
            </a:r>
            <a:r>
              <a:rPr lang="pl-PL" dirty="0"/>
              <a:t> od chwili złożenia wniosku, po uprzednim dokonaniu wzajemnych rozliczeń, </a:t>
            </a:r>
            <a:r>
              <a:rPr lang="pl-PL" b="1" dirty="0"/>
              <a:t>umowę przeniesienia własności lokalu</a:t>
            </a:r>
          </a:p>
          <a:p>
            <a:r>
              <a:rPr lang="pl-PL" dirty="0"/>
              <a:t> nie dotyczy to sytuacji, w której nieruchomość posiada </a:t>
            </a:r>
            <a:r>
              <a:rPr lang="pl-PL" b="1" dirty="0"/>
              <a:t>nieuregulowany stan prawny </a:t>
            </a:r>
            <a:r>
              <a:rPr lang="pl-PL" dirty="0"/>
              <a:t>lub </a:t>
            </a:r>
            <a:r>
              <a:rPr lang="pl-PL" b="1" dirty="0"/>
              <a:t>spółdzielni nie przysługuje prawo własności lub użytkowania wieczystego gruntu, na którym wybudowała budynek</a:t>
            </a:r>
            <a:r>
              <a:rPr lang="pl-PL" dirty="0"/>
              <a:t> </a:t>
            </a:r>
            <a:r>
              <a:rPr lang="pl-PL" dirty="0">
                <a:sym typeface="Wingdings" panose="05000000000000000000" pitchFamily="2" charset="2"/>
              </a:rPr>
              <a:t></a:t>
            </a:r>
          </a:p>
          <a:p>
            <a:pPr marL="0" indent="0">
              <a:buNone/>
            </a:pPr>
            <a:r>
              <a:rPr lang="pl-PL" dirty="0">
                <a:sym typeface="Wingdings" panose="05000000000000000000" pitchFamily="2" charset="2"/>
              </a:rPr>
              <a:t>w</a:t>
            </a:r>
            <a:r>
              <a:rPr lang="pl-PL" dirty="0"/>
              <a:t> przypadku ustanawiania odrębnej własności lokalu i jej przenoszenia na nabywcę spółdzielnia powinna przenieść na niego także </a:t>
            </a:r>
            <a:r>
              <a:rPr lang="pl-PL" b="1" dirty="0"/>
              <a:t>udział w prawie do gruntu </a:t>
            </a:r>
            <a:r>
              <a:rPr lang="pl-PL" b="1" dirty="0">
                <a:sym typeface="Wingdings" panose="05000000000000000000" pitchFamily="2" charset="2"/>
              </a:rPr>
              <a:t> </a:t>
            </a:r>
            <a:r>
              <a:rPr lang="pl-PL" dirty="0">
                <a:sym typeface="Wingdings" panose="05000000000000000000" pitchFamily="2" charset="2"/>
              </a:rPr>
              <a:t>zasada </a:t>
            </a:r>
            <a:r>
              <a:rPr lang="pl-PL" i="1" dirty="0" err="1">
                <a:sym typeface="Wingdings" panose="05000000000000000000" pitchFamily="2" charset="2"/>
              </a:rPr>
              <a:t>nemo</a:t>
            </a:r>
            <a:r>
              <a:rPr lang="pl-PL" i="1" dirty="0">
                <a:sym typeface="Wingdings" panose="05000000000000000000" pitchFamily="2" charset="2"/>
              </a:rPr>
              <a:t> plus iuris </a:t>
            </a:r>
            <a:r>
              <a:rPr lang="pl-PL" i="1" dirty="0"/>
              <a:t>in </a:t>
            </a:r>
            <a:r>
              <a:rPr lang="pl-PL" i="1" dirty="0" err="1"/>
              <a:t>alium</a:t>
            </a:r>
            <a:r>
              <a:rPr lang="pl-PL" i="1" dirty="0"/>
              <a:t> </a:t>
            </a:r>
            <a:r>
              <a:rPr lang="pl-PL" i="1" dirty="0" err="1"/>
              <a:t>transferre</a:t>
            </a:r>
            <a:r>
              <a:rPr lang="pl-PL" i="1" dirty="0"/>
              <a:t> </a:t>
            </a:r>
            <a:r>
              <a:rPr lang="pl-PL" i="1" dirty="0" err="1"/>
              <a:t>potest</a:t>
            </a:r>
            <a:r>
              <a:rPr lang="pl-PL" i="1" dirty="0"/>
              <a:t> </a:t>
            </a:r>
            <a:r>
              <a:rPr lang="pl-PL" i="1" dirty="0" err="1"/>
              <a:t>quam</a:t>
            </a:r>
            <a:r>
              <a:rPr lang="pl-PL" i="1" dirty="0"/>
              <a:t> </a:t>
            </a:r>
            <a:r>
              <a:rPr lang="pl-PL" i="1" dirty="0" err="1"/>
              <a:t>ipse</a:t>
            </a:r>
            <a:r>
              <a:rPr lang="pl-PL" i="1" dirty="0"/>
              <a:t> </a:t>
            </a:r>
            <a:r>
              <a:rPr lang="pl-PL" i="1" dirty="0" err="1"/>
              <a:t>habet</a:t>
            </a:r>
            <a:r>
              <a:rPr lang="pl-PL" i="1" dirty="0"/>
              <a:t> </a:t>
            </a:r>
            <a:endParaRPr lang="pl-PL" dirty="0"/>
          </a:p>
        </p:txBody>
      </p:sp>
    </p:spTree>
    <p:extLst>
      <p:ext uri="{BB962C8B-B14F-4D97-AF65-F5344CB8AC3E}">
        <p14:creationId xmlns:p14="http://schemas.microsoft.com/office/powerpoint/2010/main" val="15122245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617688E-2EA2-4222-96CD-926636F4FC6F}"/>
              </a:ext>
            </a:extLst>
          </p:cNvPr>
          <p:cNvSpPr>
            <a:spLocks noGrp="1"/>
          </p:cNvSpPr>
          <p:nvPr>
            <p:ph type="title"/>
          </p:nvPr>
        </p:nvSpPr>
        <p:spPr>
          <a:xfrm>
            <a:off x="838200" y="18255"/>
            <a:ext cx="10515600" cy="1325563"/>
          </a:xfrm>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1F96EE14-8FFF-4A9E-AB82-1B78568D2A8F}"/>
              </a:ext>
            </a:extLst>
          </p:cNvPr>
          <p:cNvSpPr>
            <a:spLocks noGrp="1"/>
          </p:cNvSpPr>
          <p:nvPr>
            <p:ph idx="1"/>
          </p:nvPr>
        </p:nvSpPr>
        <p:spPr>
          <a:xfrm>
            <a:off x="838200" y="1493520"/>
            <a:ext cx="10515600" cy="5364479"/>
          </a:xfrm>
        </p:spPr>
        <p:txBody>
          <a:bodyPr>
            <a:normAutofit fontScale="70000" lnSpcReduction="20000"/>
          </a:bodyPr>
          <a:lstStyle/>
          <a:p>
            <a:pPr algn="ctr">
              <a:buFontTx/>
              <a:buChar char="-"/>
            </a:pPr>
            <a:r>
              <a:rPr lang="pl-PL" sz="3800" dirty="0"/>
              <a:t>księga wieczysta-</a:t>
            </a:r>
          </a:p>
          <a:p>
            <a:pPr algn="just"/>
            <a:r>
              <a:rPr lang="pl-PL" dirty="0"/>
              <a:t>Art. 46 § 1 KC Nieruchomościami są </a:t>
            </a:r>
            <a:r>
              <a:rPr lang="pl-PL" b="1" dirty="0"/>
              <a:t>części powierzchni ziemskiej stanowiące odrębny przedmiot własności (</a:t>
            </a:r>
            <a:r>
              <a:rPr lang="pl-PL" b="1" dirty="0">
                <a:solidFill>
                  <a:srgbClr val="FF0000"/>
                </a:solidFill>
              </a:rPr>
              <a:t>grunty</a:t>
            </a:r>
            <a:r>
              <a:rPr lang="pl-PL" b="1" dirty="0"/>
              <a:t>)</a:t>
            </a:r>
            <a:r>
              <a:rPr lang="pl-PL" dirty="0"/>
              <a:t>, jak również </a:t>
            </a:r>
            <a:r>
              <a:rPr lang="pl-PL" b="1" dirty="0">
                <a:solidFill>
                  <a:srgbClr val="FF0000"/>
                </a:solidFill>
              </a:rPr>
              <a:t>budynki</a:t>
            </a:r>
            <a:r>
              <a:rPr lang="pl-PL" b="1" dirty="0"/>
              <a:t> trwale z gruntem związane </a:t>
            </a:r>
            <a:r>
              <a:rPr lang="pl-PL" dirty="0"/>
              <a:t>lub </a:t>
            </a:r>
            <a:r>
              <a:rPr lang="pl-PL" b="1" dirty="0">
                <a:solidFill>
                  <a:srgbClr val="FF0000"/>
                </a:solidFill>
              </a:rPr>
              <a:t>części takich budynków</a:t>
            </a:r>
            <a:r>
              <a:rPr lang="pl-PL" dirty="0"/>
              <a:t>, </a:t>
            </a:r>
            <a:r>
              <a:rPr lang="pl-PL" dirty="0">
                <a:solidFill>
                  <a:srgbClr val="FF0000"/>
                </a:solidFill>
              </a:rPr>
              <a:t>jeżeli na mocy przepisów szczególnych stanowią odrębny od gruntu przedmiot własności </a:t>
            </a:r>
            <a:r>
              <a:rPr lang="pl-PL" dirty="0">
                <a:sym typeface="Wingdings" panose="05000000000000000000" pitchFamily="2" charset="2"/>
              </a:rPr>
              <a:t></a:t>
            </a:r>
            <a:r>
              <a:rPr lang="pl-PL" dirty="0">
                <a:solidFill>
                  <a:srgbClr val="FF0000"/>
                </a:solidFill>
                <a:sym typeface="Wingdings" panose="05000000000000000000" pitchFamily="2" charset="2"/>
              </a:rPr>
              <a:t> </a:t>
            </a:r>
          </a:p>
          <a:p>
            <a:pPr marL="0" indent="0" algn="ctr">
              <a:buNone/>
            </a:pPr>
            <a:r>
              <a:rPr lang="pl-PL" b="1" dirty="0">
                <a:solidFill>
                  <a:schemeClr val="tx1">
                    <a:lumMod val="95000"/>
                    <a:lumOff val="5000"/>
                  </a:schemeClr>
                </a:solidFill>
                <a:sym typeface="Wingdings" panose="05000000000000000000" pitchFamily="2" charset="2"/>
              </a:rPr>
              <a:t>samodzielne lokale, stanowiące odrębny przedmiot własności  </a:t>
            </a:r>
            <a:r>
              <a:rPr lang="pl-PL" dirty="0">
                <a:solidFill>
                  <a:schemeClr val="bg1">
                    <a:lumMod val="50000"/>
                  </a:schemeClr>
                </a:solidFill>
                <a:sym typeface="Wingdings" panose="05000000000000000000" pitchFamily="2" charset="2"/>
              </a:rPr>
              <a:t>(spółdzielcze własnościowe prawo do lokalu jest natomiast </a:t>
            </a:r>
            <a:r>
              <a:rPr lang="pl-PL" b="1" dirty="0">
                <a:solidFill>
                  <a:schemeClr val="bg1">
                    <a:lumMod val="50000"/>
                  </a:schemeClr>
                </a:solidFill>
                <a:sym typeface="Wingdings" panose="05000000000000000000" pitchFamily="2" charset="2"/>
              </a:rPr>
              <a:t>ograniczonym prawem rzeczowym</a:t>
            </a:r>
            <a:r>
              <a:rPr lang="pl-PL" dirty="0">
                <a:solidFill>
                  <a:schemeClr val="bg1">
                    <a:lumMod val="50000"/>
                  </a:schemeClr>
                </a:solidFill>
                <a:sym typeface="Wingdings" panose="05000000000000000000" pitchFamily="2" charset="2"/>
              </a:rPr>
              <a:t>)</a:t>
            </a:r>
            <a:endParaRPr lang="pl-PL" dirty="0">
              <a:solidFill>
                <a:schemeClr val="bg1">
                  <a:lumMod val="50000"/>
                </a:schemeClr>
              </a:solidFill>
            </a:endParaRPr>
          </a:p>
          <a:p>
            <a:pPr algn="just"/>
            <a:r>
              <a:rPr lang="pl-PL" dirty="0"/>
              <a:t>księgi wieczyste służą </a:t>
            </a:r>
            <a:r>
              <a:rPr lang="pl-PL" b="1" dirty="0"/>
              <a:t>ujawnieniu stanu prawnego nieruchomości </a:t>
            </a:r>
            <a:r>
              <a:rPr lang="pl-PL" b="1" dirty="0">
                <a:sym typeface="Wingdings" panose="05000000000000000000" pitchFamily="2" charset="2"/>
              </a:rPr>
              <a:t> </a:t>
            </a:r>
            <a:r>
              <a:rPr lang="pl-PL" b="1" dirty="0"/>
              <a:t>księgi wieczyste</a:t>
            </a:r>
            <a:r>
              <a:rPr lang="pl-PL" dirty="0"/>
              <a:t> zakłada się i prowadzi </a:t>
            </a:r>
            <a:r>
              <a:rPr lang="pl-PL" b="1" dirty="0"/>
              <a:t>dla nieruchomości </a:t>
            </a:r>
            <a:r>
              <a:rPr lang="pl-PL" dirty="0">
                <a:solidFill>
                  <a:schemeClr val="bg1">
                    <a:lumMod val="50000"/>
                  </a:schemeClr>
                </a:solidFill>
              </a:rPr>
              <a:t>(dla każdej nieruchomości prowadzi się odrębną księgę wieczystą)</a:t>
            </a:r>
          </a:p>
          <a:p>
            <a:pPr algn="ctr"/>
            <a:r>
              <a:rPr lang="pl-PL" dirty="0"/>
              <a:t>spółdzielcze własnościowe prawo do lokalu jest ograniczonym prawem rzeczowym, ale </a:t>
            </a:r>
            <a:br>
              <a:rPr lang="pl-PL" dirty="0"/>
            </a:br>
            <a:r>
              <a:rPr lang="pl-PL" dirty="0"/>
              <a:t>w znaczeniu </a:t>
            </a:r>
            <a:r>
              <a:rPr lang="pl-PL" b="1" dirty="0"/>
              <a:t>ekonomicznym i konstytucyjnym</a:t>
            </a:r>
            <a:r>
              <a:rPr lang="pl-PL" dirty="0"/>
              <a:t> </a:t>
            </a:r>
            <a:r>
              <a:rPr lang="pl-PL" b="1" dirty="0"/>
              <a:t>pełni funkcję bliską prawu własności </a:t>
            </a:r>
          </a:p>
          <a:p>
            <a:pPr marL="0" indent="0" algn="ctr">
              <a:buNone/>
            </a:pPr>
            <a:r>
              <a:rPr lang="pl-PL" b="1" dirty="0">
                <a:sym typeface="Wingdings" panose="05000000000000000000" pitchFamily="2" charset="2"/>
              </a:rPr>
              <a:t></a:t>
            </a:r>
            <a:endParaRPr lang="pl-PL" b="1" dirty="0"/>
          </a:p>
          <a:p>
            <a:pPr algn="just"/>
            <a:r>
              <a:rPr lang="pl-PL" b="1" dirty="0"/>
              <a:t>księgi wieczyste</a:t>
            </a:r>
            <a:r>
              <a:rPr lang="pl-PL" dirty="0"/>
              <a:t> </a:t>
            </a:r>
            <a:r>
              <a:rPr lang="pl-PL" b="1" dirty="0">
                <a:solidFill>
                  <a:srgbClr val="FF0000"/>
                </a:solidFill>
              </a:rPr>
              <a:t>mogą być </a:t>
            </a:r>
            <a:r>
              <a:rPr lang="pl-PL" dirty="0"/>
              <a:t>także prowadzone w celu ustalenia stanu prawnego </a:t>
            </a:r>
            <a:r>
              <a:rPr lang="pl-PL" b="1" dirty="0"/>
              <a:t>spółdzielczego własnościowego prawa do lokalu; </a:t>
            </a:r>
            <a:r>
              <a:rPr lang="pl-PL" dirty="0"/>
              <a:t>do ksiąg wieczystych dla spółdzielczych własnościowych praw do lokalu stosuje się odpowiednio przepisy o księgach wieczystych dla nieruchomości</a:t>
            </a:r>
          </a:p>
          <a:p>
            <a:pPr algn="just"/>
            <a:r>
              <a:rPr lang="pl-PL" b="1" dirty="0">
                <a:solidFill>
                  <a:schemeClr val="tx1">
                    <a:lumMod val="95000"/>
                    <a:lumOff val="5000"/>
                  </a:schemeClr>
                </a:solidFill>
              </a:rPr>
              <a:t>fakultatywna możliwość </a:t>
            </a:r>
            <a:r>
              <a:rPr lang="pl-PL" dirty="0">
                <a:solidFill>
                  <a:schemeClr val="tx1">
                    <a:lumMod val="95000"/>
                    <a:lumOff val="5000"/>
                  </a:schemeClr>
                </a:solidFill>
              </a:rPr>
              <a:t>zakładania ksiąg wieczystych dla spółdzielczych własnościowych praw do lokali</a:t>
            </a:r>
          </a:p>
          <a:p>
            <a:pPr algn="ctr"/>
            <a:r>
              <a:rPr lang="pl-PL" dirty="0">
                <a:solidFill>
                  <a:srgbClr val="FF0000"/>
                </a:solidFill>
              </a:rPr>
              <a:t>współcześnie jest już wykluczone ustanawianie nowych spółdzielczych własnościowych praw do lokalu</a:t>
            </a:r>
            <a:r>
              <a:rPr lang="pl-PL" dirty="0"/>
              <a:t>, </a:t>
            </a:r>
            <a:r>
              <a:rPr lang="pl-PL" b="1" dirty="0"/>
              <a:t>nadal możliwe jest zakładanie ksiąg wieczystych dla ujawnienia dawniej ustanowionego spółdzielczego własnościowego prawa do lokalu </a:t>
            </a:r>
            <a:endParaRPr lang="pl-PL" b="1" dirty="0">
              <a:solidFill>
                <a:schemeClr val="tx1">
                  <a:lumMod val="95000"/>
                  <a:lumOff val="5000"/>
                </a:schemeClr>
              </a:solidFill>
            </a:endParaRPr>
          </a:p>
          <a:p>
            <a:pPr algn="just"/>
            <a:endParaRPr lang="pl-PL" dirty="0">
              <a:solidFill>
                <a:schemeClr val="tx1">
                  <a:lumMod val="95000"/>
                  <a:lumOff val="5000"/>
                </a:schemeClr>
              </a:solidFill>
            </a:endParaRPr>
          </a:p>
          <a:p>
            <a:pPr algn="just"/>
            <a:endParaRPr lang="pl-PL" dirty="0"/>
          </a:p>
        </p:txBody>
      </p:sp>
    </p:spTree>
    <p:extLst>
      <p:ext uri="{BB962C8B-B14F-4D97-AF65-F5344CB8AC3E}">
        <p14:creationId xmlns:p14="http://schemas.microsoft.com/office/powerpoint/2010/main" val="12693481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07E797-1132-4CD1-918D-7563D70F29E7}"/>
              </a:ext>
            </a:extLst>
          </p:cNvPr>
          <p:cNvSpPr>
            <a:spLocks noGrp="1"/>
          </p:cNvSpPr>
          <p:nvPr>
            <p:ph type="title"/>
          </p:nvPr>
        </p:nvSpPr>
        <p:spPr>
          <a:xfrm>
            <a:off x="838200" y="18255"/>
            <a:ext cx="10515600" cy="1325563"/>
          </a:xfrm>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4DBB117D-9888-45FC-B664-CC6B62D60812}"/>
              </a:ext>
            </a:extLst>
          </p:cNvPr>
          <p:cNvSpPr>
            <a:spLocks noGrp="1"/>
          </p:cNvSpPr>
          <p:nvPr>
            <p:ph idx="1"/>
          </p:nvPr>
        </p:nvSpPr>
        <p:spPr>
          <a:xfrm>
            <a:off x="838200" y="1076960"/>
            <a:ext cx="10515600" cy="5588000"/>
          </a:xfrm>
        </p:spPr>
        <p:txBody>
          <a:bodyPr>
            <a:normAutofit fontScale="62500" lnSpcReduction="20000"/>
          </a:bodyPr>
          <a:lstStyle/>
          <a:p>
            <a:pPr algn="ctr"/>
            <a:r>
              <a:rPr lang="pl-PL" b="1" dirty="0"/>
              <a:t>Po co zakładać księgę wieczystą dla spółdzielczego własnościowego prawa do lokalu?</a:t>
            </a:r>
          </a:p>
          <a:p>
            <a:pPr marL="0" indent="0" algn="ctr">
              <a:buNone/>
            </a:pPr>
            <a:r>
              <a:rPr lang="pl-PL" dirty="0"/>
              <a:t>ustawa o księgach wieczystych i hipotece</a:t>
            </a:r>
          </a:p>
          <a:p>
            <a:pPr marL="0" indent="0" algn="ctr">
              <a:buNone/>
            </a:pPr>
            <a:r>
              <a:rPr lang="pl-PL" dirty="0"/>
              <a:t>art. 65 </a:t>
            </a:r>
          </a:p>
          <a:p>
            <a:pPr marL="0" indent="0">
              <a:buNone/>
            </a:pPr>
            <a:r>
              <a:rPr lang="pl-PL" dirty="0"/>
              <a:t>1. </a:t>
            </a:r>
            <a:r>
              <a:rPr lang="pl-PL" b="1" dirty="0"/>
              <a:t>W celu zabezpieczenia oznaczonej wierzytelności wynikającej z określonego stosunku prawnego można nieruchomość obciążyć prawem, na mocy którego wierzyciel może dochodzić zaspokojenia z nieruchomości bez względu na to, czyją stała się własnością, i z pierwszeństwem przed wierzycielami osobistymi właściciela nieruchomości (hipoteka).</a:t>
            </a:r>
          </a:p>
          <a:p>
            <a:pPr marL="0" indent="0">
              <a:buNone/>
            </a:pPr>
            <a:r>
              <a:rPr lang="pl-PL" dirty="0"/>
              <a:t>2. Przedmiotem hipoteki może być także:</a:t>
            </a:r>
          </a:p>
          <a:p>
            <a:pPr marL="0" indent="0">
              <a:buNone/>
            </a:pPr>
            <a:r>
              <a:rPr lang="pl-PL" dirty="0"/>
              <a:t>1) użytkowanie wieczyste wraz z budynkami i urządzeniami na użytkowanym gruncie stanowiącymi własność użytkownika wieczystego;</a:t>
            </a:r>
          </a:p>
          <a:p>
            <a:pPr marL="0" indent="0">
              <a:buNone/>
            </a:pPr>
            <a:r>
              <a:rPr lang="pl-PL" dirty="0">
                <a:highlight>
                  <a:srgbClr val="FFFF00"/>
                </a:highlight>
              </a:rPr>
              <a:t>2) spółdzielcze własnościowe prawo do lokalu;</a:t>
            </a:r>
          </a:p>
          <a:p>
            <a:pPr marL="0" indent="0">
              <a:buNone/>
            </a:pPr>
            <a:r>
              <a:rPr lang="pl-PL" dirty="0"/>
              <a:t>3) wierzytelność zabezpieczona hipoteką.</a:t>
            </a:r>
          </a:p>
          <a:p>
            <a:pPr marL="0" indent="0">
              <a:buNone/>
            </a:pPr>
            <a:r>
              <a:rPr lang="pl-PL" dirty="0"/>
              <a:t>3. Hipoteką może być obciążona część ułamkowa nieruchomości, jeżeli stanowi udział współwłaściciela, oraz przysługujący współuprawnionemu udział we wspólności praw wymienionych w ust. 2 pkt 1 i 2.</a:t>
            </a:r>
          </a:p>
          <a:p>
            <a:pPr marL="0" indent="0">
              <a:buNone/>
            </a:pPr>
            <a:r>
              <a:rPr lang="pl-PL" dirty="0"/>
              <a:t>4. Do hipotek określonych w ust. 2 i 3 stosuje się odpowiednio przepisy o hipotece na nieruchomości</a:t>
            </a:r>
          </a:p>
          <a:p>
            <a:pPr marL="0" indent="0" algn="ctr">
              <a:buNone/>
            </a:pPr>
            <a:r>
              <a:rPr lang="pl-PL" dirty="0"/>
              <a:t>ustawa o księgach wieczystych i hipotece</a:t>
            </a:r>
          </a:p>
          <a:p>
            <a:pPr marL="0" indent="0" algn="ctr">
              <a:buNone/>
            </a:pPr>
            <a:r>
              <a:rPr lang="pl-PL" dirty="0"/>
              <a:t>art. 67</a:t>
            </a:r>
          </a:p>
          <a:p>
            <a:pPr marL="0" indent="0" algn="just">
              <a:buNone/>
            </a:pPr>
            <a:r>
              <a:rPr lang="pl-PL" b="1" dirty="0">
                <a:solidFill>
                  <a:srgbClr val="FF0000"/>
                </a:solidFill>
              </a:rPr>
              <a:t>Do powstania hipoteki </a:t>
            </a:r>
            <a:r>
              <a:rPr lang="pl-PL" b="1" dirty="0">
                <a:highlight>
                  <a:srgbClr val="FFFF00"/>
                </a:highlight>
              </a:rPr>
              <a:t>niezbędny</a:t>
            </a:r>
            <a:r>
              <a:rPr lang="pl-PL" dirty="0"/>
              <a:t> jest </a:t>
            </a:r>
            <a:r>
              <a:rPr lang="pl-PL" b="1" dirty="0">
                <a:solidFill>
                  <a:srgbClr val="FF0000"/>
                </a:solidFill>
              </a:rPr>
              <a:t>wpis w księdze wieczystej</a:t>
            </a:r>
            <a:r>
              <a:rPr lang="pl-PL" dirty="0">
                <a:solidFill>
                  <a:srgbClr val="FF0000"/>
                </a:solidFill>
              </a:rPr>
              <a:t>.</a:t>
            </a:r>
          </a:p>
        </p:txBody>
      </p:sp>
    </p:spTree>
    <p:extLst>
      <p:ext uri="{BB962C8B-B14F-4D97-AF65-F5344CB8AC3E}">
        <p14:creationId xmlns:p14="http://schemas.microsoft.com/office/powerpoint/2010/main" val="2497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5CF7EE9-2903-44A7-8570-5F43214F07CC}"/>
              </a:ext>
            </a:extLst>
          </p:cNvPr>
          <p:cNvSpPr>
            <a:spLocks noGrp="1"/>
          </p:cNvSpPr>
          <p:nvPr>
            <p:ph type="title"/>
          </p:nvPr>
        </p:nvSpPr>
        <p:spPr/>
        <p:txBody>
          <a:bodyPr/>
          <a:lstStyle/>
          <a:p>
            <a:pPr algn="ctr"/>
            <a:r>
              <a:rPr lang="pl-PL" dirty="0"/>
              <a:t>spółdzielcze własnościowe prawo do lokalu </a:t>
            </a:r>
          </a:p>
        </p:txBody>
      </p:sp>
      <p:sp>
        <p:nvSpPr>
          <p:cNvPr id="3" name="Symbol zastępczy zawartości 2">
            <a:extLst>
              <a:ext uri="{FF2B5EF4-FFF2-40B4-BE49-F238E27FC236}">
                <a16:creationId xmlns:a16="http://schemas.microsoft.com/office/drawing/2014/main" id="{CCC55F7D-C410-4F42-BB27-D4291BBC23B5}"/>
              </a:ext>
            </a:extLst>
          </p:cNvPr>
          <p:cNvSpPr>
            <a:spLocks noGrp="1"/>
          </p:cNvSpPr>
          <p:nvPr>
            <p:ph idx="1"/>
          </p:nvPr>
        </p:nvSpPr>
        <p:spPr/>
        <p:txBody>
          <a:bodyPr/>
          <a:lstStyle/>
          <a:p>
            <a:pPr marL="0" indent="0" algn="ctr">
              <a:buNone/>
            </a:pPr>
            <a:r>
              <a:rPr lang="pl-PL" dirty="0"/>
              <a:t>Konsekwencja założenia księgi wieczystej dla spółdzielczego własnościowego prawa do lokalu</a:t>
            </a:r>
            <a:r>
              <a:rPr lang="pl-PL" dirty="0">
                <a:sym typeface="Wingdings" panose="05000000000000000000" pitchFamily="2" charset="2"/>
              </a:rPr>
              <a:t></a:t>
            </a:r>
          </a:p>
          <a:p>
            <a:pPr marL="0" indent="0" algn="ctr">
              <a:buNone/>
            </a:pPr>
            <a:r>
              <a:rPr lang="pl-PL" dirty="0"/>
              <a:t>przenoszenie spółdzielczego własnościowego prawa do lokalu, </a:t>
            </a:r>
            <a:br>
              <a:rPr lang="pl-PL" dirty="0"/>
            </a:br>
            <a:r>
              <a:rPr lang="pl-PL" dirty="0"/>
              <a:t>dla którego prowadzona jest księga wieczysta </a:t>
            </a:r>
          </a:p>
          <a:p>
            <a:pPr marL="0" indent="0" algn="ctr">
              <a:buNone/>
            </a:pPr>
            <a:r>
              <a:rPr lang="pl-PL" dirty="0">
                <a:highlight>
                  <a:srgbClr val="FFFF00"/>
                </a:highlight>
                <a:sym typeface="Wingdings" panose="05000000000000000000" pitchFamily="2" charset="2"/>
              </a:rPr>
              <a:t> </a:t>
            </a:r>
            <a:r>
              <a:rPr lang="pl-PL" dirty="0">
                <a:highlight>
                  <a:srgbClr val="FFFF00"/>
                </a:highlight>
              </a:rPr>
              <a:t>konstytutywny wpis do księgi wieczystej </a:t>
            </a:r>
          </a:p>
        </p:txBody>
      </p:sp>
    </p:spTree>
    <p:extLst>
      <p:ext uri="{BB962C8B-B14F-4D97-AF65-F5344CB8AC3E}">
        <p14:creationId xmlns:p14="http://schemas.microsoft.com/office/powerpoint/2010/main" val="24058374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E258D7F-09B1-4D77-942E-487C2E6F4FE3}"/>
              </a:ext>
            </a:extLst>
          </p:cNvPr>
          <p:cNvSpPr>
            <a:spLocks noGrp="1"/>
          </p:cNvSpPr>
          <p:nvPr>
            <p:ph type="title"/>
          </p:nvPr>
        </p:nvSpPr>
        <p:spPr>
          <a:xfrm>
            <a:off x="762001" y="355600"/>
            <a:ext cx="10515600" cy="1325563"/>
          </a:xfrm>
        </p:spPr>
        <p:txBody>
          <a:bodyPr>
            <a:noAutofit/>
          </a:bodyPr>
          <a:lstStyle/>
          <a:p>
            <a:pPr algn="ctr"/>
            <a:r>
              <a:rPr lang="pl-PL" sz="1800" dirty="0"/>
              <a:t>spółdzielcze własnościowe prawo do lokalu jest </a:t>
            </a:r>
            <a:r>
              <a:rPr lang="pl-PL" sz="1800" b="1" dirty="0"/>
              <a:t>ograniczonym prawem rzeczowym</a:t>
            </a:r>
            <a:r>
              <a:rPr lang="pl-PL" sz="1800" dirty="0"/>
              <a:t>, ale </a:t>
            </a:r>
            <a:br>
              <a:rPr lang="pl-PL" sz="1800" dirty="0"/>
            </a:br>
            <a:r>
              <a:rPr lang="pl-PL" sz="1800" dirty="0"/>
              <a:t>w znaczeniu ekonomicznym i konstytucyjnym spółdzielcze własnościowe prawo do lokalu </a:t>
            </a:r>
            <a:r>
              <a:rPr lang="pl-PL" sz="1800" b="1" dirty="0"/>
              <a:t>pełni funkcję bliską prawu własności</a:t>
            </a:r>
            <a:br>
              <a:rPr lang="pl-PL" sz="1800" dirty="0"/>
            </a:br>
            <a:r>
              <a:rPr lang="pl-PL" sz="1800" b="1" u="sng" dirty="0">
                <a:highlight>
                  <a:srgbClr val="FF0000"/>
                </a:highlight>
              </a:rPr>
              <a:t>spółdzielcze własnościowe prawo do lokalu to nie prawo własności lokalu</a:t>
            </a:r>
            <a:br>
              <a:rPr lang="pl-PL" sz="1800" u="sng" dirty="0">
                <a:highlight>
                  <a:srgbClr val="FF0000"/>
                </a:highlight>
              </a:rPr>
            </a:br>
            <a:endParaRPr lang="pl-PL" sz="1800" u="sng" dirty="0">
              <a:highlight>
                <a:srgbClr val="FF0000"/>
              </a:highlight>
            </a:endParaRPr>
          </a:p>
        </p:txBody>
      </p:sp>
      <p:sp>
        <p:nvSpPr>
          <p:cNvPr id="3" name="Symbol zastępczy tekstu 2">
            <a:extLst>
              <a:ext uri="{FF2B5EF4-FFF2-40B4-BE49-F238E27FC236}">
                <a16:creationId xmlns:a16="http://schemas.microsoft.com/office/drawing/2014/main" id="{2E81E7A5-583A-4960-BD84-EC8953EF983C}"/>
              </a:ext>
            </a:extLst>
          </p:cNvPr>
          <p:cNvSpPr>
            <a:spLocks noGrp="1"/>
          </p:cNvSpPr>
          <p:nvPr>
            <p:ph type="body" idx="1"/>
          </p:nvPr>
        </p:nvSpPr>
        <p:spPr/>
        <p:txBody>
          <a:bodyPr>
            <a:normAutofit fontScale="70000" lnSpcReduction="20000"/>
          </a:bodyPr>
          <a:lstStyle/>
          <a:p>
            <a:pPr algn="ctr"/>
            <a:r>
              <a:rPr lang="pl-PL" sz="2800" dirty="0"/>
              <a:t>Własność lokalu, stanowiącego odrębną nieruchomość</a:t>
            </a:r>
          </a:p>
        </p:txBody>
      </p:sp>
      <p:sp>
        <p:nvSpPr>
          <p:cNvPr id="4" name="Symbol zastępczy zawartości 3">
            <a:extLst>
              <a:ext uri="{FF2B5EF4-FFF2-40B4-BE49-F238E27FC236}">
                <a16:creationId xmlns:a16="http://schemas.microsoft.com/office/drawing/2014/main" id="{A010EA65-1AA4-4484-9D3B-59BA6C74A359}"/>
              </a:ext>
            </a:extLst>
          </p:cNvPr>
          <p:cNvSpPr>
            <a:spLocks noGrp="1"/>
          </p:cNvSpPr>
          <p:nvPr>
            <p:ph sz="half" idx="2"/>
          </p:nvPr>
        </p:nvSpPr>
        <p:spPr/>
        <p:txBody>
          <a:bodyPr>
            <a:normAutofit/>
          </a:bodyPr>
          <a:lstStyle/>
          <a:p>
            <a:pPr algn="ctr"/>
            <a:r>
              <a:rPr lang="pl-PL" dirty="0"/>
              <a:t>lokal stanowi odrębny przedmiot </a:t>
            </a:r>
            <a:r>
              <a:rPr lang="pl-PL" b="1" dirty="0">
                <a:solidFill>
                  <a:srgbClr val="FF0000"/>
                </a:solidFill>
              </a:rPr>
              <a:t>własności</a:t>
            </a:r>
          </a:p>
          <a:p>
            <a:endParaRPr lang="pl-PL" dirty="0"/>
          </a:p>
        </p:txBody>
      </p:sp>
      <p:sp>
        <p:nvSpPr>
          <p:cNvPr id="5" name="Symbol zastępczy tekstu 4">
            <a:extLst>
              <a:ext uri="{FF2B5EF4-FFF2-40B4-BE49-F238E27FC236}">
                <a16:creationId xmlns:a16="http://schemas.microsoft.com/office/drawing/2014/main" id="{C18FC823-95E9-4C3E-9ABB-5628C94D3348}"/>
              </a:ext>
            </a:extLst>
          </p:cNvPr>
          <p:cNvSpPr>
            <a:spLocks noGrp="1"/>
          </p:cNvSpPr>
          <p:nvPr>
            <p:ph type="body" sz="quarter" idx="3"/>
          </p:nvPr>
        </p:nvSpPr>
        <p:spPr/>
        <p:txBody>
          <a:bodyPr>
            <a:normAutofit fontScale="70000" lnSpcReduction="20000"/>
          </a:bodyPr>
          <a:lstStyle/>
          <a:p>
            <a:pPr algn="ctr"/>
            <a:endParaRPr lang="pl-PL" dirty="0"/>
          </a:p>
          <a:p>
            <a:pPr algn="ctr"/>
            <a:r>
              <a:rPr lang="pl-PL" sz="2800" dirty="0"/>
              <a:t>Spółdzielcze własnościowe prawo do lokalu</a:t>
            </a:r>
          </a:p>
          <a:p>
            <a:pPr algn="ctr"/>
            <a:endParaRPr lang="pl-PL" dirty="0"/>
          </a:p>
        </p:txBody>
      </p:sp>
      <p:sp>
        <p:nvSpPr>
          <p:cNvPr id="6" name="Symbol zastępczy zawartości 5">
            <a:extLst>
              <a:ext uri="{FF2B5EF4-FFF2-40B4-BE49-F238E27FC236}">
                <a16:creationId xmlns:a16="http://schemas.microsoft.com/office/drawing/2014/main" id="{C4652CDA-7E55-48F9-9121-79E6E5FD6B86}"/>
              </a:ext>
            </a:extLst>
          </p:cNvPr>
          <p:cNvSpPr>
            <a:spLocks noGrp="1"/>
          </p:cNvSpPr>
          <p:nvPr>
            <p:ph sz="quarter" idx="4"/>
          </p:nvPr>
        </p:nvSpPr>
        <p:spPr/>
        <p:txBody>
          <a:bodyPr>
            <a:normAutofit/>
          </a:bodyPr>
          <a:lstStyle/>
          <a:p>
            <a:pPr algn="ctr"/>
            <a:r>
              <a:rPr lang="pl-PL" dirty="0"/>
              <a:t>uprawnia do używania oznaczonego lokalu – </a:t>
            </a:r>
            <a:r>
              <a:rPr lang="pl-PL" b="1" dirty="0"/>
              <a:t>przydzielony lokal nie stanowi jednak odrębnego przedmiotu własności</a:t>
            </a:r>
            <a:r>
              <a:rPr lang="pl-PL" dirty="0"/>
              <a:t>; </a:t>
            </a:r>
            <a:br>
              <a:rPr lang="pl-PL" dirty="0"/>
            </a:br>
            <a:r>
              <a:rPr lang="pl-PL" dirty="0"/>
              <a:t>ograniczone prawo rzeczowe </a:t>
            </a:r>
            <a:r>
              <a:rPr lang="pl-PL" dirty="0">
                <a:sym typeface="Wingdings" panose="05000000000000000000" pitchFamily="2" charset="2"/>
              </a:rPr>
              <a:t> </a:t>
            </a:r>
            <a:r>
              <a:rPr lang="pl-PL" b="1" dirty="0">
                <a:solidFill>
                  <a:srgbClr val="FF0000"/>
                </a:solidFill>
              </a:rPr>
              <a:t>prawo na rzeczy cudzej</a:t>
            </a:r>
          </a:p>
        </p:txBody>
      </p:sp>
    </p:spTree>
    <p:extLst>
      <p:ext uri="{BB962C8B-B14F-4D97-AF65-F5344CB8AC3E}">
        <p14:creationId xmlns:p14="http://schemas.microsoft.com/office/powerpoint/2010/main" val="356136898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B29055-5F0D-4B6B-A3E6-6B4262CD8959}"/>
              </a:ext>
            </a:extLst>
          </p:cNvPr>
          <p:cNvSpPr>
            <a:spLocks noGrp="1"/>
          </p:cNvSpPr>
          <p:nvPr>
            <p:ph type="title"/>
          </p:nvPr>
        </p:nvSpPr>
        <p:spPr/>
        <p:txBody>
          <a:bodyPr>
            <a:normAutofit fontScale="90000"/>
          </a:bodyPr>
          <a:lstStyle/>
          <a:p>
            <a:pPr algn="ctr"/>
            <a:r>
              <a:rPr lang="pl-PL" dirty="0"/>
              <a:t>spółdzielcze </a:t>
            </a:r>
            <a:r>
              <a:rPr lang="pl-PL" b="1" dirty="0"/>
              <a:t>lokatorskie</a:t>
            </a:r>
            <a:r>
              <a:rPr lang="pl-PL" dirty="0"/>
              <a:t> prawo do lokalu</a:t>
            </a:r>
            <a:br>
              <a:rPr lang="pl-PL" dirty="0"/>
            </a:br>
            <a:r>
              <a:rPr lang="pl-PL" sz="2200" dirty="0"/>
              <a:t>ustawa o spółdzielniach mieszkaniowych</a:t>
            </a:r>
            <a:br>
              <a:rPr lang="pl-PL" sz="2200" dirty="0"/>
            </a:br>
            <a:r>
              <a:rPr lang="pl-PL" sz="2200" dirty="0"/>
              <a:t>art. 9 </a:t>
            </a:r>
            <a:br>
              <a:rPr lang="pl-PL" sz="2200" dirty="0"/>
            </a:br>
            <a:endParaRPr lang="pl-PL" dirty="0"/>
          </a:p>
        </p:txBody>
      </p:sp>
      <p:sp>
        <p:nvSpPr>
          <p:cNvPr id="3" name="Symbol zastępczy zawartości 2">
            <a:extLst>
              <a:ext uri="{FF2B5EF4-FFF2-40B4-BE49-F238E27FC236}">
                <a16:creationId xmlns:a16="http://schemas.microsoft.com/office/drawing/2014/main" id="{4614C648-24E7-4268-A932-BA9716294366}"/>
              </a:ext>
            </a:extLst>
          </p:cNvPr>
          <p:cNvSpPr>
            <a:spLocks noGrp="1"/>
          </p:cNvSpPr>
          <p:nvPr>
            <p:ph idx="1"/>
          </p:nvPr>
        </p:nvSpPr>
        <p:spPr>
          <a:xfrm>
            <a:off x="447040" y="1513840"/>
            <a:ext cx="11541760" cy="5100319"/>
          </a:xfrm>
        </p:spPr>
        <p:txBody>
          <a:bodyPr numCol="2">
            <a:normAutofit fontScale="62500" lnSpcReduction="20000"/>
          </a:bodyPr>
          <a:lstStyle/>
          <a:p>
            <a:pPr marL="0" indent="0">
              <a:buNone/>
            </a:pPr>
            <a:r>
              <a:rPr lang="pl-PL" dirty="0"/>
              <a:t>1. Przez umowę o ustanowienie </a:t>
            </a:r>
            <a:r>
              <a:rPr lang="pl-PL" b="1" dirty="0"/>
              <a:t>spółdzielczego </a:t>
            </a:r>
            <a:r>
              <a:rPr lang="pl-PL" b="1" dirty="0">
                <a:solidFill>
                  <a:srgbClr val="FF0000"/>
                </a:solidFill>
              </a:rPr>
              <a:t>lokatorskiego</a:t>
            </a:r>
            <a:r>
              <a:rPr lang="pl-PL" b="1" dirty="0"/>
              <a:t> prawa do lokalu mieszkalnego </a:t>
            </a:r>
            <a:r>
              <a:rPr lang="pl-PL" dirty="0"/>
              <a:t>spółdzielnia zobowiązuje się </a:t>
            </a:r>
            <a:r>
              <a:rPr lang="pl-PL" dirty="0">
                <a:solidFill>
                  <a:srgbClr val="FF0000"/>
                </a:solidFill>
              </a:rPr>
              <a:t>oddać osobie, na rzecz której ustanowione jest prawo, lokal mieszkalny do używania, a osoba ta zobowiązuje się wnieść wkład mieszkaniowy oraz uiszczać opłaty określone w ustawie i w statucie spółdzielni</a:t>
            </a:r>
            <a:r>
              <a:rPr lang="pl-PL" dirty="0"/>
              <a:t>. Spółdzielcze lokatorskie prawo do lokalu mieszkalnego może być ustanowione na rzecz członka spółdzielni albo członka spółdzielni i jego małżonka.</a:t>
            </a:r>
          </a:p>
          <a:p>
            <a:pPr marL="0" indent="0">
              <a:buNone/>
            </a:pPr>
            <a:r>
              <a:rPr lang="pl-PL" dirty="0"/>
              <a:t>2. Spółdzielcze lokatorskie prawo do lokalu mieszkalnego może być ustanowione w budynku stanowiącym własność lub współwłasność spółdzielni.</a:t>
            </a:r>
          </a:p>
          <a:p>
            <a:pPr marL="0" indent="0">
              <a:buNone/>
            </a:pPr>
            <a:r>
              <a:rPr lang="pl-PL" dirty="0"/>
              <a:t>3. Spółdzielcze lokatorskie prawo do lokalu </a:t>
            </a:r>
            <a:r>
              <a:rPr lang="pl-PL" b="1" dirty="0"/>
              <a:t>mieszkalnego jest niezbywalne, nie przechodzi na spadkobierców i nie podlega egzekucji.</a:t>
            </a:r>
          </a:p>
          <a:p>
            <a:pPr marL="0" indent="0">
              <a:buNone/>
            </a:pPr>
            <a:r>
              <a:rPr lang="pl-PL" dirty="0"/>
              <a:t>4. Spółdzielcze lokatorskie prawo do lokalu mieszkalnego powstaje z chwilą zawarcia między osobą ubiegającą się o ustanowienie tego prawa a spółdzielnią umowy, o której mowa w ust. 1. Umowa powinna być zawarta pod rygorem nieważności w formie pisemnej.</a:t>
            </a:r>
          </a:p>
          <a:p>
            <a:pPr marL="0" indent="0">
              <a:buNone/>
            </a:pPr>
            <a:r>
              <a:rPr lang="pl-PL" dirty="0"/>
              <a:t>5. Spółdzielcze lokatorskie prawo do lokalu mieszkalnego może należeć do jednej osoby albo do małżonków.</a:t>
            </a:r>
          </a:p>
          <a:p>
            <a:pPr marL="0" indent="0">
              <a:buNone/>
            </a:pPr>
            <a:r>
              <a:rPr lang="pl-PL" dirty="0"/>
              <a:t>6. </a:t>
            </a:r>
            <a:r>
              <a:rPr lang="pl-PL" dirty="0">
                <a:solidFill>
                  <a:srgbClr val="FF0000"/>
                </a:solidFill>
              </a:rPr>
              <a:t>Do ochrony spółdzielczego lokatorskiego prawa do lokalu mieszkalnego stosuje się odpowiednio przepisy o ochronie własności.</a:t>
            </a:r>
          </a:p>
          <a:p>
            <a:pPr marL="0" indent="0">
              <a:buNone/>
            </a:pPr>
            <a:r>
              <a:rPr lang="pl-PL" dirty="0"/>
              <a:t>7. Wynajmowanie lub oddawanie w bezpłatne używanie przez członka całego lub części lokalu mieszkalnego nie wymaga zgody spółdzielni, chyba że byłoby to związane ze zmianą sposobu korzystania z lokalu lub przeznaczenia lokalu bądź jego części. Jeżeli wynajęcie lub oddanie w bezpłatne używanie miałoby wpływ na wysokość opłat na rzecz spółdzielni, członek obowiązany jest do pisemnego powiadomienia spółdzielni o tej czynności.</a:t>
            </a:r>
          </a:p>
          <a:p>
            <a:pPr marL="0" indent="0">
              <a:buNone/>
            </a:pPr>
            <a:r>
              <a:rPr lang="pl-PL" dirty="0"/>
              <a:t>7</a:t>
            </a:r>
            <a:r>
              <a:rPr lang="pl-PL" baseline="30000" dirty="0"/>
              <a:t>1</a:t>
            </a:r>
            <a:r>
              <a:rPr lang="pl-PL" dirty="0"/>
              <a:t>. Umowy zawarte przez członka w sprawie korzystania z lokalu mieszkalnego lub jego części wygasają najpóźniej z chwilą wygaśnięcia spółdzielczego lokatorskiego prawa do tego lokalu. </a:t>
            </a:r>
          </a:p>
          <a:p>
            <a:pPr marL="0" indent="0">
              <a:buNone/>
            </a:pPr>
            <a:r>
              <a:rPr lang="pl-PL" dirty="0"/>
              <a:t>8. Jeżeli spółdzielnia, na mocy jednostronnej czynności prawnej, ustanowiła dla siebie odrębną własność lokalu mieszkalnego, przeniesienie własności lokalu mieszkalnego może nastąpić wyłącznie na rzecz członka, któremu przysługuje spółdzielcze prawo do tego lokalu.</a:t>
            </a:r>
          </a:p>
          <a:p>
            <a:endParaRPr lang="pl-PL" dirty="0"/>
          </a:p>
        </p:txBody>
      </p:sp>
    </p:spTree>
    <p:extLst>
      <p:ext uri="{BB962C8B-B14F-4D97-AF65-F5344CB8AC3E}">
        <p14:creationId xmlns:p14="http://schemas.microsoft.com/office/powerpoint/2010/main" val="38709139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30D04A7-3C3B-4F22-ADD2-97A991D27F6D}"/>
              </a:ext>
            </a:extLst>
          </p:cNvPr>
          <p:cNvSpPr>
            <a:spLocks noGrp="1"/>
          </p:cNvSpPr>
          <p:nvPr>
            <p:ph type="title"/>
          </p:nvPr>
        </p:nvSpPr>
        <p:spPr/>
        <p:txBody>
          <a:bodyPr/>
          <a:lstStyle/>
          <a:p>
            <a:pPr algn="ctr"/>
            <a:r>
              <a:rPr lang="pl-PL" dirty="0"/>
              <a:t>spółdzielcze własnościowe prawo do lokalu</a:t>
            </a:r>
            <a:br>
              <a:rPr lang="pl-PL" dirty="0"/>
            </a:br>
            <a:r>
              <a:rPr lang="pl-PL" dirty="0"/>
              <a:t>a spółdzielcze lokatorskie prawo do lokalu </a:t>
            </a:r>
          </a:p>
        </p:txBody>
      </p:sp>
      <p:sp>
        <p:nvSpPr>
          <p:cNvPr id="3" name="Symbol zastępczy tekstu 2">
            <a:extLst>
              <a:ext uri="{FF2B5EF4-FFF2-40B4-BE49-F238E27FC236}">
                <a16:creationId xmlns:a16="http://schemas.microsoft.com/office/drawing/2014/main" id="{161F505F-AA1A-41F5-B288-ADE3E59C6DEE}"/>
              </a:ext>
            </a:extLst>
          </p:cNvPr>
          <p:cNvSpPr>
            <a:spLocks noGrp="1"/>
          </p:cNvSpPr>
          <p:nvPr>
            <p:ph type="body" idx="1"/>
          </p:nvPr>
        </p:nvSpPr>
        <p:spPr/>
        <p:txBody>
          <a:bodyPr>
            <a:normAutofit fontScale="92500"/>
          </a:bodyPr>
          <a:lstStyle/>
          <a:p>
            <a:pPr algn="ctr"/>
            <a:r>
              <a:rPr lang="pl-PL" dirty="0"/>
              <a:t>spółdzielcze własnościowe prawo do lokalu</a:t>
            </a:r>
          </a:p>
        </p:txBody>
      </p:sp>
      <p:sp>
        <p:nvSpPr>
          <p:cNvPr id="4" name="Symbol zastępczy zawartości 3">
            <a:extLst>
              <a:ext uri="{FF2B5EF4-FFF2-40B4-BE49-F238E27FC236}">
                <a16:creationId xmlns:a16="http://schemas.microsoft.com/office/drawing/2014/main" id="{442FBE88-905C-455F-981D-049B45AC0B08}"/>
              </a:ext>
            </a:extLst>
          </p:cNvPr>
          <p:cNvSpPr>
            <a:spLocks noGrp="1"/>
          </p:cNvSpPr>
          <p:nvPr>
            <p:ph sz="half" idx="2"/>
          </p:nvPr>
        </p:nvSpPr>
        <p:spPr/>
        <p:txBody>
          <a:bodyPr/>
          <a:lstStyle/>
          <a:p>
            <a:pPr>
              <a:buFont typeface="Wingdings" panose="05000000000000000000" pitchFamily="2" charset="2"/>
              <a:buChar char="q"/>
            </a:pPr>
            <a:r>
              <a:rPr lang="pl-PL" dirty="0"/>
              <a:t> zbywalne</a:t>
            </a:r>
          </a:p>
          <a:p>
            <a:pPr>
              <a:buFont typeface="Wingdings" panose="05000000000000000000" pitchFamily="2" charset="2"/>
              <a:buChar char="ü"/>
            </a:pPr>
            <a:r>
              <a:rPr lang="pl-PL" dirty="0"/>
              <a:t> przechodzi na spadkobierców</a:t>
            </a:r>
          </a:p>
          <a:p>
            <a:pPr>
              <a:buFont typeface="Wingdings" panose="05000000000000000000" pitchFamily="2" charset="2"/>
              <a:buChar char="v"/>
            </a:pPr>
            <a:r>
              <a:rPr lang="pl-PL" dirty="0"/>
              <a:t> podlega egzekucji</a:t>
            </a:r>
          </a:p>
          <a:p>
            <a:pPr>
              <a:buFont typeface="Courier New" panose="02070309020205020404" pitchFamily="49" charset="0"/>
              <a:buChar char="o"/>
            </a:pPr>
            <a:r>
              <a:rPr lang="pl-PL" dirty="0"/>
              <a:t> ograniczone prawo rzeczowe</a:t>
            </a:r>
          </a:p>
        </p:txBody>
      </p:sp>
      <p:sp>
        <p:nvSpPr>
          <p:cNvPr id="5" name="Symbol zastępczy tekstu 4">
            <a:extLst>
              <a:ext uri="{FF2B5EF4-FFF2-40B4-BE49-F238E27FC236}">
                <a16:creationId xmlns:a16="http://schemas.microsoft.com/office/drawing/2014/main" id="{C45D6BC9-4715-4855-B3FB-AED484D24B6E}"/>
              </a:ext>
            </a:extLst>
          </p:cNvPr>
          <p:cNvSpPr>
            <a:spLocks noGrp="1"/>
          </p:cNvSpPr>
          <p:nvPr>
            <p:ph type="body" sz="quarter" idx="3"/>
          </p:nvPr>
        </p:nvSpPr>
        <p:spPr/>
        <p:txBody>
          <a:bodyPr>
            <a:normAutofit fontScale="92500"/>
          </a:bodyPr>
          <a:lstStyle/>
          <a:p>
            <a:endParaRPr lang="pl-PL" dirty="0"/>
          </a:p>
          <a:p>
            <a:r>
              <a:rPr lang="pl-PL" dirty="0"/>
              <a:t>spółdzielcze lokatorskie prawo do lokalu</a:t>
            </a:r>
          </a:p>
          <a:p>
            <a:endParaRPr lang="pl-PL" dirty="0"/>
          </a:p>
        </p:txBody>
      </p:sp>
      <p:sp>
        <p:nvSpPr>
          <p:cNvPr id="6" name="Symbol zastępczy zawartości 5">
            <a:extLst>
              <a:ext uri="{FF2B5EF4-FFF2-40B4-BE49-F238E27FC236}">
                <a16:creationId xmlns:a16="http://schemas.microsoft.com/office/drawing/2014/main" id="{1EBAD89C-085F-4400-B548-55D94CC5899C}"/>
              </a:ext>
            </a:extLst>
          </p:cNvPr>
          <p:cNvSpPr>
            <a:spLocks noGrp="1"/>
          </p:cNvSpPr>
          <p:nvPr>
            <p:ph sz="quarter" idx="4"/>
          </p:nvPr>
        </p:nvSpPr>
        <p:spPr/>
        <p:txBody>
          <a:bodyPr/>
          <a:lstStyle/>
          <a:p>
            <a:pPr>
              <a:buFont typeface="Wingdings" panose="05000000000000000000" pitchFamily="2" charset="2"/>
              <a:buChar char="q"/>
            </a:pPr>
            <a:r>
              <a:rPr lang="pl-PL" dirty="0"/>
              <a:t> niezbywalne</a:t>
            </a:r>
          </a:p>
          <a:p>
            <a:pPr>
              <a:buFont typeface="Wingdings" panose="05000000000000000000" pitchFamily="2" charset="2"/>
              <a:buChar char="ü"/>
            </a:pPr>
            <a:r>
              <a:rPr lang="pl-PL" dirty="0"/>
              <a:t> nie przechodzi na spadkobierców</a:t>
            </a:r>
          </a:p>
          <a:p>
            <a:pPr>
              <a:buFont typeface="Wingdings" panose="05000000000000000000" pitchFamily="2" charset="2"/>
              <a:buChar char="v"/>
            </a:pPr>
            <a:r>
              <a:rPr lang="pl-PL" dirty="0"/>
              <a:t> nie podlega egzekucji</a:t>
            </a:r>
          </a:p>
          <a:p>
            <a:pPr>
              <a:buFont typeface="Courier New" panose="02070309020205020404" pitchFamily="49" charset="0"/>
              <a:buChar char="o"/>
            </a:pPr>
            <a:r>
              <a:rPr lang="pl-PL" dirty="0"/>
              <a:t> nie jest ograniczonym prawem rzeczowym</a:t>
            </a:r>
          </a:p>
        </p:txBody>
      </p:sp>
    </p:spTree>
    <p:extLst>
      <p:ext uri="{BB962C8B-B14F-4D97-AF65-F5344CB8AC3E}">
        <p14:creationId xmlns:p14="http://schemas.microsoft.com/office/powerpoint/2010/main" val="3847469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1446B9-AB56-4F85-A919-34DEBCE810F9}"/>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500D1987-E704-4763-8772-ADD43E8ECDFD}"/>
              </a:ext>
            </a:extLst>
          </p:cNvPr>
          <p:cNvSpPr>
            <a:spLocks noGrp="1"/>
          </p:cNvSpPr>
          <p:nvPr>
            <p:ph idx="1"/>
          </p:nvPr>
        </p:nvSpPr>
        <p:spPr/>
        <p:txBody>
          <a:bodyPr>
            <a:normAutofit fontScale="92500" lnSpcReduction="20000"/>
          </a:bodyPr>
          <a:lstStyle/>
          <a:p>
            <a:r>
              <a:rPr lang="pl-PL" b="1" dirty="0"/>
              <a:t>nieruchomością lokalową </a:t>
            </a:r>
            <a:r>
              <a:rPr lang="pl-PL" dirty="0"/>
              <a:t>może być zarówno </a:t>
            </a:r>
            <a:r>
              <a:rPr lang="pl-PL" b="1" dirty="0"/>
              <a:t>lokal mieszkalny</a:t>
            </a:r>
            <a:r>
              <a:rPr lang="pl-PL" dirty="0"/>
              <a:t>, jak też </a:t>
            </a:r>
            <a:r>
              <a:rPr lang="pl-PL" b="1" dirty="0"/>
              <a:t>lokal o innym przeznaczeniu </a:t>
            </a:r>
            <a:r>
              <a:rPr lang="pl-PL" b="1" dirty="0">
                <a:sym typeface="Wingdings" panose="05000000000000000000" pitchFamily="2" charset="2"/>
              </a:rPr>
              <a:t></a:t>
            </a:r>
            <a:r>
              <a:rPr lang="pl-PL" dirty="0"/>
              <a:t> musi spełniać przesłankę </a:t>
            </a:r>
            <a:r>
              <a:rPr lang="pl-PL" b="1" dirty="0">
                <a:solidFill>
                  <a:srgbClr val="FF0000"/>
                </a:solidFill>
              </a:rPr>
              <a:t>samodzielności</a:t>
            </a:r>
          </a:p>
          <a:p>
            <a:pPr marL="0" indent="0" algn="ctr">
              <a:buNone/>
            </a:pPr>
            <a:r>
              <a:rPr lang="pl-PL" dirty="0"/>
              <a:t>aby </a:t>
            </a:r>
            <a:r>
              <a:rPr lang="pl-PL" b="1" dirty="0"/>
              <a:t>lokal mieszkalny </a:t>
            </a:r>
            <a:r>
              <a:rPr lang="pl-PL" dirty="0"/>
              <a:t>mógł zostać uznany za samodzielny:</a:t>
            </a:r>
          </a:p>
          <a:p>
            <a:r>
              <a:rPr lang="pl-PL" dirty="0"/>
              <a:t>1) musi to być </a:t>
            </a:r>
            <a:r>
              <a:rPr lang="pl-PL" b="1" dirty="0"/>
              <a:t>izba bądź zespół izb</a:t>
            </a:r>
            <a:r>
              <a:rPr lang="pl-PL" dirty="0"/>
              <a:t>;</a:t>
            </a:r>
          </a:p>
          <a:p>
            <a:r>
              <a:rPr lang="pl-PL" dirty="0"/>
              <a:t>2) musi być </a:t>
            </a:r>
            <a:r>
              <a:rPr lang="pl-PL" b="1" dirty="0"/>
              <a:t>wydzielony trwałymi ścianami</a:t>
            </a:r>
            <a:r>
              <a:rPr lang="pl-PL" dirty="0"/>
              <a:t>;</a:t>
            </a:r>
          </a:p>
          <a:p>
            <a:r>
              <a:rPr lang="pl-PL" dirty="0"/>
              <a:t>3) powinien </a:t>
            </a:r>
            <a:r>
              <a:rPr lang="pl-PL" b="1" dirty="0"/>
              <a:t>znajdować się w obrębie budynku</a:t>
            </a:r>
            <a:r>
              <a:rPr lang="pl-PL" dirty="0"/>
              <a:t>;</a:t>
            </a:r>
          </a:p>
          <a:p>
            <a:r>
              <a:rPr lang="pl-PL" dirty="0"/>
              <a:t>4) musi być </a:t>
            </a:r>
            <a:r>
              <a:rPr lang="pl-PL" b="1" dirty="0"/>
              <a:t>przeznaczony na stały pobyt ludzi</a:t>
            </a:r>
            <a:r>
              <a:rPr lang="pl-PL" dirty="0"/>
              <a:t>;</a:t>
            </a:r>
          </a:p>
          <a:p>
            <a:r>
              <a:rPr lang="pl-PL" dirty="0"/>
              <a:t>5) musi służyć </a:t>
            </a:r>
            <a:r>
              <a:rPr lang="pl-PL" b="1" dirty="0"/>
              <a:t>zaspokajaniu potrzeb mieszkaniowych</a:t>
            </a:r>
          </a:p>
          <a:p>
            <a:pPr marL="0" indent="0" algn="ctr">
              <a:buNone/>
            </a:pPr>
            <a:r>
              <a:rPr lang="pl-PL" dirty="0">
                <a:sym typeface="Wingdings" panose="05000000000000000000" pitchFamily="2" charset="2"/>
              </a:rPr>
              <a:t>p</a:t>
            </a:r>
            <a:r>
              <a:rPr lang="pl-PL" dirty="0"/>
              <a:t>rzesłanki te mają zastosowanie </a:t>
            </a:r>
            <a:r>
              <a:rPr lang="pl-PL" b="1" dirty="0"/>
              <a:t>odpowiednio</a:t>
            </a:r>
            <a:r>
              <a:rPr lang="pl-PL" dirty="0"/>
              <a:t> również do samodzielnych lokali, wykorzystywanych zgodnie z przeznaczeniem na cele inne niż mieszkalne</a:t>
            </a:r>
            <a:endParaRPr lang="pl-PL" b="1" dirty="0"/>
          </a:p>
          <a:p>
            <a:endParaRPr lang="pl-PL" b="1" dirty="0">
              <a:solidFill>
                <a:srgbClr val="FF0000"/>
              </a:solidFill>
            </a:endParaRPr>
          </a:p>
        </p:txBody>
      </p:sp>
    </p:spTree>
    <p:extLst>
      <p:ext uri="{BB962C8B-B14F-4D97-AF65-F5344CB8AC3E}">
        <p14:creationId xmlns:p14="http://schemas.microsoft.com/office/powerpoint/2010/main" val="183577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029923-BC5F-48E1-A87A-FC9B98D345DF}"/>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0B296D2E-5510-4C45-9763-9BE5122FC6BA}"/>
              </a:ext>
            </a:extLst>
          </p:cNvPr>
          <p:cNvSpPr>
            <a:spLocks noGrp="1"/>
          </p:cNvSpPr>
          <p:nvPr>
            <p:ph idx="1"/>
          </p:nvPr>
        </p:nvSpPr>
        <p:spPr/>
        <p:txBody>
          <a:bodyPr>
            <a:normAutofit fontScale="92500"/>
          </a:bodyPr>
          <a:lstStyle/>
          <a:p>
            <a:pPr marL="0" indent="0" algn="ctr">
              <a:buNone/>
            </a:pPr>
            <a:r>
              <a:rPr lang="pl-PL" dirty="0"/>
              <a:t>-samodzielność-</a:t>
            </a:r>
          </a:p>
          <a:p>
            <a:pPr marL="0" indent="0" algn="just">
              <a:buNone/>
            </a:pPr>
            <a:r>
              <a:rPr lang="pl-PL" dirty="0"/>
              <a:t>"Lokal posiada (…) cechę samodzielności, </a:t>
            </a:r>
            <a:r>
              <a:rPr lang="pl-PL" b="1" dirty="0"/>
              <a:t>o ile funkcjonalnie nie stanowi on części składowej innego lokalu</a:t>
            </a:r>
            <a:r>
              <a:rPr lang="pl-PL" dirty="0"/>
              <a:t>, </a:t>
            </a:r>
            <a:r>
              <a:rPr lang="pl-PL" b="1" dirty="0"/>
              <a:t>a korzystanie z niego nie wiąże się z koniecznością korzystania z pomieszczeń znajdujących się w innym lokalu </a:t>
            </a:r>
            <a:r>
              <a:rPr lang="pl-PL" dirty="0"/>
              <a:t>(…). (…) </a:t>
            </a:r>
            <a:r>
              <a:rPr lang="pl-PL" b="1" dirty="0"/>
              <a:t>o tym, czy dany lokal może być uznany za samodzielny decyduje jego wydzielenie trwałymi ścianami, swobodny dostęp do niego właściciela czy mieszkańca i możliwość korzystania z niego bez wymogu korzystania z innych samodzielnych lokali</a:t>
            </a:r>
            <a:r>
              <a:rPr lang="pl-PL" dirty="0"/>
              <a:t>, co oznacza przeznaczenie lokalu do wyłącznego użytku jego właściciela, mieszkańca". </a:t>
            </a:r>
          </a:p>
          <a:p>
            <a:pPr marL="0" indent="0" algn="ctr">
              <a:buNone/>
            </a:pPr>
            <a:r>
              <a:rPr lang="pl-PL" dirty="0"/>
              <a:t>Wyrok Wojewódzkiego Sądu Administracyjnego siedziba w Bydgoszczy z dnia 9 lipca 2013 r. II SA/</a:t>
            </a:r>
            <a:r>
              <a:rPr lang="pl-PL" dirty="0" err="1"/>
              <a:t>Bd</a:t>
            </a:r>
            <a:r>
              <a:rPr lang="pl-PL" dirty="0"/>
              <a:t> 522/13, LEGALIS.</a:t>
            </a:r>
          </a:p>
        </p:txBody>
      </p:sp>
    </p:spTree>
    <p:extLst>
      <p:ext uri="{BB962C8B-B14F-4D97-AF65-F5344CB8AC3E}">
        <p14:creationId xmlns:p14="http://schemas.microsoft.com/office/powerpoint/2010/main" val="1148346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DA53C4F-39AC-47B9-9C22-E4D8111380F4}"/>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37BF3163-8BBB-4F0A-AAE3-090BCD28C42D}"/>
              </a:ext>
            </a:extLst>
          </p:cNvPr>
          <p:cNvSpPr>
            <a:spLocks noGrp="1"/>
          </p:cNvSpPr>
          <p:nvPr>
            <p:ph idx="1"/>
          </p:nvPr>
        </p:nvSpPr>
        <p:spPr>
          <a:xfrm>
            <a:off x="838200" y="1825625"/>
            <a:ext cx="10515600" cy="4351338"/>
          </a:xfrm>
        </p:spPr>
        <p:txBody>
          <a:bodyPr/>
          <a:lstStyle/>
          <a:p>
            <a:pPr marL="0" indent="0" algn="ctr">
              <a:buNone/>
            </a:pPr>
            <a:r>
              <a:rPr lang="pl-PL" dirty="0"/>
              <a:t>-trwałe ściany-</a:t>
            </a:r>
          </a:p>
          <a:p>
            <a:pPr marL="0" indent="0" algn="just">
              <a:buNone/>
            </a:pPr>
            <a:r>
              <a:rPr lang="pl-PL" dirty="0"/>
              <a:t>„Samodzielność lokalu determinuje jego </a:t>
            </a:r>
            <a:r>
              <a:rPr lang="pl-PL" b="1" dirty="0"/>
              <a:t>realne wydzielenie w obrębie danego budynku ścianami trwałymi</a:t>
            </a:r>
            <a:r>
              <a:rPr lang="pl-PL" dirty="0"/>
              <a:t>, przy czym </a:t>
            </a:r>
            <a:r>
              <a:rPr lang="pl-PL" b="1" dirty="0"/>
              <a:t>muszą być to ściany wykonane z trwałych, solidnych materiałów</a:t>
            </a:r>
            <a:r>
              <a:rPr lang="pl-PL" dirty="0"/>
              <a:t>. Z oczywistych względów </a:t>
            </a:r>
            <a:r>
              <a:rPr lang="pl-PL" b="1" dirty="0"/>
              <a:t>kryteriów takich nie spełniają doraźne przegrody czy też "ściany" pełniące w istocie funkcję prowizoryczną</a:t>
            </a:r>
            <a:r>
              <a:rPr lang="pl-PL" dirty="0"/>
              <a:t>, </a:t>
            </a:r>
            <a:r>
              <a:rPr lang="pl-PL" b="1" dirty="0"/>
              <a:t>w tym wykonane z materiałów nie gwarantujących trwałości</a:t>
            </a:r>
            <a:r>
              <a:rPr lang="pl-PL" dirty="0"/>
              <a:t>, takich jak np. płótno, cienka dykta czy folia.”</a:t>
            </a:r>
          </a:p>
          <a:p>
            <a:pPr marL="0" indent="0" algn="ctr">
              <a:buNone/>
            </a:pPr>
            <a:r>
              <a:rPr lang="pl-PL" dirty="0"/>
              <a:t>Wyrok Wojewódzkiego Sądu Administracyjnego siedziba w Gdańsku z dnia 11 grudnia 2008 r., III SA/Gd 213/08, LEGALIS</a:t>
            </a:r>
          </a:p>
        </p:txBody>
      </p:sp>
    </p:spTree>
    <p:extLst>
      <p:ext uri="{BB962C8B-B14F-4D97-AF65-F5344CB8AC3E}">
        <p14:creationId xmlns:p14="http://schemas.microsoft.com/office/powerpoint/2010/main" val="2467829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0275AB8-56B6-41AD-B780-650079192240}"/>
              </a:ext>
            </a:extLst>
          </p:cNvPr>
          <p:cNvSpPr>
            <a:spLocks noGrp="1"/>
          </p:cNvSpPr>
          <p:nvPr>
            <p:ph idx="1"/>
          </p:nvPr>
        </p:nvSpPr>
        <p:spPr>
          <a:xfrm rot="10800000" flipV="1">
            <a:off x="350520" y="1798002"/>
            <a:ext cx="2961640" cy="1443038"/>
          </a:xfrm>
        </p:spPr>
        <p:txBody>
          <a:bodyPr>
            <a:normAutofit fontScale="77500" lnSpcReduction="20000"/>
          </a:bodyPr>
          <a:lstStyle/>
          <a:p>
            <a:pPr marL="0" indent="0" algn="ctr">
              <a:buNone/>
            </a:pPr>
            <a:r>
              <a:rPr lang="pl-PL" dirty="0"/>
              <a:t>spełnienie warunku samodzielności lokalu stwierdza </a:t>
            </a:r>
            <a:r>
              <a:rPr lang="pl-PL" b="1" dirty="0"/>
              <a:t>starosta </a:t>
            </a:r>
            <a:r>
              <a:rPr lang="pl-PL" dirty="0"/>
              <a:t>w formie </a:t>
            </a:r>
            <a:r>
              <a:rPr lang="pl-PL" b="1" dirty="0">
                <a:solidFill>
                  <a:srgbClr val="FF0000"/>
                </a:solidFill>
              </a:rPr>
              <a:t>zaświadczenia</a:t>
            </a:r>
          </a:p>
          <a:p>
            <a:pPr marL="0" indent="0" algn="ctr">
              <a:buNone/>
            </a:pPr>
            <a:r>
              <a:rPr lang="pl-PL" b="1" dirty="0">
                <a:sym typeface="Wingdings" panose="05000000000000000000" pitchFamily="2" charset="2"/>
              </a:rPr>
              <a:t></a:t>
            </a:r>
            <a:endParaRPr lang="pl-PL" b="1" dirty="0"/>
          </a:p>
          <a:p>
            <a:endParaRPr lang="pl-PL" b="1" dirty="0"/>
          </a:p>
        </p:txBody>
      </p:sp>
      <p:pic>
        <p:nvPicPr>
          <p:cNvPr id="4" name="Obraz 3">
            <a:extLst>
              <a:ext uri="{FF2B5EF4-FFF2-40B4-BE49-F238E27FC236}">
                <a16:creationId xmlns:a16="http://schemas.microsoft.com/office/drawing/2014/main" id="{A1FF3018-DDAB-4C66-A7FC-ECA75AB0BDC3}"/>
              </a:ext>
            </a:extLst>
          </p:cNvPr>
          <p:cNvPicPr>
            <a:picLocks noChangeAspect="1"/>
          </p:cNvPicPr>
          <p:nvPr/>
        </p:nvPicPr>
        <p:blipFill>
          <a:blip r:embed="rId2"/>
          <a:stretch>
            <a:fillRect/>
          </a:stretch>
        </p:blipFill>
        <p:spPr>
          <a:xfrm>
            <a:off x="4174937" y="0"/>
            <a:ext cx="5324663" cy="6753861"/>
          </a:xfrm>
          <a:prstGeom prst="rect">
            <a:avLst/>
          </a:prstGeom>
        </p:spPr>
      </p:pic>
    </p:spTree>
    <p:extLst>
      <p:ext uri="{BB962C8B-B14F-4D97-AF65-F5344CB8AC3E}">
        <p14:creationId xmlns:p14="http://schemas.microsoft.com/office/powerpoint/2010/main" val="300277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2F37AF-C939-4C04-A432-8A033A04DFF3}"/>
              </a:ext>
            </a:extLst>
          </p:cNvPr>
          <p:cNvSpPr>
            <a:spLocks noGrp="1"/>
          </p:cNvSpPr>
          <p:nvPr>
            <p:ph type="title"/>
          </p:nvPr>
        </p:nvSpPr>
        <p:spPr/>
        <p:txBody>
          <a:bodyPr/>
          <a:lstStyle/>
          <a:p>
            <a:pPr algn="ctr"/>
            <a:r>
              <a:rPr lang="pl-PL" dirty="0"/>
              <a:t>przedmiot własności – samodzielny lokal</a:t>
            </a:r>
          </a:p>
        </p:txBody>
      </p:sp>
      <p:sp>
        <p:nvSpPr>
          <p:cNvPr id="3" name="Symbol zastępczy zawartości 2">
            <a:extLst>
              <a:ext uri="{FF2B5EF4-FFF2-40B4-BE49-F238E27FC236}">
                <a16:creationId xmlns:a16="http://schemas.microsoft.com/office/drawing/2014/main" id="{88AA9147-914F-4584-8009-ED7D087C733D}"/>
              </a:ext>
            </a:extLst>
          </p:cNvPr>
          <p:cNvSpPr>
            <a:spLocks noGrp="1"/>
          </p:cNvSpPr>
          <p:nvPr>
            <p:ph idx="1"/>
          </p:nvPr>
        </p:nvSpPr>
        <p:spPr/>
        <p:txBody>
          <a:bodyPr>
            <a:normAutofit fontScale="77500" lnSpcReduction="20000"/>
          </a:bodyPr>
          <a:lstStyle/>
          <a:p>
            <a:r>
              <a:rPr lang="pl-PL" dirty="0"/>
              <a:t>możliwość wyodrębnienia lokali w budynku jednorodzinnym </a:t>
            </a:r>
            <a:r>
              <a:rPr lang="pl-PL" dirty="0">
                <a:sym typeface="Wingdings" panose="05000000000000000000" pitchFamily="2" charset="2"/>
              </a:rPr>
              <a:t></a:t>
            </a:r>
          </a:p>
          <a:p>
            <a:pPr marL="0" indent="0" algn="ctr">
              <a:buNone/>
            </a:pPr>
            <a:r>
              <a:rPr lang="pl-PL" dirty="0"/>
              <a:t>ustawa o własności lokali</a:t>
            </a:r>
          </a:p>
          <a:p>
            <a:pPr marL="0" indent="0" algn="ctr">
              <a:buNone/>
            </a:pPr>
            <a:r>
              <a:rPr lang="pl-PL" dirty="0"/>
              <a:t>art. 2</a:t>
            </a:r>
          </a:p>
          <a:p>
            <a:pPr marL="0" indent="0">
              <a:buNone/>
            </a:pPr>
            <a:r>
              <a:rPr lang="pl-PL" dirty="0"/>
              <a:t>1c. </a:t>
            </a:r>
            <a:r>
              <a:rPr lang="pl-PL" b="1" dirty="0"/>
              <a:t>Odrębną nieruchomość w budynku mieszkalnym jednorodzinnym mogą stanowić co najwyżej dwa samodzielne lokale mieszkalne</a:t>
            </a:r>
            <a:r>
              <a:rPr lang="pl-PL" dirty="0"/>
              <a:t>. Ograniczenie to nie ma zastosowania do budynków, które zostały wybudowane na podstawie pozwolenia na budowę wydanego przed dniem 11 lipca 2003 r.</a:t>
            </a:r>
          </a:p>
          <a:p>
            <a:pPr marL="0" indent="0">
              <a:buNone/>
            </a:pPr>
            <a:endParaRPr lang="pl-PL" dirty="0"/>
          </a:p>
          <a:p>
            <a:r>
              <a:rPr lang="pl-PL" dirty="0">
                <a:solidFill>
                  <a:schemeClr val="bg1">
                    <a:lumMod val="50000"/>
                  </a:schemeClr>
                </a:solidFill>
              </a:rPr>
              <a:t>pojęcie domu jednorodzinnego</a:t>
            </a:r>
            <a:r>
              <a:rPr lang="pl-PL" dirty="0">
                <a:solidFill>
                  <a:schemeClr val="bg1">
                    <a:lumMod val="50000"/>
                  </a:schemeClr>
                </a:solidFill>
                <a:sym typeface="Wingdings" panose="05000000000000000000" pitchFamily="2" charset="2"/>
              </a:rPr>
              <a:t></a:t>
            </a:r>
            <a:r>
              <a:rPr lang="pl-PL" dirty="0">
                <a:solidFill>
                  <a:schemeClr val="bg1">
                    <a:lumMod val="50000"/>
                  </a:schemeClr>
                </a:solidFill>
              </a:rPr>
              <a:t> art. 3 pkt 2a ustawy Prawo budowlane </a:t>
            </a:r>
            <a:r>
              <a:rPr lang="pl-PL" dirty="0">
                <a:solidFill>
                  <a:schemeClr val="bg1">
                    <a:lumMod val="50000"/>
                  </a:schemeClr>
                </a:solidFill>
                <a:sym typeface="Wingdings" panose="05000000000000000000" pitchFamily="2" charset="2"/>
              </a:rPr>
              <a:t></a:t>
            </a:r>
            <a:r>
              <a:rPr lang="pl-PL" dirty="0">
                <a:solidFill>
                  <a:schemeClr val="bg1">
                    <a:lumMod val="50000"/>
                  </a:schemeClr>
                </a:solidFill>
              </a:rPr>
              <a:t>„ ilekroć w ustawie mowa jest o budynku mieszkalnym jednorodzinnym należy przez to rozumieć budynek wolno stojący albo budynek w zabudowie bliźniaczej, szeregowej lub grupowej, służący zaspokajaniu potrzeb mieszkaniowych, stanowiący konstrukcyjnie samodzielną całość, </a:t>
            </a:r>
            <a:r>
              <a:rPr lang="pl-PL" b="1" dirty="0">
                <a:solidFill>
                  <a:schemeClr val="bg1">
                    <a:lumMod val="50000"/>
                  </a:schemeClr>
                </a:solidFill>
              </a:rPr>
              <a:t>w którym dopuszcza się wydzielenie nie więcej niż dwóch lokali mieszkalnych albo jednego lokalu mieszkalnego i lokalu użytkowego o powierzchni całkowitej nieprzekraczającej 30% powierzchni całkowitej budynku</a:t>
            </a:r>
            <a:r>
              <a:rPr lang="pl-PL" dirty="0">
                <a:solidFill>
                  <a:schemeClr val="bg1">
                    <a:lumMod val="50000"/>
                  </a:schemeClr>
                </a:solidFill>
              </a:rPr>
              <a:t>.”</a:t>
            </a:r>
          </a:p>
        </p:txBody>
      </p:sp>
    </p:spTree>
    <p:extLst>
      <p:ext uri="{BB962C8B-B14F-4D97-AF65-F5344CB8AC3E}">
        <p14:creationId xmlns:p14="http://schemas.microsoft.com/office/powerpoint/2010/main" val="38173943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935</TotalTime>
  <Words>5332</Words>
  <Application>Microsoft Office PowerPoint</Application>
  <PresentationFormat>Panoramiczny</PresentationFormat>
  <Paragraphs>340</Paragraphs>
  <Slides>49</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49</vt:i4>
      </vt:variant>
    </vt:vector>
  </HeadingPairs>
  <TitlesOfParts>
    <vt:vector size="55" baseType="lpstr">
      <vt:lpstr>Arial</vt:lpstr>
      <vt:lpstr>Calibri</vt:lpstr>
      <vt:lpstr>Calibri Light</vt:lpstr>
      <vt:lpstr>Courier New</vt:lpstr>
      <vt:lpstr>Wingdings</vt:lpstr>
      <vt:lpstr>Motyw pakietu Office</vt:lpstr>
      <vt:lpstr>   własność lokali i spółdzielcze własnościowe prawo do lokalu   </vt:lpstr>
      <vt:lpstr>nieruchomości</vt:lpstr>
      <vt:lpstr>lokale jako nieruchomości</vt:lpstr>
      <vt:lpstr>przedmiot własności – samodzielny lokal</vt:lpstr>
      <vt:lpstr>przedmiot własności – samodzielny lokal</vt:lpstr>
      <vt:lpstr>przedmiot własności – samodzielny lokal</vt:lpstr>
      <vt:lpstr>przedmiot własności – samodzielny lokal</vt:lpstr>
      <vt:lpstr>Prezentacja programu PowerPoint</vt:lpstr>
      <vt:lpstr>przedmiot własności – samodzielny lokal</vt:lpstr>
      <vt:lpstr>przedmiot własności – samodzielny lokal</vt:lpstr>
      <vt:lpstr>przedmiot własności – samodzielny lokal</vt:lpstr>
      <vt:lpstr>przedmiot własności – samodzielny lokal</vt:lpstr>
      <vt:lpstr>przedmiot własności – samodzielny lokal</vt:lpstr>
      <vt:lpstr>współwłasność „przymusowa” nieruchomości wspólnej</vt:lpstr>
      <vt:lpstr>współwłasność „przymusowa” nieruchomości wspólnej</vt:lpstr>
      <vt:lpstr>współwłasność „przymusowa” nieruchomości wspólnej</vt:lpstr>
      <vt:lpstr>współwłasność „przymusowa” nieruchomości wspólnej</vt:lpstr>
      <vt:lpstr>współwłasność „przymusowa” nieruchomości wspólnej</vt:lpstr>
      <vt:lpstr>ustanowienie odrębnej własności lokalu</vt:lpstr>
      <vt:lpstr>ustanowienie odrębnej własności lokalu</vt:lpstr>
      <vt:lpstr>ustanowienie odrębnej własności lokalu -umowa-</vt:lpstr>
      <vt:lpstr>ustanowienie odrębnej własności lokalu -umowa-</vt:lpstr>
      <vt:lpstr>ustanowienie odrębnej własności lokalu -umowa-</vt:lpstr>
      <vt:lpstr>ustanowienie odrębnej własności lokalu -jednostronna czynność prawna-</vt:lpstr>
      <vt:lpstr>ustanowienie odrębnej własności lokalu -jednostronna czynność prawna-</vt:lpstr>
      <vt:lpstr>ustanowienie odrębnej własności lokalu -orzeczenie sądu-</vt:lpstr>
      <vt:lpstr>ustanowienie odrębnej własności lokalu -orzeczenie sądu-</vt:lpstr>
      <vt:lpstr>wspólnota mieszkaniowa właścicieli lokalu</vt:lpstr>
      <vt:lpstr>wspólnota mieszkaniowa właścicieli lokalu</vt:lpstr>
      <vt:lpstr>zarząd nieruchomością wspólną</vt:lpstr>
      <vt:lpstr>zarząd nieruchomością wspólną</vt:lpstr>
      <vt:lpstr>zarząd nieruchomością wspólną</vt:lpstr>
      <vt:lpstr>zarząd nieruchomością wspólną</vt:lpstr>
      <vt:lpstr>ograniczone prawa rzeczowe</vt:lpstr>
      <vt:lpstr>spółdzielcze własnościowe prawo do lokalu  </vt:lpstr>
      <vt:lpstr>spółdzielcze własnościowe prawo do lokalu -spółdzielnia mieszkaniowa-  ustawa o spółdzielniach mieszkaniowych art. 1 </vt:lpstr>
      <vt:lpstr>spółdzielcze własnościowe prawo do lokalu  -spółdzielnia mieszkaniowa-</vt:lpstr>
      <vt:lpstr>spółdzielcze własnościowe prawo do lokalu </vt:lpstr>
      <vt:lpstr>spółdzielcze własnościowe prawo do lokalu </vt:lpstr>
      <vt:lpstr>spółdzielcze własnościowe prawo do lokalu </vt:lpstr>
      <vt:lpstr>spółdzielcze własnościowe prawo do lokalu </vt:lpstr>
      <vt:lpstr>spółdzielcze własnościowe prawo do lokalu  ustawa o spółdzielniach mieszkaniowych art. 12</vt:lpstr>
      <vt:lpstr>spółdzielcze własnościowe prawo do lokalu </vt:lpstr>
      <vt:lpstr>spółdzielcze własnościowe prawo do lokalu </vt:lpstr>
      <vt:lpstr>spółdzielcze własnościowe prawo do lokalu </vt:lpstr>
      <vt:lpstr>spółdzielcze własnościowe prawo do lokalu </vt:lpstr>
      <vt:lpstr>spółdzielcze własnościowe prawo do lokalu jest ograniczonym prawem rzeczowym, ale  w znaczeniu ekonomicznym i konstytucyjnym spółdzielcze własnościowe prawo do lokalu pełni funkcję bliską prawu własności spółdzielcze własnościowe prawo do lokalu to nie prawo własności lokalu </vt:lpstr>
      <vt:lpstr>spółdzielcze lokatorskie prawo do lokalu ustawa o spółdzielniach mieszkaniowych art. 9  </vt:lpstr>
      <vt:lpstr>spółdzielcze własnościowe prawo do lokalu a spółdzielcze lokatorskie prawo do lokalu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własność lokali i spółdzielcze własnościowe prawo do lokalu</dc:title>
  <dc:creator>Karolina Drechny-Dolińska</dc:creator>
  <cp:lastModifiedBy>Karolina Drechny-Dolińska</cp:lastModifiedBy>
  <cp:revision>94</cp:revision>
  <dcterms:created xsi:type="dcterms:W3CDTF">2018-11-15T07:09:47Z</dcterms:created>
  <dcterms:modified xsi:type="dcterms:W3CDTF">2018-11-21T09:47:06Z</dcterms:modified>
</cp:coreProperties>
</file>