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65" r:id="rId6"/>
    <p:sldId id="261" r:id="rId7"/>
    <p:sldId id="266" r:id="rId8"/>
    <p:sldId id="259" r:id="rId9"/>
    <p:sldId id="260" r:id="rId10"/>
    <p:sldId id="268" r:id="rId11"/>
    <p:sldId id="264" r:id="rId12"/>
    <p:sldId id="267"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717"/>
    <a:srgbClr val="9FFF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FCD817-3C0A-E84E-8EED-744B43D68D7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0777948-F1CD-1644-BFED-8F7250B81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B513A1B-EC6B-784D-9AF6-D2DCD3760C2A}"/>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1EDAF9BE-2B98-0F46-B8D1-37FFE466889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186CC12-E425-D449-BC9C-D1F50A9FE345}"/>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197648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5770F2-D32D-D243-A476-CF6C4B99EEE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346F8009-F444-8C48-AEB6-2F6ABAFAC15B}"/>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9BCB29-3E4C-2646-A8B8-FF0447F6D79E}"/>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7D0748E8-7566-8145-A0F9-1DD0262F50A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82A15D5-9C57-1A4F-85B0-421E3BEEAC98}"/>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5776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0A5D5C3-05E3-B54C-8615-63B1C351A68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26E741D-32D5-C948-8CCB-F4CD5C98E64B}"/>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33A50F-9A4E-3047-A9FE-7B8C94E21BFE}"/>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F0B61957-691D-BF4A-A41F-9131D4B172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B47C6EE-E65E-7946-AD57-F6222AD9BBE1}"/>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418750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48A9DB-77EB-3740-8974-1BD250C66B1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60C871C-BD22-1C40-868A-01333E74655A}"/>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F201EA5-20C9-F947-B380-0190FB1F5A0E}"/>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BABD53A8-9FFE-FC4B-B996-1872B67B35A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8F88AE1-64DF-9341-A893-4AFA37CDBAC5}"/>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8802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0F27C6-9312-2749-99B8-B57CDEF52D0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B11E1F5-1AB4-0C4A-9971-CF03D6AE2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CE54ED04-3582-6F4D-B11D-A92915079F4E}"/>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0528EA7B-817D-D844-8CE7-4610857E26C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5AE553C-A47C-D448-A3A2-C5D1EDA8C7EB}"/>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112534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BE2031-B08A-0B44-AF45-C2F9103CF1B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40ED855-DD4D-9A49-AD47-ACEFBD983002}"/>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03AD520-1541-1E4D-B6E9-949A22FA621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CBD9023-80F8-8D40-8DC4-1149C1896F3D}"/>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6" name="Symbol zastępczy stopki 5">
            <a:extLst>
              <a:ext uri="{FF2B5EF4-FFF2-40B4-BE49-F238E27FC236}">
                <a16:creationId xmlns:a16="http://schemas.microsoft.com/office/drawing/2014/main" id="{C0123586-A224-FF46-8C05-F099F835284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8F8519D-653D-0348-95D4-C9A88AA86F80}"/>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7779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07FC60-1F13-5642-A32A-BAAD83C4D36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9120D2C-49A3-BB4C-82E0-72AD296707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8E727426-BFC2-FB46-993D-206707BE8B3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3E4C7D4-0A86-1B44-9D0F-3CC4C93D5E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C2B653F0-94BD-B341-8079-AFEE12B0A93B}"/>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BEEF6C2-9E2F-EC4E-8CD2-7912087E3FC2}"/>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8" name="Symbol zastępczy stopki 7">
            <a:extLst>
              <a:ext uri="{FF2B5EF4-FFF2-40B4-BE49-F238E27FC236}">
                <a16:creationId xmlns:a16="http://schemas.microsoft.com/office/drawing/2014/main" id="{65635FD0-E5DC-5D49-932C-13F9CE5D6ED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36F890F-E06D-7E4C-A52B-C4E5049D6389}"/>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315939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75E375-619F-A84B-A239-94EEF660A6D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6210900-64F5-2A43-840A-F7B1D90A3E7A}"/>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4" name="Symbol zastępczy stopki 3">
            <a:extLst>
              <a:ext uri="{FF2B5EF4-FFF2-40B4-BE49-F238E27FC236}">
                <a16:creationId xmlns:a16="http://schemas.microsoft.com/office/drawing/2014/main" id="{D8D7E3D3-3F60-1F4F-BACF-A1B45E26ECB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D835071-186B-8B4D-897E-23344FE90417}"/>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381332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42718371-5AFC-1A4E-8495-2CDC649C1E50}"/>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3" name="Symbol zastępczy stopki 2">
            <a:extLst>
              <a:ext uri="{FF2B5EF4-FFF2-40B4-BE49-F238E27FC236}">
                <a16:creationId xmlns:a16="http://schemas.microsoft.com/office/drawing/2014/main" id="{3F668BC0-BD6F-6541-9612-33D189B7255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D71E05-4881-204C-8167-15B5BE6F7B12}"/>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372400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B7AA2D-B58B-E74F-AA8F-A7DD3A2A925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07F0F07-2E0D-664C-8DAE-AA55AB2852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F31E90E-336B-7648-83EC-EC530DA6C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B30A2CE-66F5-EF4F-B6AD-48D87ABEB05A}"/>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6" name="Symbol zastępczy stopki 5">
            <a:extLst>
              <a:ext uri="{FF2B5EF4-FFF2-40B4-BE49-F238E27FC236}">
                <a16:creationId xmlns:a16="http://schemas.microsoft.com/office/drawing/2014/main" id="{D34E31A9-153C-D945-A88E-B8B2FB90FC3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FF3CBE1-C0A7-734B-973A-C90D392D62F8}"/>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119845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80D1B2-5001-A841-876A-9825DF955F2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28AFBEE0-3A6A-0749-BB3B-8E48CF9742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4F3DD6C-3040-3A4C-B0E1-38D181827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CB9C4E0F-57AB-3649-9530-BAF2A745B8DF}"/>
              </a:ext>
            </a:extLst>
          </p:cNvPr>
          <p:cNvSpPr>
            <a:spLocks noGrp="1"/>
          </p:cNvSpPr>
          <p:nvPr>
            <p:ph type="dt" sz="half" idx="10"/>
          </p:nvPr>
        </p:nvSpPr>
        <p:spPr/>
        <p:txBody>
          <a:bodyPr/>
          <a:lstStyle/>
          <a:p>
            <a:fld id="{48368EAE-0DF8-3347-8C50-32408C6C8964}" type="datetimeFigureOut">
              <a:rPr lang="pl-PL" smtClean="0"/>
              <a:t>20.04.2018</a:t>
            </a:fld>
            <a:endParaRPr lang="pl-PL"/>
          </a:p>
        </p:txBody>
      </p:sp>
      <p:sp>
        <p:nvSpPr>
          <p:cNvPr id="6" name="Symbol zastępczy stopki 5">
            <a:extLst>
              <a:ext uri="{FF2B5EF4-FFF2-40B4-BE49-F238E27FC236}">
                <a16:creationId xmlns:a16="http://schemas.microsoft.com/office/drawing/2014/main" id="{A1FB9F82-9B40-A54E-A8BB-C5B114B13D3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FC50388-8898-5543-977E-783775645A9B}"/>
              </a:ext>
            </a:extLst>
          </p:cNvPr>
          <p:cNvSpPr>
            <a:spLocks noGrp="1"/>
          </p:cNvSpPr>
          <p:nvPr>
            <p:ph type="sldNum" sz="quarter" idx="12"/>
          </p:nvPr>
        </p:nvSpPr>
        <p:spPr/>
        <p:txBody>
          <a:bodyPr/>
          <a:lstStyle/>
          <a:p>
            <a:fld id="{A2164C09-47BE-B249-BA6B-5E9204922273}" type="slidenum">
              <a:rPr lang="pl-PL" smtClean="0"/>
              <a:t>‹#›</a:t>
            </a:fld>
            <a:endParaRPr lang="pl-PL"/>
          </a:p>
        </p:txBody>
      </p:sp>
    </p:spTree>
    <p:extLst>
      <p:ext uri="{BB962C8B-B14F-4D97-AF65-F5344CB8AC3E}">
        <p14:creationId xmlns:p14="http://schemas.microsoft.com/office/powerpoint/2010/main" val="168825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0">
          <a:fgClr>
            <a:srgbClr val="99F717"/>
          </a:fgClr>
          <a:bgClr>
            <a:schemeClr val="bg1"/>
          </a:bgClr>
        </a:patt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96F8BFA-5F56-D443-9FFC-04563509D5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EF2FE11-329D-1143-8A88-F7384DF956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A261529-EDEF-B248-AE66-18F0473C89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68EAE-0DF8-3347-8C50-32408C6C8964}" type="datetimeFigureOut">
              <a:rPr lang="pl-PL" smtClean="0"/>
              <a:t>20.04.2018</a:t>
            </a:fld>
            <a:endParaRPr lang="pl-PL"/>
          </a:p>
        </p:txBody>
      </p:sp>
      <p:sp>
        <p:nvSpPr>
          <p:cNvPr id="5" name="Symbol zastępczy stopki 4">
            <a:extLst>
              <a:ext uri="{FF2B5EF4-FFF2-40B4-BE49-F238E27FC236}">
                <a16:creationId xmlns:a16="http://schemas.microsoft.com/office/drawing/2014/main" id="{DC69CF9C-EA95-0844-8660-336E170ECF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E6B8C89-6E45-3D47-96D6-A03C86AC06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64C09-47BE-B249-BA6B-5E9204922273}" type="slidenum">
              <a:rPr lang="pl-PL" smtClean="0"/>
              <a:t>‹#›</a:t>
            </a:fld>
            <a:endParaRPr lang="pl-PL"/>
          </a:p>
        </p:txBody>
      </p:sp>
    </p:spTree>
    <p:extLst>
      <p:ext uri="{BB962C8B-B14F-4D97-AF65-F5344CB8AC3E}">
        <p14:creationId xmlns:p14="http://schemas.microsoft.com/office/powerpoint/2010/main" val="176940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9AC20E-B5F2-5144-A176-E5578A9F2F84}"/>
              </a:ext>
            </a:extLst>
          </p:cNvPr>
          <p:cNvSpPr>
            <a:spLocks noGrp="1"/>
          </p:cNvSpPr>
          <p:nvPr>
            <p:ph type="ctrTitle"/>
          </p:nvPr>
        </p:nvSpPr>
        <p:spPr>
          <a:xfrm>
            <a:off x="1524000" y="1122363"/>
            <a:ext cx="9682480" cy="2387600"/>
          </a:xfrm>
        </p:spPr>
        <p:txBody>
          <a:bodyPr>
            <a:normAutofit fontScale="90000"/>
          </a:bodyPr>
          <a:lstStyle/>
          <a:p>
            <a:r>
              <a:rPr lang="pl-PL" b="1" dirty="0"/>
              <a:t>Wielość przestępstw, </a:t>
            </a:r>
            <a:br>
              <a:rPr lang="pl-PL" b="1" dirty="0"/>
            </a:br>
            <a:r>
              <a:rPr lang="pl-PL" b="1" dirty="0"/>
              <a:t>wielość czynów, </a:t>
            </a:r>
            <a:br>
              <a:rPr lang="pl-PL" b="1" dirty="0"/>
            </a:br>
            <a:r>
              <a:rPr lang="pl-PL" b="1" dirty="0"/>
              <a:t>wielość </a:t>
            </a:r>
            <a:r>
              <a:rPr lang="pl-PL" b="1" dirty="0" err="1"/>
              <a:t>zachowań</a:t>
            </a:r>
            <a:endParaRPr lang="pl-PL" b="1" dirty="0"/>
          </a:p>
        </p:txBody>
      </p:sp>
      <p:sp>
        <p:nvSpPr>
          <p:cNvPr id="3" name="Podtytuł 2">
            <a:extLst>
              <a:ext uri="{FF2B5EF4-FFF2-40B4-BE49-F238E27FC236}">
                <a16:creationId xmlns:a16="http://schemas.microsoft.com/office/drawing/2014/main" id="{2F6B7CA3-FCFA-A049-8C46-442AEE691328}"/>
              </a:ext>
            </a:extLst>
          </p:cNvPr>
          <p:cNvSpPr>
            <a:spLocks noGrp="1"/>
          </p:cNvSpPr>
          <p:nvPr>
            <p:ph type="subTitle" idx="1"/>
          </p:nvPr>
        </p:nvSpPr>
        <p:spPr>
          <a:xfrm>
            <a:off x="1524000" y="3866198"/>
            <a:ext cx="9144000" cy="1655762"/>
          </a:xfrm>
        </p:spPr>
        <p:txBody>
          <a:bodyPr/>
          <a:lstStyle/>
          <a:p>
            <a:r>
              <a:rPr lang="pl-PL" dirty="0"/>
              <a:t>				</a:t>
            </a:r>
            <a:r>
              <a:rPr lang="pl-PL" i="1" dirty="0"/>
              <a:t>mgr Katarzyna Piątkowska</a:t>
            </a:r>
          </a:p>
          <a:p>
            <a:r>
              <a:rPr lang="pl-PL" i="1" dirty="0"/>
              <a:t>				Katedra Prawa Karnego Materialnego</a:t>
            </a:r>
          </a:p>
        </p:txBody>
      </p:sp>
    </p:spTree>
    <p:extLst>
      <p:ext uri="{BB962C8B-B14F-4D97-AF65-F5344CB8AC3E}">
        <p14:creationId xmlns:p14="http://schemas.microsoft.com/office/powerpoint/2010/main" val="1320878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0">
          <a:fgClr>
            <a:srgbClr val="99F717"/>
          </a:fgClr>
          <a:bgClr>
            <a:schemeClr val="bg1"/>
          </a:bgClr>
        </a:patt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A16151-35B0-E14E-894F-E2E807DE1005}"/>
              </a:ext>
            </a:extLst>
          </p:cNvPr>
          <p:cNvSpPr>
            <a:spLocks noGrp="1"/>
          </p:cNvSpPr>
          <p:nvPr>
            <p:ph type="title"/>
          </p:nvPr>
        </p:nvSpPr>
        <p:spPr>
          <a:xfrm>
            <a:off x="838200" y="365126"/>
            <a:ext cx="10515600" cy="644278"/>
          </a:xfrm>
        </p:spPr>
        <p:txBody>
          <a:bodyPr>
            <a:normAutofit fontScale="90000"/>
          </a:bodyPr>
          <a:lstStyle/>
          <a:p>
            <a:pPr algn="ctr"/>
            <a:r>
              <a:rPr lang="pl-PL" b="1" dirty="0"/>
              <a:t>Ciąg przestępstw – z orzecznictwa</a:t>
            </a:r>
          </a:p>
        </p:txBody>
      </p:sp>
      <p:sp>
        <p:nvSpPr>
          <p:cNvPr id="3" name="Symbol zastępczy zawartości 2">
            <a:extLst>
              <a:ext uri="{FF2B5EF4-FFF2-40B4-BE49-F238E27FC236}">
                <a16:creationId xmlns:a16="http://schemas.microsoft.com/office/drawing/2014/main" id="{D2921551-C64D-E64F-8B5E-669F7DDA80E1}"/>
              </a:ext>
            </a:extLst>
          </p:cNvPr>
          <p:cNvSpPr>
            <a:spLocks noGrp="1"/>
          </p:cNvSpPr>
          <p:nvPr>
            <p:ph idx="1"/>
          </p:nvPr>
        </p:nvSpPr>
        <p:spPr>
          <a:xfrm>
            <a:off x="451262" y="1211285"/>
            <a:ext cx="11079678" cy="5343894"/>
          </a:xfrm>
        </p:spPr>
        <p:txBody>
          <a:bodyPr>
            <a:normAutofit fontScale="77500" lnSpcReduction="20000"/>
          </a:bodyPr>
          <a:lstStyle/>
          <a:p>
            <a:pPr algn="just"/>
            <a:r>
              <a:rPr lang="pl-PL" i="1" dirty="0"/>
              <a:t>„1. Przy orzekaniu w sprawach o czyny przeciwko mieniu, wobec których kryterium uznania takiego zachowania za przestępstwo lub wykroczenie stanowi określony w </a:t>
            </a:r>
            <a:r>
              <a:rPr lang="pl-PL" i="1" dirty="0" err="1"/>
              <a:t>k.w</a:t>
            </a:r>
            <a:r>
              <a:rPr lang="pl-PL" i="1" dirty="0"/>
              <a:t>. wskaźnik minimalnego wynagrodzenia za pracę, należy mieć na uwadze minimalne wynagrodzenie z daty orzekania w przedmiocie odpowiedzialności karnej za taki czyn, a nie z daty jego popełnienia. 2. </a:t>
            </a:r>
            <a:r>
              <a:rPr lang="pl-PL" b="1" i="1" dirty="0"/>
              <a:t>Przepis art. 91 § 1 k.k. dotyczy ciągu przestępstw, a nie ciągu przestępstwa i wykroczenia</a:t>
            </a:r>
            <a:r>
              <a:rPr lang="pl-PL" i="1" dirty="0"/>
              <a:t>” </a:t>
            </a:r>
            <a:r>
              <a:rPr lang="pl-PL" dirty="0"/>
              <a:t>(wyrok SN z dnia 20 kwietnia 2017 r., II KK 112/17)</a:t>
            </a:r>
          </a:p>
          <a:p>
            <a:pPr algn="just"/>
            <a:r>
              <a:rPr lang="pl-PL" i="1" dirty="0"/>
              <a:t>”Nie można uznać, że czyny popełnione w odstępie ponad 5 lat dzieli &lt;&lt;krótki odstęp czasu&gt;&gt; w rozumieniu art. 91 § 1 k.k.” </a:t>
            </a:r>
            <a:r>
              <a:rPr lang="pl-PL" dirty="0"/>
              <a:t>(wyrok SA w Szczecinie z dnia 27 października 2016 r., II </a:t>
            </a:r>
            <a:r>
              <a:rPr lang="pl-PL" dirty="0" err="1"/>
              <a:t>Aka</a:t>
            </a:r>
            <a:r>
              <a:rPr lang="pl-PL" dirty="0"/>
              <a:t> 123/16)</a:t>
            </a:r>
          </a:p>
          <a:p>
            <a:pPr algn="just"/>
            <a:r>
              <a:rPr lang="pl-PL" i="1" dirty="0"/>
              <a:t>„W przypadku skazania za ciąg przestępstw, w związku z czym istniała podstawa do nadzwyczajnego obostrzenia kary wynikająca z art. 91 § 1 k.k., zastosowanie art. 60 § 3 k.k. nie jest obligatoryjne</a:t>
            </a:r>
            <a:r>
              <a:rPr lang="pl-PL" dirty="0"/>
              <a:t>” (wyrok SA w Gdańsku z dnia 4 października 2016 r., II </a:t>
            </a:r>
            <a:r>
              <a:rPr lang="pl-PL" dirty="0" err="1"/>
              <a:t>Aka</a:t>
            </a:r>
            <a:r>
              <a:rPr lang="pl-PL" dirty="0"/>
              <a:t> 271/16)</a:t>
            </a:r>
          </a:p>
          <a:p>
            <a:r>
              <a:rPr lang="pl-PL" b="1" i="1" dirty="0"/>
              <a:t>„</a:t>
            </a:r>
            <a:r>
              <a:rPr lang="pl-PL" i="1" dirty="0"/>
              <a:t>Instytucję przewidzianą w przepisie art. 91 § 1 k.k., jako instytucję prawa karnego materialnego, przy spełnieniu określonych przesłanek, sąd nie może, lecz ma obowiązek zastosować. Zaniechanie stosowania instytucji prawa karnego materialnego, do respektowania której sąd jest zobowiązany, stanowi więc obrazę, i to zazwyczaj rażącą, prawa materialnego, uzasadniającą ingerencję w zaskarżony wyrok nawet poza granicami wniesionego środka odwoławczego” </a:t>
            </a:r>
            <a:r>
              <a:rPr lang="pl-PL" dirty="0"/>
              <a:t>(wyrok SA w Lublinie z dni 21 października 2014 r., II </a:t>
            </a:r>
            <a:r>
              <a:rPr lang="pl-PL" dirty="0" err="1"/>
              <a:t>AKa</a:t>
            </a:r>
            <a:r>
              <a:rPr lang="pl-PL" dirty="0"/>
              <a:t> 22/14)</a:t>
            </a:r>
          </a:p>
          <a:p>
            <a:pPr algn="just"/>
            <a:endParaRPr lang="pl-PL" dirty="0"/>
          </a:p>
          <a:p>
            <a:endParaRPr lang="pl-PL" dirty="0"/>
          </a:p>
          <a:p>
            <a:endParaRPr lang="pl-PL" dirty="0"/>
          </a:p>
        </p:txBody>
      </p:sp>
    </p:spTree>
    <p:extLst>
      <p:ext uri="{BB962C8B-B14F-4D97-AF65-F5344CB8AC3E}">
        <p14:creationId xmlns:p14="http://schemas.microsoft.com/office/powerpoint/2010/main" val="3310028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DB86DA-8594-464A-92A6-CE1EEDF4CA38}"/>
              </a:ext>
            </a:extLst>
          </p:cNvPr>
          <p:cNvSpPr>
            <a:spLocks noGrp="1"/>
          </p:cNvSpPr>
          <p:nvPr>
            <p:ph type="title"/>
          </p:nvPr>
        </p:nvSpPr>
        <p:spPr>
          <a:xfrm>
            <a:off x="838200" y="365125"/>
            <a:ext cx="10515600" cy="954224"/>
          </a:xfrm>
        </p:spPr>
        <p:txBody>
          <a:bodyPr/>
          <a:lstStyle/>
          <a:p>
            <a:pPr algn="ctr"/>
            <a:r>
              <a:rPr lang="pl-PL" b="1" dirty="0"/>
              <a:t>Niewłaściwy zbieg przestępstw</a:t>
            </a:r>
          </a:p>
        </p:txBody>
      </p:sp>
      <p:sp>
        <p:nvSpPr>
          <p:cNvPr id="3" name="Symbol zastępczy zawartości 2">
            <a:extLst>
              <a:ext uri="{FF2B5EF4-FFF2-40B4-BE49-F238E27FC236}">
                <a16:creationId xmlns:a16="http://schemas.microsoft.com/office/drawing/2014/main" id="{AD469BB7-33AD-FF48-BB4A-ECE1C687153A}"/>
              </a:ext>
            </a:extLst>
          </p:cNvPr>
          <p:cNvSpPr>
            <a:spLocks noGrp="1"/>
          </p:cNvSpPr>
          <p:nvPr>
            <p:ph idx="1"/>
          </p:nvPr>
        </p:nvSpPr>
        <p:spPr>
          <a:xfrm>
            <a:off x="838200" y="1500777"/>
            <a:ext cx="10515600" cy="4937443"/>
          </a:xfrm>
        </p:spPr>
        <p:txBody>
          <a:bodyPr/>
          <a:lstStyle/>
          <a:p>
            <a:pPr algn="just"/>
            <a:r>
              <a:rPr lang="pl-PL" dirty="0"/>
              <a:t>koncepcja wieloczynowa</a:t>
            </a:r>
          </a:p>
          <a:p>
            <a:pPr algn="just"/>
            <a:r>
              <a:rPr lang="pl-PL" dirty="0"/>
              <a:t>pominięcie niektórych przestępstw przy wymiarze kary</a:t>
            </a:r>
          </a:p>
          <a:p>
            <a:pPr algn="just"/>
            <a:r>
              <a:rPr lang="pl-PL" dirty="0"/>
              <a:t>przestępstwo główne i przestępstwo satelitarne</a:t>
            </a:r>
          </a:p>
          <a:p>
            <a:pPr algn="just"/>
            <a:r>
              <a:rPr lang="pl-PL" dirty="0"/>
              <a:t>przestępstwo uprzednio </a:t>
            </a:r>
            <a:r>
              <a:rPr lang="pl-PL" dirty="0" err="1"/>
              <a:t>współukarane</a:t>
            </a:r>
            <a:r>
              <a:rPr lang="pl-PL" dirty="0"/>
              <a:t>, np. formy stadialne (art. 13 § 1 </a:t>
            </a:r>
            <a:r>
              <a:rPr lang="pl-PL" dirty="0" err="1"/>
              <a:t>k.k</a:t>
            </a:r>
            <a:r>
              <a:rPr lang="pl-PL" dirty="0"/>
              <a:t> w zw. z art. 148 § 1 k.k. - art. 148 § 1 k.k.)</a:t>
            </a:r>
          </a:p>
          <a:p>
            <a:pPr algn="just"/>
            <a:r>
              <a:rPr lang="pl-PL" dirty="0"/>
              <a:t>przestępstwo następczo </a:t>
            </a:r>
            <a:r>
              <a:rPr lang="pl-PL" dirty="0" err="1"/>
              <a:t>współukarane</a:t>
            </a:r>
            <a:r>
              <a:rPr lang="pl-PL" dirty="0"/>
              <a:t>, np. zniszczenie cudzej rzeczy ruchomej uprzednio skradzionej (art. 278 § 1 k.k. – art. 288 k.k.)</a:t>
            </a:r>
          </a:p>
        </p:txBody>
      </p:sp>
    </p:spTree>
    <p:extLst>
      <p:ext uri="{BB962C8B-B14F-4D97-AF65-F5344CB8AC3E}">
        <p14:creationId xmlns:p14="http://schemas.microsoft.com/office/powerpoint/2010/main" val="11788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F49EE5-A980-4844-9F71-C4DED6ECA434}"/>
              </a:ext>
            </a:extLst>
          </p:cNvPr>
          <p:cNvSpPr>
            <a:spLocks noGrp="1"/>
          </p:cNvSpPr>
          <p:nvPr>
            <p:ph type="title"/>
          </p:nvPr>
        </p:nvSpPr>
        <p:spPr>
          <a:xfrm>
            <a:off x="838200" y="281999"/>
            <a:ext cx="10515600" cy="679904"/>
          </a:xfrm>
        </p:spPr>
        <p:txBody>
          <a:bodyPr>
            <a:normAutofit/>
          </a:bodyPr>
          <a:lstStyle/>
          <a:p>
            <a:pPr algn="ctr"/>
            <a:r>
              <a:rPr lang="pl-PL" sz="3800" b="1" dirty="0"/>
              <a:t>Niewłaściwy zbieg przestępstw – z orzecznictwa</a:t>
            </a:r>
          </a:p>
        </p:txBody>
      </p:sp>
      <p:sp>
        <p:nvSpPr>
          <p:cNvPr id="3" name="Symbol zastępczy zawartości 2">
            <a:extLst>
              <a:ext uri="{FF2B5EF4-FFF2-40B4-BE49-F238E27FC236}">
                <a16:creationId xmlns:a16="http://schemas.microsoft.com/office/drawing/2014/main" id="{57434651-07F1-BC4C-B021-A4513312EDBC}"/>
              </a:ext>
            </a:extLst>
          </p:cNvPr>
          <p:cNvSpPr>
            <a:spLocks noGrp="1"/>
          </p:cNvSpPr>
          <p:nvPr>
            <p:ph idx="1"/>
          </p:nvPr>
        </p:nvSpPr>
        <p:spPr>
          <a:xfrm>
            <a:off x="838200" y="1140031"/>
            <a:ext cx="10515600" cy="5391398"/>
          </a:xfrm>
        </p:spPr>
        <p:txBody>
          <a:bodyPr>
            <a:normAutofit fontScale="77500" lnSpcReduction="20000"/>
          </a:bodyPr>
          <a:lstStyle/>
          <a:p>
            <a:pPr algn="just"/>
            <a:r>
              <a:rPr lang="pl-PL" b="1" i="1" dirty="0"/>
              <a:t>„</a:t>
            </a:r>
            <a:r>
              <a:rPr lang="pl-PL" i="1" dirty="0"/>
              <a:t>Posiadanie prekursora w celu wytworzenia narkotyku może stanowić czyn </a:t>
            </a:r>
            <a:r>
              <a:rPr lang="pl-PL" i="1" dirty="0" err="1"/>
              <a:t>współukarany</a:t>
            </a:r>
            <a:r>
              <a:rPr lang="pl-PL" i="1" dirty="0"/>
              <a:t> uprzedni, pochłonięty przez wytwarzanie narkotyku</a:t>
            </a:r>
            <a:r>
              <a:rPr lang="pl-PL" dirty="0"/>
              <a:t>” (wyrok SA w Warszawie z dnia 9 listopada 2017 r., II </a:t>
            </a:r>
            <a:r>
              <a:rPr lang="pl-PL" dirty="0" err="1"/>
              <a:t>Aka</a:t>
            </a:r>
            <a:r>
              <a:rPr lang="pl-PL" dirty="0"/>
              <a:t> 252/17)</a:t>
            </a:r>
          </a:p>
          <a:p>
            <a:pPr algn="just"/>
            <a:r>
              <a:rPr lang="pl-PL" i="1" dirty="0"/>
              <a:t>„Redukcja ocen prawnokarnych, przeprowadzona z punktu widzenia tego, czy jakiś czyn jest, czy też nie jest czynem następczym </a:t>
            </a:r>
            <a:r>
              <a:rPr lang="pl-PL" i="1" dirty="0" err="1"/>
              <a:t>współukaranym</a:t>
            </a:r>
            <a:r>
              <a:rPr lang="pl-PL" i="1" dirty="0"/>
              <a:t> (tak zresztą, jak i redukcja ocen z punktu widzenia ewentualnego stwierdzenia </a:t>
            </a:r>
            <a:r>
              <a:rPr lang="pl-PL" i="1" dirty="0" err="1"/>
              <a:t>współukaranego</a:t>
            </a:r>
            <a:r>
              <a:rPr lang="pl-PL" i="1" dirty="0"/>
              <a:t> czynu uprzedniego), jest zawsze problemem teleologicznym, którego właściwe rozwiązanie może być dokonane nie w formie abstrakcyjnej, lecz z uwzględnieniem realiów konkretnej sprawy” </a:t>
            </a:r>
            <a:r>
              <a:rPr lang="pl-PL" dirty="0"/>
              <a:t>(postanowienie SN z dnia 25 lutego 2002 r., I KZP 1/02)</a:t>
            </a:r>
          </a:p>
          <a:p>
            <a:pPr algn="just"/>
            <a:r>
              <a:rPr lang="pl-PL" b="1" i="1" dirty="0"/>
              <a:t>„</a:t>
            </a:r>
            <a:r>
              <a:rPr lang="pl-PL" i="1" dirty="0"/>
              <a:t>Czyny </a:t>
            </a:r>
            <a:r>
              <a:rPr lang="pl-PL" i="1" dirty="0" err="1"/>
              <a:t>współukarane</a:t>
            </a:r>
            <a:r>
              <a:rPr lang="pl-PL" i="1" dirty="0"/>
              <a:t> jako wchodzące w zakres prawnej jedności czynu, winny znaleźć odzwierciedlenie w opisie czynu przypisanego oskarżonemu, nie można natomiast dokonywać ich odrębnej samodzielnej oceny prawnej. W wypadku zatem ustalenia, iż jakieś zachowanie sprawcy było integralnie związane z czynem "głównym" za który sprawca zostaje skazany, w sytuacji gdy, co oczywiste stopień społecznej szkodliwości czynu </a:t>
            </a:r>
            <a:r>
              <a:rPr lang="pl-PL" i="1" dirty="0" err="1"/>
              <a:t>współukaranego</a:t>
            </a:r>
            <a:r>
              <a:rPr lang="pl-PL" i="1" dirty="0"/>
              <a:t> jest nieporównywalnie mniejszy niż czynu głównego (co jest jednym z zasadniczych warunków dopuszczalności uznania czynu za </a:t>
            </a:r>
            <a:r>
              <a:rPr lang="pl-PL" i="1" dirty="0" err="1"/>
              <a:t>współukarany</a:t>
            </a:r>
            <a:r>
              <a:rPr lang="pl-PL" i="1" dirty="0"/>
              <a:t>) należy dokonać redukcji ocen prawnokarnych przypisując sprawcy odpowiedzialność za czyn zasadniczy z pominięciem czynu </a:t>
            </a:r>
            <a:r>
              <a:rPr lang="pl-PL" i="1" dirty="0" err="1"/>
              <a:t>współukaranego</a:t>
            </a:r>
            <a:r>
              <a:rPr lang="pl-PL" i="1" dirty="0"/>
              <a:t>” </a:t>
            </a:r>
            <a:r>
              <a:rPr lang="pl-PL" dirty="0"/>
              <a:t>(wyrok SA w Katowicach z dnia 19 maja 2006 r., II </a:t>
            </a:r>
            <a:r>
              <a:rPr lang="pl-PL" dirty="0" err="1"/>
              <a:t>Aka</a:t>
            </a:r>
            <a:r>
              <a:rPr lang="pl-PL" dirty="0"/>
              <a:t> 114/06)</a:t>
            </a:r>
          </a:p>
          <a:p>
            <a:endParaRPr lang="pl-PL" dirty="0"/>
          </a:p>
          <a:p>
            <a:endParaRPr lang="pl-PL" dirty="0"/>
          </a:p>
          <a:p>
            <a:endParaRPr lang="pl-PL" dirty="0"/>
          </a:p>
        </p:txBody>
      </p:sp>
    </p:spTree>
    <p:extLst>
      <p:ext uri="{BB962C8B-B14F-4D97-AF65-F5344CB8AC3E}">
        <p14:creationId xmlns:p14="http://schemas.microsoft.com/office/powerpoint/2010/main" val="337004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63C4E9-D34A-604D-8E08-FB061FE93F19}"/>
              </a:ext>
            </a:extLst>
          </p:cNvPr>
          <p:cNvSpPr>
            <a:spLocks noGrp="1"/>
          </p:cNvSpPr>
          <p:nvPr>
            <p:ph type="title"/>
          </p:nvPr>
        </p:nvSpPr>
        <p:spPr>
          <a:xfrm>
            <a:off x="838200" y="192405"/>
            <a:ext cx="10515600" cy="833755"/>
          </a:xfrm>
        </p:spPr>
        <p:txBody>
          <a:bodyPr>
            <a:normAutofit/>
          </a:bodyPr>
          <a:lstStyle/>
          <a:p>
            <a:pPr algn="ctr"/>
            <a:r>
              <a:rPr lang="pl-PL" sz="3400" b="1" dirty="0"/>
              <a:t>Zbieg przepisów a zbieg przestępstw</a:t>
            </a:r>
          </a:p>
        </p:txBody>
      </p:sp>
      <p:sp>
        <p:nvSpPr>
          <p:cNvPr id="3" name="Symbol zastępczy zawartości 2">
            <a:extLst>
              <a:ext uri="{FF2B5EF4-FFF2-40B4-BE49-F238E27FC236}">
                <a16:creationId xmlns:a16="http://schemas.microsoft.com/office/drawing/2014/main" id="{EDF03A0E-5AC7-C242-A534-F509C4E215EA}"/>
              </a:ext>
            </a:extLst>
          </p:cNvPr>
          <p:cNvSpPr>
            <a:spLocks noGrp="1"/>
          </p:cNvSpPr>
          <p:nvPr>
            <p:ph idx="1"/>
          </p:nvPr>
        </p:nvSpPr>
        <p:spPr>
          <a:xfrm>
            <a:off x="838200" y="1204289"/>
            <a:ext cx="10515600" cy="5327140"/>
          </a:xfrm>
        </p:spPr>
        <p:txBody>
          <a:bodyPr>
            <a:normAutofit fontScale="70000" lnSpcReduction="20000"/>
          </a:bodyPr>
          <a:lstStyle/>
          <a:p>
            <a:pPr algn="just"/>
            <a:r>
              <a:rPr lang="pl-PL" dirty="0"/>
              <a:t>zbieg przepisów – koncepcja jednoczynowa</a:t>
            </a:r>
          </a:p>
          <a:p>
            <a:pPr algn="just"/>
            <a:r>
              <a:rPr lang="pl-PL" dirty="0"/>
              <a:t>zbieg przestępstw – koncepcja wieloczynowa</a:t>
            </a:r>
          </a:p>
          <a:p>
            <a:pPr algn="just"/>
            <a:r>
              <a:rPr lang="pl-PL" dirty="0"/>
              <a:t>jeden czyn – jedno przestępstwo (art. 11 § 1 k.k.) </a:t>
            </a:r>
          </a:p>
          <a:p>
            <a:pPr algn="just"/>
            <a:r>
              <a:rPr lang="pl-PL" dirty="0"/>
              <a:t>kumulatywny zbieg przepisów stanowi rozwiązanie rzeczywistego zbiegu przepisów na gruncie prawa karnego powszechnego; autorem tego rozwiązania był W. Wolter – zob. art. 10 k.k. z 1969 r.; inne znane rozwiązania rzeczywistego (realnego) zbiegu przepisów to eliminacyjny zbieg przepisów (art. 9 </a:t>
            </a:r>
            <a:r>
              <a:rPr lang="pl-PL" dirty="0" err="1"/>
              <a:t>k.w</a:t>
            </a:r>
            <a:r>
              <a:rPr lang="pl-PL" dirty="0"/>
              <a:t>., art. 36 k.k. z 1932 r.) oraz idealny zbieg czynów karalnych </a:t>
            </a:r>
          </a:p>
          <a:p>
            <a:pPr algn="just"/>
            <a:r>
              <a:rPr lang="pl-PL" dirty="0"/>
              <a:t>jeden czyn – wiele przestępstw – idealny zbieg czynów karalnych (art. 8 </a:t>
            </a:r>
            <a:r>
              <a:rPr lang="pl-PL" dirty="0" err="1"/>
              <a:t>k.k.s</a:t>
            </a:r>
            <a:r>
              <a:rPr lang="pl-PL" dirty="0"/>
              <a:t>., art. 10 </a:t>
            </a:r>
            <a:r>
              <a:rPr lang="pl-PL" dirty="0" err="1"/>
              <a:t>k.w</a:t>
            </a:r>
            <a:r>
              <a:rPr lang="pl-PL" dirty="0"/>
              <a:t>.) </a:t>
            </a:r>
          </a:p>
          <a:p>
            <a:pPr algn="just"/>
            <a:r>
              <a:rPr lang="pl-PL" dirty="0"/>
              <a:t>gdy mamy do czynienia z jednym czynem i wielością konkurujących ze sobą do jego oceny przepisów, wówczas stosujemy powszechnie przyjmowane w prawoznawstwie dyrektywy zwane regułami wyłączania wielości ocen (reguła specjalności, reguła konsumpcji, reguła subsydiarności). Jeśli zastosowanie tych reguł nie doprowadzi do redukcji ocen (eliminacji przepisu z uwagi na to, że inny całkowicie oddaje istotę kryminalnego bezprawia), wówczas stosujemy tzw. kumulatywny zbieg przepisów.</a:t>
            </a:r>
          </a:p>
          <a:p>
            <a:pPr algn="just"/>
            <a:r>
              <a:rPr lang="pl-PL" dirty="0"/>
              <a:t>wiele </a:t>
            </a:r>
            <a:r>
              <a:rPr lang="pl-PL" dirty="0" err="1"/>
              <a:t>zachowań</a:t>
            </a:r>
            <a:r>
              <a:rPr lang="pl-PL" dirty="0"/>
              <a:t> może stanowić jeden czyn – czyn ciągły (art. 12 k.k.)</a:t>
            </a:r>
          </a:p>
          <a:p>
            <a:pPr algn="just"/>
            <a:r>
              <a:rPr lang="pl-PL" dirty="0"/>
              <a:t>właściwy zbieg przestępstw (zbieg wieloczynowy) vs niewłaściwy zbieg przestępstw</a:t>
            </a:r>
          </a:p>
          <a:p>
            <a:pPr algn="just">
              <a:buFontTx/>
              <a:buChar char="-"/>
            </a:pPr>
            <a:r>
              <a:rPr lang="pl-PL" dirty="0"/>
              <a:t>realny zbieg przestępstw – prowadzi do wymierzenia kary łącznej (art. 85 k.k.)</a:t>
            </a:r>
          </a:p>
          <a:p>
            <a:pPr algn="just">
              <a:buFontTx/>
              <a:buChar char="-"/>
            </a:pPr>
            <a:r>
              <a:rPr lang="pl-PL" dirty="0"/>
              <a:t>ciąg przestępstw (art. 91 k.k.)</a:t>
            </a:r>
          </a:p>
          <a:p>
            <a:endParaRPr lang="pl-PL" dirty="0"/>
          </a:p>
        </p:txBody>
      </p:sp>
    </p:spTree>
    <p:extLst>
      <p:ext uri="{BB962C8B-B14F-4D97-AF65-F5344CB8AC3E}">
        <p14:creationId xmlns:p14="http://schemas.microsoft.com/office/powerpoint/2010/main" val="81890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BA141B-FEF5-E442-8591-89ABF960849D}"/>
              </a:ext>
            </a:extLst>
          </p:cNvPr>
          <p:cNvSpPr>
            <a:spLocks noGrp="1"/>
          </p:cNvSpPr>
          <p:nvPr>
            <p:ph type="title"/>
          </p:nvPr>
        </p:nvSpPr>
        <p:spPr>
          <a:xfrm>
            <a:off x="838200" y="447041"/>
            <a:ext cx="10515600" cy="914399"/>
          </a:xfrm>
        </p:spPr>
        <p:txBody>
          <a:bodyPr>
            <a:normAutofit fontScale="90000"/>
          </a:bodyPr>
          <a:lstStyle/>
          <a:p>
            <a:pPr algn="ctr"/>
            <a:r>
              <a:rPr lang="pl-PL" b="1" dirty="0"/>
              <a:t>Koncepcja przestępstwa ciągłego </a:t>
            </a:r>
            <a:br>
              <a:rPr lang="pl-PL" dirty="0"/>
            </a:br>
            <a:endParaRPr lang="pl-PL" dirty="0"/>
          </a:p>
        </p:txBody>
      </p:sp>
      <p:sp>
        <p:nvSpPr>
          <p:cNvPr id="3" name="Symbol zastępczy zawartości 2">
            <a:extLst>
              <a:ext uri="{FF2B5EF4-FFF2-40B4-BE49-F238E27FC236}">
                <a16:creationId xmlns:a16="http://schemas.microsoft.com/office/drawing/2014/main" id="{0C395C7B-F47C-D948-B824-27656025B359}"/>
              </a:ext>
            </a:extLst>
          </p:cNvPr>
          <p:cNvSpPr>
            <a:spLocks noGrp="1"/>
          </p:cNvSpPr>
          <p:nvPr>
            <p:ph idx="1"/>
          </p:nvPr>
        </p:nvSpPr>
        <p:spPr>
          <a:xfrm>
            <a:off x="838200" y="1361440"/>
            <a:ext cx="10515600" cy="4876483"/>
          </a:xfrm>
        </p:spPr>
        <p:txBody>
          <a:bodyPr/>
          <a:lstStyle/>
          <a:p>
            <a:r>
              <a:rPr lang="pl-PL" dirty="0"/>
              <a:t>art. 58 k.k. z 1969 r.: </a:t>
            </a:r>
            <a:r>
              <a:rPr lang="pl-PL" b="1" dirty="0"/>
              <a:t> </a:t>
            </a:r>
            <a:r>
              <a:rPr lang="pl-PL" i="1" dirty="0"/>
              <a:t>W razie skazania za przestępstwo ciągłe, sąd może orzec karę w granicach do najwyższego ustawowego zagrożenia zwiększonego o połowę, nie przekraczając jednak granicy danego rodzaju kary.</a:t>
            </a:r>
          </a:p>
          <a:p>
            <a:r>
              <a:rPr lang="pl-PL" dirty="0"/>
              <a:t>kodeks karny z 1997 r.:</a:t>
            </a:r>
          </a:p>
          <a:p>
            <a:pPr>
              <a:buFont typeface="Wingdings" pitchFamily="2" charset="2"/>
              <a:buChar char="Ø"/>
            </a:pPr>
            <a:r>
              <a:rPr lang="pl-PL" dirty="0"/>
              <a:t>czyn ciągły (art. 12) – jednoczynowa koncepcja przestępstwa ciągłego przy jednoczesnej wielości </a:t>
            </a:r>
            <a:r>
              <a:rPr lang="pl-PL" dirty="0" err="1"/>
              <a:t>zachowań</a:t>
            </a:r>
            <a:r>
              <a:rPr lang="pl-PL" dirty="0"/>
              <a:t> sprawcy</a:t>
            </a:r>
          </a:p>
          <a:p>
            <a:pPr>
              <a:buFont typeface="Wingdings" pitchFamily="2" charset="2"/>
              <a:buChar char="Ø"/>
            </a:pPr>
            <a:r>
              <a:rPr lang="pl-PL" dirty="0"/>
              <a:t>ciąg przestępstw (art. 91) – koncepcja wieloczynowa</a:t>
            </a:r>
          </a:p>
          <a:p>
            <a:endParaRPr lang="pl-PL" dirty="0"/>
          </a:p>
        </p:txBody>
      </p:sp>
    </p:spTree>
    <p:extLst>
      <p:ext uri="{BB962C8B-B14F-4D97-AF65-F5344CB8AC3E}">
        <p14:creationId xmlns:p14="http://schemas.microsoft.com/office/powerpoint/2010/main" val="151051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A3A82F-722D-7B4D-BFCE-B66AD0EE6938}"/>
              </a:ext>
            </a:extLst>
          </p:cNvPr>
          <p:cNvSpPr>
            <a:spLocks noGrp="1"/>
          </p:cNvSpPr>
          <p:nvPr>
            <p:ph type="title"/>
          </p:nvPr>
        </p:nvSpPr>
        <p:spPr>
          <a:xfrm>
            <a:off x="838200" y="111125"/>
            <a:ext cx="10515600" cy="881652"/>
          </a:xfrm>
        </p:spPr>
        <p:txBody>
          <a:bodyPr>
            <a:normAutofit/>
          </a:bodyPr>
          <a:lstStyle/>
          <a:p>
            <a:pPr algn="ctr"/>
            <a:r>
              <a:rPr lang="pl-PL" sz="3000" b="1" dirty="0"/>
              <a:t>Czyn ciągły – art. 12 </a:t>
            </a:r>
            <a:r>
              <a:rPr lang="pl-PL" sz="3000" b="1" dirty="0" err="1"/>
              <a:t>k.k</a:t>
            </a:r>
            <a:r>
              <a:rPr lang="pl-PL" sz="3000" b="1" dirty="0"/>
              <a:t> – jeden czyn</a:t>
            </a:r>
          </a:p>
        </p:txBody>
      </p:sp>
      <p:sp>
        <p:nvSpPr>
          <p:cNvPr id="3" name="Symbol zastępczy zawartości 2">
            <a:extLst>
              <a:ext uri="{FF2B5EF4-FFF2-40B4-BE49-F238E27FC236}">
                <a16:creationId xmlns:a16="http://schemas.microsoft.com/office/drawing/2014/main" id="{D0409F26-A05D-5840-833B-C97B91469CDD}"/>
              </a:ext>
            </a:extLst>
          </p:cNvPr>
          <p:cNvSpPr>
            <a:spLocks noGrp="1"/>
          </p:cNvSpPr>
          <p:nvPr>
            <p:ph idx="1"/>
          </p:nvPr>
        </p:nvSpPr>
        <p:spPr>
          <a:xfrm>
            <a:off x="838200" y="1123406"/>
            <a:ext cx="10515600" cy="5328590"/>
          </a:xfrm>
        </p:spPr>
        <p:txBody>
          <a:bodyPr>
            <a:normAutofit fontScale="92500" lnSpcReduction="10000"/>
          </a:bodyPr>
          <a:lstStyle/>
          <a:p>
            <a:pPr>
              <a:buFontTx/>
              <a:buChar char="-"/>
            </a:pPr>
            <a:r>
              <a:rPr lang="pl-PL" b="1" dirty="0"/>
              <a:t>dwa lub więcej </a:t>
            </a:r>
            <a:r>
              <a:rPr lang="pl-PL" b="1" dirty="0" err="1"/>
              <a:t>zachowań</a:t>
            </a:r>
            <a:endParaRPr lang="pl-PL" b="1" dirty="0"/>
          </a:p>
          <a:p>
            <a:pPr>
              <a:buFontTx/>
              <a:buChar char="-"/>
            </a:pPr>
            <a:r>
              <a:rPr lang="pl-PL" b="1" dirty="0"/>
              <a:t>krótkie odstępy czasu</a:t>
            </a:r>
          </a:p>
          <a:p>
            <a:pPr>
              <a:buFontTx/>
              <a:buChar char="-"/>
            </a:pPr>
            <a:r>
              <a:rPr lang="pl-PL" b="1" dirty="0"/>
              <a:t>w wykonaniu z góry powziętego zamiaru </a:t>
            </a:r>
            <a:r>
              <a:rPr lang="pl-PL" dirty="0"/>
              <a:t>(wykluczone zachowania nieumyślne!) – to musi być jeden ten sam zamiar, a nie taki sam, odnawialny zamiar przy okazji każdego z </a:t>
            </a:r>
            <a:r>
              <a:rPr lang="pl-PL" dirty="0" err="1"/>
              <a:t>zachowań</a:t>
            </a:r>
            <a:endParaRPr lang="pl-PL" dirty="0"/>
          </a:p>
          <a:p>
            <a:pPr>
              <a:buFontTx/>
              <a:buChar char="-"/>
            </a:pPr>
            <a:r>
              <a:rPr lang="pl-PL" b="1" dirty="0"/>
              <a:t>jeżeli przedmiotem zamachu jest dobro osobiste (art. 23 k.c.) – tożsamość pokrzywdzonego</a:t>
            </a:r>
          </a:p>
          <a:p>
            <a:pPr algn="just">
              <a:buFontTx/>
              <a:buChar char="-"/>
            </a:pPr>
            <a:r>
              <a:rPr lang="pl-PL" dirty="0"/>
              <a:t>konstrukcja art. 12 dopuszcza stosowanie kumulatywnej kwalifikacji odniesionej do całego czynu ciągłego. Konieczność zastosowania w procesie dokonywania kwalifikacji prawnej art. 11 k.k. wystąpi wówczas, gdy każde z </a:t>
            </a:r>
            <a:r>
              <a:rPr lang="pl-PL" dirty="0" err="1"/>
              <a:t>zachowań</a:t>
            </a:r>
            <a:r>
              <a:rPr lang="pl-PL" dirty="0"/>
              <a:t> składających się na czyn ciągły samodzielnie wypełnia znamiona innego typu czynu zabronionego i jednocześnie przy dokonywaniu łącznej oceny nie znajdują zastosowania tzw. reguły wyłączania wielości ocen w prawie karnym</a:t>
            </a:r>
          </a:p>
          <a:p>
            <a:pPr>
              <a:buFontTx/>
              <a:buChar char="-"/>
            </a:pPr>
            <a:endParaRPr lang="pl-PL" dirty="0"/>
          </a:p>
          <a:p>
            <a:pPr>
              <a:buFontTx/>
              <a:buChar char="-"/>
            </a:pPr>
            <a:endParaRPr lang="pl-PL" dirty="0"/>
          </a:p>
        </p:txBody>
      </p:sp>
    </p:spTree>
    <p:extLst>
      <p:ext uri="{BB962C8B-B14F-4D97-AF65-F5344CB8AC3E}">
        <p14:creationId xmlns:p14="http://schemas.microsoft.com/office/powerpoint/2010/main" val="90309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E376FA-8C80-7E49-9C1A-D099BD3D2E70}"/>
              </a:ext>
            </a:extLst>
          </p:cNvPr>
          <p:cNvSpPr>
            <a:spLocks noGrp="1"/>
          </p:cNvSpPr>
          <p:nvPr>
            <p:ph type="title"/>
          </p:nvPr>
        </p:nvSpPr>
        <p:spPr>
          <a:xfrm>
            <a:off x="838200" y="365126"/>
            <a:ext cx="10515600" cy="1045664"/>
          </a:xfrm>
        </p:spPr>
        <p:txBody>
          <a:bodyPr/>
          <a:lstStyle/>
          <a:p>
            <a:pPr algn="ctr"/>
            <a:r>
              <a:rPr lang="pl-PL" b="1" dirty="0"/>
              <a:t>Czyn ciągły – art. 12 k.k.</a:t>
            </a:r>
          </a:p>
        </p:txBody>
      </p:sp>
      <p:sp>
        <p:nvSpPr>
          <p:cNvPr id="3" name="Symbol zastępczy zawartości 2">
            <a:extLst>
              <a:ext uri="{FF2B5EF4-FFF2-40B4-BE49-F238E27FC236}">
                <a16:creationId xmlns:a16="http://schemas.microsoft.com/office/drawing/2014/main" id="{13BDE129-0A2C-9B4B-996E-E98A6C7C566D}"/>
              </a:ext>
            </a:extLst>
          </p:cNvPr>
          <p:cNvSpPr>
            <a:spLocks noGrp="1"/>
          </p:cNvSpPr>
          <p:nvPr>
            <p:ph idx="1"/>
          </p:nvPr>
        </p:nvSpPr>
        <p:spPr>
          <a:xfrm>
            <a:off x="838200" y="1319349"/>
            <a:ext cx="10515600" cy="4857614"/>
          </a:xfrm>
        </p:spPr>
        <p:txBody>
          <a:bodyPr>
            <a:normAutofit fontScale="92500" lnSpcReduction="20000"/>
          </a:bodyPr>
          <a:lstStyle/>
          <a:p>
            <a:pPr>
              <a:buFontTx/>
              <a:buChar char="-"/>
            </a:pPr>
            <a:endParaRPr lang="pl-PL" dirty="0"/>
          </a:p>
          <a:p>
            <a:pPr marL="0" indent="0" algn="just">
              <a:buNone/>
            </a:pPr>
            <a:r>
              <a:rPr lang="pl-PL" i="1" dirty="0"/>
              <a:t>„Wymóg popełnienia </a:t>
            </a:r>
            <a:r>
              <a:rPr lang="pl-PL" i="1" dirty="0" err="1"/>
              <a:t>zachowań</a:t>
            </a:r>
            <a:r>
              <a:rPr lang="pl-PL" i="1" dirty="0"/>
              <a:t> w wyniku z góry powziętego zamiaru oraz jednoczynowa koncepcja przestępstwa ciągłego wskazują na to, iż &lt;&lt;krótkie odstępy czasu&gt;&gt; to przedział obejmujący najwyżej kilkanaście dni” </a:t>
            </a:r>
            <a:r>
              <a:rPr lang="pl-PL" dirty="0"/>
              <a:t>(postanowienie SN z dnia 18 września 2003 r., III KK 159/02)</a:t>
            </a:r>
          </a:p>
          <a:p>
            <a:pPr marL="0" indent="0" algn="just">
              <a:buNone/>
            </a:pPr>
            <a:r>
              <a:rPr lang="pl-PL" dirty="0"/>
              <a:t>„&lt;&lt;Krótki odstęp czasu&gt;&gt; o którym mowa w art. 12 k.k. nie powinien zasadniczo przekraczać kilkunastu dni, chociaż powszechnie przyjmuje się znacznie dłuższe okresy (z wyłączeniem wielomiesięcznych)” (wyrok SA we Wrocławiu z dnia 26 listopada 2014 r., II </a:t>
            </a:r>
            <a:r>
              <a:rPr lang="pl-PL" dirty="0" err="1"/>
              <a:t>AKa</a:t>
            </a:r>
            <a:r>
              <a:rPr lang="pl-PL" dirty="0"/>
              <a:t> 106/14)</a:t>
            </a:r>
          </a:p>
          <a:p>
            <a:pPr marL="0" indent="0" algn="just">
              <a:buNone/>
            </a:pPr>
            <a:r>
              <a:rPr lang="pl-PL" dirty="0"/>
              <a:t>art. 23 k.c.: D</a:t>
            </a:r>
            <a:r>
              <a:rPr lang="pl-PL" i="1" dirty="0"/>
              <a:t>obra osobiste człowieka, jak w szczególności zdrowie, wolność, cześć, swoboda sumienia, nazwisko lub pseudonim, wizerunek, tajemnica korespondencji, nietykalność mieszkania, twórczość naukowa, artystyczna, wynalazcza i racjonalizatorska, pozostają pod ochroną prawa cywilnego niezależnie od ochrony przewidzianej w innych przepisach.</a:t>
            </a:r>
          </a:p>
          <a:p>
            <a:endParaRPr lang="pl-PL" dirty="0"/>
          </a:p>
        </p:txBody>
      </p:sp>
    </p:spTree>
    <p:extLst>
      <p:ext uri="{BB962C8B-B14F-4D97-AF65-F5344CB8AC3E}">
        <p14:creationId xmlns:p14="http://schemas.microsoft.com/office/powerpoint/2010/main" val="14735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A1CF1C-22FF-E146-96A2-0BCE284E1021}"/>
              </a:ext>
            </a:extLst>
          </p:cNvPr>
          <p:cNvSpPr>
            <a:spLocks noGrp="1"/>
          </p:cNvSpPr>
          <p:nvPr>
            <p:ph type="title"/>
          </p:nvPr>
        </p:nvSpPr>
        <p:spPr>
          <a:xfrm>
            <a:off x="838200" y="263525"/>
            <a:ext cx="10515600" cy="813435"/>
          </a:xfrm>
        </p:spPr>
        <p:txBody>
          <a:bodyPr>
            <a:normAutofit/>
          </a:bodyPr>
          <a:lstStyle/>
          <a:p>
            <a:pPr algn="ctr"/>
            <a:r>
              <a:rPr lang="pl-PL" sz="3000" b="1" dirty="0"/>
              <a:t>Czyn ciągły – art. 12 k.k. – koncepcja jednoczynowa</a:t>
            </a:r>
          </a:p>
        </p:txBody>
      </p:sp>
      <p:sp>
        <p:nvSpPr>
          <p:cNvPr id="3" name="Symbol zastępczy zawartości 2">
            <a:extLst>
              <a:ext uri="{FF2B5EF4-FFF2-40B4-BE49-F238E27FC236}">
                <a16:creationId xmlns:a16="http://schemas.microsoft.com/office/drawing/2014/main" id="{19413E2D-A2DF-6A4A-9AB8-1D19A07A61A2}"/>
              </a:ext>
            </a:extLst>
          </p:cNvPr>
          <p:cNvSpPr>
            <a:spLocks noGrp="1"/>
          </p:cNvSpPr>
          <p:nvPr>
            <p:ph idx="1"/>
          </p:nvPr>
        </p:nvSpPr>
        <p:spPr>
          <a:xfrm>
            <a:off x="680720" y="1076960"/>
            <a:ext cx="10673080" cy="5100003"/>
          </a:xfrm>
        </p:spPr>
        <p:txBody>
          <a:bodyPr>
            <a:normAutofit lnSpcReduction="10000"/>
          </a:bodyPr>
          <a:lstStyle/>
          <a:p>
            <a:pPr marL="0" indent="0" algn="just" fontAlgn="auto">
              <a:spcAft>
                <a:spcPts val="0"/>
              </a:spcAft>
              <a:buNone/>
              <a:defRPr/>
            </a:pPr>
            <a:r>
              <a:rPr lang="pl-PL" dirty="0"/>
              <a:t>-poszczególne zachowania mogą być </a:t>
            </a:r>
            <a:r>
              <a:rPr lang="pl-PL" b="1" dirty="0"/>
              <a:t>wykroczeniami</a:t>
            </a:r>
            <a:r>
              <a:rPr lang="pl-PL" dirty="0"/>
              <a:t>, o ile znamiona przestępstwa wyczerpią łącznie – 119 </a:t>
            </a:r>
            <a:r>
              <a:rPr lang="pl-PL" dirty="0" err="1"/>
              <a:t>k.w</a:t>
            </a:r>
            <a:r>
              <a:rPr lang="pl-PL" dirty="0"/>
              <a:t>. a 278 § 1 k.k. – tak, by sumując poszczególne zachowania odrębnie wyczerpujące znamiona wykroczenia, „uzbierać” kwotę przewyższającą ¼ minimalnego wynagrodzenia</a:t>
            </a:r>
          </a:p>
          <a:p>
            <a:pPr marL="0" indent="0" algn="just" fontAlgn="auto">
              <a:spcAft>
                <a:spcPts val="0"/>
              </a:spcAft>
              <a:buNone/>
              <a:defRPr/>
            </a:pPr>
            <a:r>
              <a:rPr lang="pl-PL" dirty="0"/>
              <a:t>-poszczególne zachowania mogą też wykazywać znikomą społeczną szkodliwość lub w ogóle nie być czynami zabronionymi pod groźbą kary (brane pod uwagę osobno)</a:t>
            </a:r>
          </a:p>
          <a:p>
            <a:pPr marL="0" indent="0" algn="just" fontAlgn="auto">
              <a:spcAft>
                <a:spcPts val="0"/>
              </a:spcAft>
              <a:buNone/>
              <a:defRPr/>
            </a:pPr>
            <a:r>
              <a:rPr lang="pl-PL" dirty="0"/>
              <a:t>-dopuszczalna jest różna kwalifikacja prawna </a:t>
            </a:r>
            <a:r>
              <a:rPr lang="pl-PL" dirty="0" err="1"/>
              <a:t>zachowań</a:t>
            </a:r>
            <a:r>
              <a:rPr lang="pl-PL" dirty="0"/>
              <a:t> składających się na czyn ciągły</a:t>
            </a:r>
          </a:p>
          <a:p>
            <a:pPr marL="0" indent="0" algn="just" fontAlgn="auto">
              <a:spcAft>
                <a:spcPts val="0"/>
              </a:spcAft>
              <a:buNone/>
              <a:defRPr/>
            </a:pPr>
            <a:r>
              <a:rPr lang="pl-PL" dirty="0"/>
              <a:t>Zachowania objęte czynem ciągłym mogą się różnić co do kwalifikacji prawnej i nie muszą wykazywać podobieństwa pod względem sposobu popełnienia </a:t>
            </a:r>
          </a:p>
          <a:p>
            <a:endParaRPr lang="pl-PL" dirty="0"/>
          </a:p>
        </p:txBody>
      </p:sp>
    </p:spTree>
    <p:extLst>
      <p:ext uri="{BB962C8B-B14F-4D97-AF65-F5344CB8AC3E}">
        <p14:creationId xmlns:p14="http://schemas.microsoft.com/office/powerpoint/2010/main" val="371195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2A1513-10E2-434C-BD3E-920406977863}"/>
              </a:ext>
            </a:extLst>
          </p:cNvPr>
          <p:cNvSpPr>
            <a:spLocks noGrp="1"/>
          </p:cNvSpPr>
          <p:nvPr>
            <p:ph type="title"/>
          </p:nvPr>
        </p:nvSpPr>
        <p:spPr>
          <a:xfrm>
            <a:off x="838200" y="365126"/>
            <a:ext cx="10515600" cy="561149"/>
          </a:xfrm>
        </p:spPr>
        <p:txBody>
          <a:bodyPr>
            <a:normAutofit fontScale="90000"/>
          </a:bodyPr>
          <a:lstStyle/>
          <a:p>
            <a:pPr algn="ctr"/>
            <a:r>
              <a:rPr lang="pl-PL" sz="3800" b="1" dirty="0"/>
              <a:t>Czyn ciągły – z orzecznictwa</a:t>
            </a:r>
          </a:p>
        </p:txBody>
      </p:sp>
      <p:sp>
        <p:nvSpPr>
          <p:cNvPr id="3" name="Symbol zastępczy zawartości 2">
            <a:extLst>
              <a:ext uri="{FF2B5EF4-FFF2-40B4-BE49-F238E27FC236}">
                <a16:creationId xmlns:a16="http://schemas.microsoft.com/office/drawing/2014/main" id="{95A5D1B3-5995-F544-B091-A7766C1A0315}"/>
              </a:ext>
            </a:extLst>
          </p:cNvPr>
          <p:cNvSpPr>
            <a:spLocks noGrp="1"/>
          </p:cNvSpPr>
          <p:nvPr>
            <p:ph idx="1"/>
          </p:nvPr>
        </p:nvSpPr>
        <p:spPr>
          <a:xfrm>
            <a:off x="838200" y="1089354"/>
            <a:ext cx="10515600" cy="5632080"/>
          </a:xfrm>
        </p:spPr>
        <p:txBody>
          <a:bodyPr>
            <a:normAutofit fontScale="70000" lnSpcReduction="20000"/>
          </a:bodyPr>
          <a:lstStyle/>
          <a:p>
            <a:pPr algn="just"/>
            <a:r>
              <a:rPr lang="pl-PL" i="1" dirty="0"/>
              <a:t>„Od strony normatywnej konstrukcja czynu ciągłego z art. 12 k.k. choć składa się z wielu </a:t>
            </a:r>
            <a:r>
              <a:rPr lang="pl-PL" i="1" dirty="0" err="1"/>
              <a:t>zachowań</a:t>
            </a:r>
            <a:r>
              <a:rPr lang="pl-PL" i="1" dirty="0"/>
              <a:t> (elementów), to stanowi konstrukcję jednego czynu przestępnego, co z kolei ma ten skutek, iż prawomocne skazanie za czyn ciągły (art. 12 k.k.) stoi na przeszkodzie, ze względu na treść art. 17 § 1 pkt 7 k.p.k., ponownemu postępowaniu o później ujawnione zachowania, będące elementami tego czynu, które nie były przedmiotem wcześniejszego osądzenia, niezależnie od tego, jak ma się społeczna szkodliwość nowo ujawnionych fragmentów czynu ciągłego do społecznej szkodliwości </a:t>
            </a:r>
            <a:r>
              <a:rPr lang="pl-PL" i="1" dirty="0" err="1"/>
              <a:t>zachowań</a:t>
            </a:r>
            <a:r>
              <a:rPr lang="pl-PL" i="1" dirty="0"/>
              <a:t> uprzednio w ramach tego czynu osądzonych” </a:t>
            </a:r>
            <a:r>
              <a:rPr lang="pl-PL" dirty="0"/>
              <a:t>(wyrok SN z dnia 9 listopada 2017 r., V KK 327/17)</a:t>
            </a:r>
          </a:p>
          <a:p>
            <a:pPr algn="just"/>
            <a:r>
              <a:rPr lang="pl-PL" i="1" dirty="0"/>
              <a:t>„1. Krótkie odstępy czasu nie odnoszą się do pierwszego i ostatniego działania sprawcy, ale do wszystkich </a:t>
            </a:r>
            <a:r>
              <a:rPr lang="pl-PL" i="1" dirty="0" err="1"/>
              <a:t>zachowań</a:t>
            </a:r>
            <a:r>
              <a:rPr lang="pl-PL" i="1" dirty="0"/>
              <a:t> składających się na czyn ciągły. 2. W przypadku przestępstwa stanowiącego czyn ciągły, czas jego popełnienia określa się datą pierwszego i ostatniego zachowania sprawcy, bo one wyznaczają jego ramy czasowe. Nie jest zatem wymagane, by każde zachowanie składające się na czyn ciągły było oznaczane konkretną datą” </a:t>
            </a:r>
            <a:r>
              <a:rPr lang="pl-PL" dirty="0"/>
              <a:t>(wyrok SA w Warszawie z dnia 12 maja 2017 r., II </a:t>
            </a:r>
            <a:r>
              <a:rPr lang="pl-PL" dirty="0" err="1"/>
              <a:t>AKa</a:t>
            </a:r>
            <a:r>
              <a:rPr lang="pl-PL" dirty="0"/>
              <a:t> 66/17)</a:t>
            </a:r>
          </a:p>
          <a:p>
            <a:pPr algn="just"/>
            <a:r>
              <a:rPr lang="pl-PL" b="1" i="1" dirty="0"/>
              <a:t>„</a:t>
            </a:r>
            <a:r>
              <a:rPr lang="pl-PL" i="1" dirty="0"/>
              <a:t>W razie zmiany ustawy w trakcie realizacji czynu ciągłego w sytuacji, gdy pierwsze zachowanie objęte tym czynem popełnione zostało w trakcie obowiązywania ustawy starej, a ostatnie zachowanie popełnione zostało po zmianie ustawy, należy uznać, że cały czyn ciągły popełniony został pod rządami ustawy nowej” </a:t>
            </a:r>
            <a:r>
              <a:rPr lang="pl-PL" dirty="0"/>
              <a:t>(wyrok SN z dnia 14 listopada 2016 r., III K 273/16)</a:t>
            </a:r>
          </a:p>
          <a:p>
            <a:pPr algn="just"/>
            <a:r>
              <a:rPr lang="pl-PL" b="1" i="1" dirty="0"/>
              <a:t>„</a:t>
            </a:r>
            <a:r>
              <a:rPr lang="pl-PL" i="1" dirty="0"/>
              <a:t>Przestępstwo rozboju ma za przedmiot ochrony oprócz mienia, również nietykalność, wolność, życie i zdrowie człowieka. Są to zgodnie z art. 23 k.c. dobra osobiste, co w myśl art. 12 k.k. przy braku tożsamości pokrzywdzonych wyklucza kwalifikację dwu lub więcej przestępstw z art. 280 k.k. w zw. z art. 12 k.k.” </a:t>
            </a:r>
            <a:r>
              <a:rPr lang="pl-PL" dirty="0"/>
              <a:t>(wyrok SA w Warszawie z dnia 25 maja 2016 r., II </a:t>
            </a:r>
            <a:r>
              <a:rPr lang="pl-PL" dirty="0" err="1"/>
              <a:t>AKa</a:t>
            </a:r>
            <a:r>
              <a:rPr lang="pl-PL" dirty="0"/>
              <a:t> 143/16)</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029816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CB5A39-515D-5249-95AB-F0364F464B96}"/>
              </a:ext>
            </a:extLst>
          </p:cNvPr>
          <p:cNvSpPr>
            <a:spLocks noGrp="1"/>
          </p:cNvSpPr>
          <p:nvPr>
            <p:ph type="title"/>
          </p:nvPr>
        </p:nvSpPr>
        <p:spPr>
          <a:xfrm>
            <a:off x="838200" y="246372"/>
            <a:ext cx="10515600" cy="681355"/>
          </a:xfrm>
        </p:spPr>
        <p:txBody>
          <a:bodyPr>
            <a:normAutofit/>
          </a:bodyPr>
          <a:lstStyle/>
          <a:p>
            <a:pPr algn="ctr"/>
            <a:r>
              <a:rPr lang="pl-PL" sz="3400" b="1" dirty="0"/>
              <a:t>Ciąg przestępstw – art. 91 k.k. – wielość czynów</a:t>
            </a:r>
          </a:p>
        </p:txBody>
      </p:sp>
      <p:sp>
        <p:nvSpPr>
          <p:cNvPr id="3" name="Symbol zastępczy zawartości 2">
            <a:extLst>
              <a:ext uri="{FF2B5EF4-FFF2-40B4-BE49-F238E27FC236}">
                <a16:creationId xmlns:a16="http://schemas.microsoft.com/office/drawing/2014/main" id="{0EFA05AF-400E-5140-A08B-04CA6D4D92EB}"/>
              </a:ext>
            </a:extLst>
          </p:cNvPr>
          <p:cNvSpPr>
            <a:spLocks noGrp="1"/>
          </p:cNvSpPr>
          <p:nvPr>
            <p:ph idx="1"/>
          </p:nvPr>
        </p:nvSpPr>
        <p:spPr>
          <a:xfrm>
            <a:off x="838200" y="1078535"/>
            <a:ext cx="10515600" cy="5779465"/>
          </a:xfrm>
        </p:spPr>
        <p:txBody>
          <a:bodyPr>
            <a:normAutofit fontScale="70000" lnSpcReduction="20000"/>
          </a:bodyPr>
          <a:lstStyle/>
          <a:p>
            <a:pPr algn="just"/>
            <a:r>
              <a:rPr lang="pl-PL" b="1" dirty="0"/>
              <a:t>krótkie odstępy czasu</a:t>
            </a:r>
          </a:p>
          <a:p>
            <a:pPr algn="just"/>
            <a:r>
              <a:rPr lang="pl-PL" b="1" dirty="0"/>
              <a:t>z wykorzystaniem takiej samej sposobności </a:t>
            </a:r>
            <a:r>
              <a:rPr lang="pl-PL" dirty="0"/>
              <a:t>– chodzi o dodatkowe okoliczności towarzyszące popełnieniu przestępstw; o popełnieniu przestępstw z wykorzystaniem takiej samej sposobności przesądzać może m.in. wykorzystanie przez sprawcę powtarzającego się dogodnego układu warunków zewnętrznych, charakterystyczny układ relacji między sprawcą a pokrzywdzonym, związany z układem warunków lub relacji personalnych sposobu działania sprawcy, wykorzystywanie przez niego takich samych lub podobnych narzędzi itp.</a:t>
            </a:r>
          </a:p>
          <a:p>
            <a:pPr algn="just"/>
            <a:r>
              <a:rPr lang="pl-PL" b="1" dirty="0"/>
              <a:t>dwa lub więcej przestępstw</a:t>
            </a:r>
          </a:p>
          <a:p>
            <a:pPr algn="just"/>
            <a:r>
              <a:rPr lang="pl-PL" b="1" dirty="0"/>
              <a:t>zanim zapadł pierwszy wyrok, chociażby nieprawomocny, co do któregokolwiek z tych przestępstw </a:t>
            </a:r>
            <a:r>
              <a:rPr lang="pl-PL" dirty="0"/>
              <a:t>(pojęcie prawomocnego i nieprawomocnego wyroku)</a:t>
            </a:r>
            <a:endParaRPr lang="pl-PL" b="1" dirty="0"/>
          </a:p>
          <a:p>
            <a:pPr algn="just"/>
            <a:r>
              <a:rPr lang="pl-PL" dirty="0"/>
              <a:t>konsekwencje: wymierzenie jednej kary określonej w przepisie stanowiącym podstawę jej wymiaru dla każdego z tych przestępstw, w wysokości do górnej granicy ustawowego zagrożenia zwiększonego o połowę.</a:t>
            </a:r>
          </a:p>
          <a:p>
            <a:pPr algn="just"/>
            <a:r>
              <a:rPr lang="pl-PL" dirty="0"/>
              <a:t>nie jest wymagana tożsamość kwalifikacji prawnej wszystkich przestępstw wchodzących w skład ciągu przestępstw, ale kara musi zostać orzeczona na podstawie przepisu stanowiącego podstawę jej wymiaru dla każdego z przestępstw wchodzących w skład ciągu przestępstw, np. wchodzić będą do ciągu przestępstwa: X oraz X w zw. z Y, pod warunkiem, że podstawą wymiaru kary za ciąg przestępstw będzie przepis określający typ X</a:t>
            </a:r>
          </a:p>
          <a:p>
            <a:pPr algn="just"/>
            <a:r>
              <a:rPr lang="pl-PL" dirty="0"/>
              <a:t>ciągiem przestępstw mogą być objęte zarówno zachowania umyślne, jak i nieumyślne, jednakże brzmienie art. 91 § 1 k.k. wyklucza możliwość łączenia w jeden ciąg przestępstw </a:t>
            </a:r>
            <a:r>
              <a:rPr lang="pl-PL" dirty="0" err="1"/>
              <a:t>zachowań</a:t>
            </a:r>
            <a:r>
              <a:rPr lang="pl-PL" dirty="0"/>
              <a:t>, z których część realizuje znamiona przestępstwa umyślnego, pozostała zaś część znamiona przestępstwa nieumyślnego.</a:t>
            </a:r>
          </a:p>
          <a:p>
            <a:endParaRPr lang="pl-PL" b="1" dirty="0"/>
          </a:p>
          <a:p>
            <a:endParaRPr lang="pl-PL" b="1" dirty="0"/>
          </a:p>
          <a:p>
            <a:endParaRPr lang="pl-PL" b="1" dirty="0"/>
          </a:p>
          <a:p>
            <a:endParaRPr lang="pl-PL" dirty="0"/>
          </a:p>
        </p:txBody>
      </p:sp>
    </p:spTree>
    <p:extLst>
      <p:ext uri="{BB962C8B-B14F-4D97-AF65-F5344CB8AC3E}">
        <p14:creationId xmlns:p14="http://schemas.microsoft.com/office/powerpoint/2010/main" val="3987289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AC9E98-801F-DA44-A7D3-E710FE65312A}"/>
              </a:ext>
            </a:extLst>
          </p:cNvPr>
          <p:cNvSpPr>
            <a:spLocks noGrp="1"/>
          </p:cNvSpPr>
          <p:nvPr>
            <p:ph idx="1"/>
          </p:nvPr>
        </p:nvSpPr>
        <p:spPr>
          <a:xfrm>
            <a:off x="746760" y="711200"/>
            <a:ext cx="10839994" cy="5545909"/>
          </a:xfrm>
        </p:spPr>
        <p:txBody>
          <a:bodyPr>
            <a:normAutofit/>
          </a:bodyPr>
          <a:lstStyle/>
          <a:p>
            <a:pPr algn="just"/>
            <a:r>
              <a:rPr lang="pl-PL" dirty="0"/>
              <a:t>Jeżeli sprawca w warunkach określonych w art. 85 (kara łączna) popełnia dwa lub więcej ciągów przestępstw określonych wart. 91 § 1 k.k. lub ciąg przestępstw oraz inne przestępstwo, sąd orzeka karę łączną, stosując odpowiednio przepisy tego rozdziału.</a:t>
            </a:r>
          </a:p>
          <a:p>
            <a:pPr algn="just"/>
            <a:r>
              <a:rPr lang="pl-PL" dirty="0"/>
              <a:t>Jeżeli sprawca został skazany dwoma lub więcej wyrokami za przestępstwa należące do ciągu przestępstw określonego w art. 91 § 1 k.k., orzeczona kara łączna nie może przekroczyć górnej granicy ustawowego zagrożenia zwiększonego o połowę, przewidzianego w przepisie stanowiącym podstawę wymiaru kary dla każdego z tych przestępstw.</a:t>
            </a:r>
          </a:p>
          <a:p>
            <a:pPr algn="just"/>
            <a:r>
              <a:rPr lang="pl-PL" dirty="0"/>
              <a:t>Czy możliwe jest jednoczesne wskazanie w kwalifikacji prawnej art. 12 k.k. i art. 91 k.k.? Dlaczego?</a:t>
            </a:r>
          </a:p>
        </p:txBody>
      </p:sp>
    </p:spTree>
    <p:extLst>
      <p:ext uri="{BB962C8B-B14F-4D97-AF65-F5344CB8AC3E}">
        <p14:creationId xmlns:p14="http://schemas.microsoft.com/office/powerpoint/2010/main" val="150542907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TotalTime>
  <Words>1868</Words>
  <Application>Microsoft Macintosh PowerPoint</Application>
  <PresentationFormat>Panoramiczny</PresentationFormat>
  <Paragraphs>73</Paragraphs>
  <Slides>12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12</vt:i4>
      </vt:variant>
    </vt:vector>
  </HeadingPairs>
  <TitlesOfParts>
    <vt:vector size="17" baseType="lpstr">
      <vt:lpstr>Arial</vt:lpstr>
      <vt:lpstr>Calibri</vt:lpstr>
      <vt:lpstr>Calibri Light</vt:lpstr>
      <vt:lpstr>Wingdings</vt:lpstr>
      <vt:lpstr>Motyw pakietu Office</vt:lpstr>
      <vt:lpstr>Wielość przestępstw,  wielość czynów,  wielość zachowań</vt:lpstr>
      <vt:lpstr>Zbieg przepisów a zbieg przestępstw</vt:lpstr>
      <vt:lpstr>Koncepcja przestępstwa ciągłego  </vt:lpstr>
      <vt:lpstr>Czyn ciągły – art. 12 k.k – jeden czyn</vt:lpstr>
      <vt:lpstr>Czyn ciągły – art. 12 k.k.</vt:lpstr>
      <vt:lpstr>Czyn ciągły – art. 12 k.k. – koncepcja jednoczynowa</vt:lpstr>
      <vt:lpstr>Czyn ciągły – z orzecznictwa</vt:lpstr>
      <vt:lpstr>Ciąg przestępstw – art. 91 k.k. – wielość czynów</vt:lpstr>
      <vt:lpstr>Prezentacja programu PowerPoint</vt:lpstr>
      <vt:lpstr>Ciąg przestępstw – z orzecznictwa</vt:lpstr>
      <vt:lpstr>Niewłaściwy zbieg przestępstw</vt:lpstr>
      <vt:lpstr>Niewłaściwy zbieg przestępstw – z orzecznictwa</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Wielość przestępstw</dc:title>
  <dc:creator>Katarzyna Piątkowska</dc:creator>
  <cp:lastModifiedBy>Katarzyna Piątkowska</cp:lastModifiedBy>
  <cp:revision>21</cp:revision>
  <dcterms:created xsi:type="dcterms:W3CDTF">2018-04-18T19:09:46Z</dcterms:created>
  <dcterms:modified xsi:type="dcterms:W3CDTF">2018-04-20T11:01:28Z</dcterms:modified>
</cp:coreProperties>
</file>