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78" y="1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2"/>
      </p:bgRef>
    </p:bg>
    <p:spTree>
      <p:nvGrpSpPr>
        <p:cNvPr id="1" name=""/>
        <p:cNvGrpSpPr/>
        <p:nvPr/>
      </p:nvGrpSpPr>
      <p:grpSpPr>
        <a:xfrm>
          <a:off x="0" y="0"/>
          <a:ext cx="0" cy="0"/>
          <a:chOff x="0" y="0"/>
          <a:chExt cx="0" cy="0"/>
        </a:xfrm>
      </p:grpSpPr>
      <p:sp>
        <p:nvSpPr>
          <p:cNvPr id="9" name="Prostokąt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pl-PL" smtClean="0"/>
              <a:t>Kliknij, aby edytować styl</a:t>
            </a:r>
            <a:endParaRPr kumimoji="0" lang="en-US"/>
          </a:p>
        </p:txBody>
      </p:sp>
      <p:sp>
        <p:nvSpPr>
          <p:cNvPr id="3" name="Podtytuł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pl-PL" smtClean="0"/>
              <a:t>Kliknij, aby edytować styl wzorca podtytułu</a:t>
            </a:r>
            <a:endParaRPr kumimoji="0" lang="en-US"/>
          </a:p>
        </p:txBody>
      </p:sp>
      <p:sp>
        <p:nvSpPr>
          <p:cNvPr id="4" name="Symbol zastępczy daty 3"/>
          <p:cNvSpPr>
            <a:spLocks noGrp="1"/>
          </p:cNvSpPr>
          <p:nvPr>
            <p:ph type="dt" sz="half" idx="10"/>
          </p:nvPr>
        </p:nvSpPr>
        <p:spPr/>
        <p:txBody>
          <a:bodyPr/>
          <a:lstStyle/>
          <a:p>
            <a:fld id="{8A326452-8AE5-4F34-B30E-5A960B8EF365}" type="datetimeFigureOut">
              <a:rPr lang="pl-PL" smtClean="0"/>
              <a:pPr/>
              <a:t>13-10-2017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B92E5AC-3975-4D55-87DE-37765BCF0270}" type="slidenum">
              <a:rPr lang="pl-PL" smtClean="0"/>
              <a:pPr/>
              <a:t>‹#›</a:t>
            </a:fld>
            <a:endParaRPr lang="pl-PL"/>
          </a:p>
        </p:txBody>
      </p:sp>
      <p:sp>
        <p:nvSpPr>
          <p:cNvPr id="10" name="Prostokąt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8A326452-8AE5-4F34-B30E-5A960B8EF365}" type="datetimeFigureOut">
              <a:rPr lang="pl-PL" smtClean="0"/>
              <a:pPr/>
              <a:t>13-10-2017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B92E5AC-3975-4D55-87DE-37765BCF0270}"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9" name="Prostokąt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Prostokąt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pionowy 1"/>
          <p:cNvSpPr>
            <a:spLocks noGrp="1"/>
          </p:cNvSpPr>
          <p:nvPr>
            <p:ph type="title" orient="vert"/>
          </p:nvPr>
        </p:nvSpPr>
        <p:spPr>
          <a:xfrm>
            <a:off x="6781800" y="274640"/>
            <a:ext cx="1905000" cy="5851525"/>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304800"/>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8A326452-8AE5-4F34-B30E-5A960B8EF365}" type="datetimeFigureOut">
              <a:rPr lang="pl-PL" smtClean="0"/>
              <a:pPr/>
              <a:t>13-10-2017</a:t>
            </a:fld>
            <a:endParaRPr lang="pl-PL"/>
          </a:p>
        </p:txBody>
      </p:sp>
      <p:sp>
        <p:nvSpPr>
          <p:cNvPr id="5" name="Symbol zastępczy stopki 4"/>
          <p:cNvSpPr>
            <a:spLocks noGrp="1"/>
          </p:cNvSpPr>
          <p:nvPr>
            <p:ph type="ftr" sz="quarter" idx="11"/>
          </p:nvPr>
        </p:nvSpPr>
        <p:spPr>
          <a:xfrm>
            <a:off x="2640597" y="6377459"/>
            <a:ext cx="3836404" cy="365125"/>
          </a:xfrm>
        </p:spPr>
        <p:txBody>
          <a:bodyPr/>
          <a:lstStyle/>
          <a:p>
            <a:endParaRPr lang="pl-PL"/>
          </a:p>
        </p:txBody>
      </p:sp>
      <p:sp>
        <p:nvSpPr>
          <p:cNvPr id="6" name="Symbol zastępczy numeru slajdu 5"/>
          <p:cNvSpPr>
            <a:spLocks noGrp="1"/>
          </p:cNvSpPr>
          <p:nvPr>
            <p:ph type="sldNum" sz="quarter" idx="12"/>
          </p:nvPr>
        </p:nvSpPr>
        <p:spPr/>
        <p:txBody>
          <a:bodyPr/>
          <a:lstStyle/>
          <a:p>
            <a:fld id="{1B92E5AC-3975-4D55-87DE-37765BCF0270}"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155448"/>
            <a:ext cx="8229600" cy="1252728"/>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8A326452-8AE5-4F34-B30E-5A960B8EF365}" type="datetimeFigureOut">
              <a:rPr lang="pl-PL" smtClean="0"/>
              <a:pPr/>
              <a:t>13-10-2017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B92E5AC-3975-4D55-87DE-37765BCF0270}"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2"/>
      </p:bgRef>
    </p:bg>
    <p:spTree>
      <p:nvGrpSpPr>
        <p:cNvPr id="1" name=""/>
        <p:cNvGrpSpPr/>
        <p:nvPr/>
      </p:nvGrpSpPr>
      <p:grpSpPr>
        <a:xfrm>
          <a:off x="0" y="0"/>
          <a:ext cx="0" cy="0"/>
          <a:chOff x="0" y="0"/>
          <a:chExt cx="0" cy="0"/>
        </a:xfrm>
      </p:grpSpPr>
      <p:sp>
        <p:nvSpPr>
          <p:cNvPr id="9" name="Prostokąt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Prostokąt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8A326452-8AE5-4F34-B30E-5A960B8EF365}" type="datetimeFigureOut">
              <a:rPr lang="pl-PL" smtClean="0"/>
              <a:pPr/>
              <a:t>13-10-2017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B92E5AC-3975-4D55-87DE-37765BCF0270}"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8A326452-8AE5-4F34-B30E-5A960B8EF365}" type="datetimeFigureOut">
              <a:rPr lang="pl-PL" smtClean="0"/>
              <a:pPr/>
              <a:t>13-10-2017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B92E5AC-3975-4D55-87DE-37765BCF0270}"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tekstu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pl-PL" smtClean="0"/>
              <a:t>Kliknij, aby edytować style wzorca tekstu</a:t>
            </a:r>
          </a:p>
        </p:txBody>
      </p:sp>
      <p:sp>
        <p:nvSpPr>
          <p:cNvPr id="6" name="Symbol zastępczy zawartości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8A326452-8AE5-4F34-B30E-5A960B8EF365}" type="datetimeFigureOut">
              <a:rPr lang="pl-PL" smtClean="0"/>
              <a:pPr/>
              <a:t>13-10-2017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1B92E5AC-3975-4D55-87DE-37765BCF0270}"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8A326452-8AE5-4F34-B30E-5A960B8EF365}" type="datetimeFigureOut">
              <a:rPr lang="pl-PL" smtClean="0"/>
              <a:pPr/>
              <a:t>13-10-2017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1B92E5AC-3975-4D55-87DE-37765BCF0270}"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A326452-8AE5-4F34-B30E-5A960B8EF365}" type="datetimeFigureOut">
              <a:rPr lang="pl-PL" smtClean="0"/>
              <a:pPr/>
              <a:t>13-10-2017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1B92E5AC-3975-4D55-87DE-37765BCF0270}"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pl-PL" smtClean="0"/>
              <a:t>Kliknij, aby edytować styl</a:t>
            </a:r>
            <a:endParaRPr kumimoji="0" lang="en-US"/>
          </a:p>
        </p:txBody>
      </p:sp>
      <p:sp>
        <p:nvSpPr>
          <p:cNvPr id="3" name="Symbol zastępczy zawartości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tekstu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8A326452-8AE5-4F34-B30E-5A960B8EF365}" type="datetimeFigureOut">
              <a:rPr lang="pl-PL" smtClean="0"/>
              <a:pPr/>
              <a:t>13-10-2017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B92E5AC-3975-4D55-87DE-37765BCF0270}" type="slidenum">
              <a:rPr lang="pl-PL" smtClean="0"/>
              <a:pPr/>
              <a:t>‹#›</a:t>
            </a:fld>
            <a:endParaRPr lang="pl-PL"/>
          </a:p>
        </p:txBody>
      </p:sp>
      <p:sp>
        <p:nvSpPr>
          <p:cNvPr id="12" name="Prostokąt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pl-PL" smtClean="0"/>
              <a:t>Kliknij, aby edytować styl</a:t>
            </a:r>
            <a:endParaRPr kumimoji="0" lang="en-US"/>
          </a:p>
        </p:txBody>
      </p:sp>
      <p:sp>
        <p:nvSpPr>
          <p:cNvPr id="3" name="Symbol zastępczy obrazu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164592" y="1170432"/>
            <a:ext cx="2523744" cy="201168"/>
          </a:xfrm>
        </p:spPr>
        <p:txBody>
          <a:bodyPr/>
          <a:lstStyle/>
          <a:p>
            <a:fld id="{8A326452-8AE5-4F34-B30E-5A960B8EF365}" type="datetimeFigureOut">
              <a:rPr lang="pl-PL" smtClean="0"/>
              <a:pPr/>
              <a:t>13-10-2017</a:t>
            </a:fld>
            <a:endParaRPr lang="pl-PL"/>
          </a:p>
        </p:txBody>
      </p:sp>
      <p:sp>
        <p:nvSpPr>
          <p:cNvPr id="11" name="Prostokąt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Symbol zastępczy stopki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pl-PL"/>
          </a:p>
        </p:txBody>
      </p:sp>
      <p:sp>
        <p:nvSpPr>
          <p:cNvPr id="7" name="Symbol zastępczy numeru slajdu 6"/>
          <p:cNvSpPr>
            <a:spLocks noGrp="1"/>
          </p:cNvSpPr>
          <p:nvPr>
            <p:ph type="sldNum" sz="quarter" idx="12"/>
          </p:nvPr>
        </p:nvSpPr>
        <p:spPr>
          <a:xfrm>
            <a:off x="8339328" y="1170432"/>
            <a:ext cx="733864" cy="201168"/>
          </a:xfrm>
        </p:spPr>
        <p:txBody>
          <a:bodyPr/>
          <a:lstStyle/>
          <a:p>
            <a:fld id="{1B92E5AC-3975-4D55-87DE-37765BCF0270}"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Prostokąt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Prostokąt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Symbol zastępczy tytułu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4" name="Symbol zastępczy daty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A326452-8AE5-4F34-B30E-5A960B8EF365}" type="datetimeFigureOut">
              <a:rPr lang="pl-PL" smtClean="0"/>
              <a:pPr/>
              <a:t>13-10-2017</a:t>
            </a:fld>
            <a:endParaRPr lang="pl-PL"/>
          </a:p>
        </p:txBody>
      </p:sp>
      <p:sp>
        <p:nvSpPr>
          <p:cNvPr id="5" name="Symbol zastępczy stopki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pl-PL"/>
          </a:p>
        </p:txBody>
      </p:sp>
      <p:sp>
        <p:nvSpPr>
          <p:cNvPr id="6" name="Symbol zastępczy numeru slajd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B92E5AC-3975-4D55-87DE-37765BCF0270}"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t>Wykład 1 SSE Podstawowe pojęcia prawa i prawoznawstwa</a:t>
            </a:r>
            <a:endParaRPr lang="pl-PL" dirty="0"/>
          </a:p>
        </p:txBody>
      </p:sp>
      <p:sp>
        <p:nvSpPr>
          <p:cNvPr id="3" name="Podtytuł 2"/>
          <p:cNvSpPr>
            <a:spLocks noGrp="1"/>
          </p:cNvSpPr>
          <p:nvPr>
            <p:ph type="subTitle" idx="1"/>
          </p:nvPr>
        </p:nvSpPr>
        <p:spPr/>
        <p:txBody>
          <a:bodyPr/>
          <a:lstStyle/>
          <a:p>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Czynność konwencjonalna</a:t>
            </a:r>
            <a:endParaRPr lang="pl-PL" dirty="0"/>
          </a:p>
        </p:txBody>
      </p:sp>
      <p:sp>
        <p:nvSpPr>
          <p:cNvPr id="3" name="Symbol zastępczy zawartości 2"/>
          <p:cNvSpPr>
            <a:spLocks noGrp="1"/>
          </p:cNvSpPr>
          <p:nvPr>
            <p:ph idx="1"/>
          </p:nvPr>
        </p:nvSpPr>
        <p:spPr/>
        <p:txBody>
          <a:bodyPr>
            <a:normAutofit/>
          </a:bodyPr>
          <a:lstStyle/>
          <a:p>
            <a:r>
              <a:rPr lang="pl-PL" sz="3600" dirty="0"/>
              <a:t>Czynność konwencjonalna polega na tym, że na podstawie wyraźnie ustanowionych lub zwyczajowo ukształtowanych reguł pewnym czynnościom psychofizycznym werbalnym (aktom mowy) lub niewerbalnym (gestom) nadaje się nowy społeczny sens kulturowy. </a:t>
            </a:r>
          </a:p>
          <a:p>
            <a:endParaRPr lang="pl-PL" sz="3600" dirty="0"/>
          </a:p>
        </p:txBody>
      </p:sp>
    </p:spTree>
    <p:extLst>
      <p:ext uri="{BB962C8B-B14F-4D97-AF65-F5344CB8AC3E}">
        <p14:creationId xmlns:p14="http://schemas.microsoft.com/office/powerpoint/2010/main" val="3023435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Funkcja </a:t>
            </a:r>
            <a:r>
              <a:rPr lang="pl-PL" dirty="0" err="1" smtClean="0"/>
              <a:t>performatywna</a:t>
            </a:r>
            <a:r>
              <a:rPr lang="pl-PL" dirty="0" smtClean="0"/>
              <a:t> wypowiedzi</a:t>
            </a:r>
            <a:endParaRPr lang="pl-PL" dirty="0"/>
          </a:p>
        </p:txBody>
      </p:sp>
      <p:sp>
        <p:nvSpPr>
          <p:cNvPr id="3" name="Symbol zastępczy zawartości 2"/>
          <p:cNvSpPr>
            <a:spLocks noGrp="1"/>
          </p:cNvSpPr>
          <p:nvPr>
            <p:ph idx="1"/>
          </p:nvPr>
        </p:nvSpPr>
        <p:spPr/>
        <p:txBody>
          <a:bodyPr/>
          <a:lstStyle/>
          <a:p>
            <a:r>
              <a:rPr lang="pl-PL" dirty="0"/>
              <a:t>Funkcja </a:t>
            </a:r>
            <a:r>
              <a:rPr lang="pl-PL" dirty="0" err="1"/>
              <a:t>performatywna</a:t>
            </a:r>
            <a:r>
              <a:rPr lang="pl-PL" dirty="0"/>
              <a:t> polega na tym, że przez wygłoszenie czy też napisanie pewnej wypowiedzi dokonuje się określonej czynności konwencjonalnej (kulturowej), tzn. takiej, która będąc zachowaniem werbalnym, uzyskuje nowy społeczny sens kulturowy na mocy swoistych reguł przyjmowanych w danym środowisku. </a:t>
            </a:r>
          </a:p>
          <a:p>
            <a:endParaRPr lang="pl-PL" dirty="0"/>
          </a:p>
        </p:txBody>
      </p:sp>
    </p:spTree>
    <p:extLst>
      <p:ext uri="{BB962C8B-B14F-4D97-AF65-F5344CB8AC3E}">
        <p14:creationId xmlns:p14="http://schemas.microsoft.com/office/powerpoint/2010/main" val="3593462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Norma jako </a:t>
            </a:r>
            <a:r>
              <a:rPr lang="pl-PL" smtClean="0"/>
              <a:t>dyrektywa stanowcza</a:t>
            </a:r>
            <a:endParaRPr lang="pl-PL"/>
          </a:p>
        </p:txBody>
      </p:sp>
      <p:sp>
        <p:nvSpPr>
          <p:cNvPr id="3" name="Symbol zastępczy zawartości 2"/>
          <p:cNvSpPr>
            <a:spLocks noGrp="1"/>
          </p:cNvSpPr>
          <p:nvPr>
            <p:ph idx="1"/>
          </p:nvPr>
        </p:nvSpPr>
        <p:spPr/>
        <p:txBody>
          <a:bodyPr>
            <a:normAutofit fontScale="92500" lnSpcReduction="20000"/>
          </a:bodyPr>
          <a:lstStyle/>
          <a:p>
            <a:pPr marL="365760" indent="-256032">
              <a:buClr>
                <a:schemeClr val="accent3"/>
              </a:buClr>
              <a:buFont typeface="Georgia"/>
              <a:buChar char="•"/>
              <a:defRPr/>
            </a:pPr>
            <a:r>
              <a:rPr lang="pl-PL" dirty="0"/>
              <a:t>Normy odpowiadają na pytanie: </a:t>
            </a:r>
            <a:r>
              <a:rPr lang="pl-PL" b="1" dirty="0"/>
              <a:t>jak być powinno?</a:t>
            </a:r>
            <a:r>
              <a:rPr lang="pl-PL" dirty="0"/>
              <a:t>,</a:t>
            </a:r>
            <a:r>
              <a:rPr lang="pl-PL" b="1" dirty="0"/>
              <a:t> </a:t>
            </a:r>
            <a:r>
              <a:rPr lang="pl-PL" dirty="0"/>
              <a:t>a nie jak jest?</a:t>
            </a:r>
          </a:p>
          <a:p>
            <a:pPr marL="365760" indent="-256032">
              <a:buClr>
                <a:schemeClr val="accent3"/>
              </a:buClr>
              <a:buFont typeface="Georgia"/>
              <a:buChar char="•"/>
              <a:defRPr/>
            </a:pPr>
            <a:r>
              <a:rPr lang="pl-PL" dirty="0"/>
              <a:t>Wyraża skierowane do określone osoby (osób) żądanie zachowania się w pewien sposób w pewnych okolicznościach lub też zawsze i wszędzie. Inaczej norma jest to wypowiedź formułująca odniesiony do konkretnych osób nakaz lub zakaz określonego zachowania w danych okolicznościach. </a:t>
            </a:r>
          </a:p>
          <a:p>
            <a:pPr marL="365760" indent="-256032">
              <a:buClr>
                <a:schemeClr val="accent3"/>
              </a:buClr>
              <a:buFont typeface="Georgia"/>
              <a:buChar char="•"/>
              <a:defRPr/>
            </a:pPr>
            <a:r>
              <a:rPr lang="pl-PL" dirty="0"/>
              <a:t>Normę postępowania można sprowadzić do formuły: </a:t>
            </a:r>
            <a:r>
              <a:rPr lang="pl-PL" b="1" dirty="0"/>
              <a:t>„Podmioty typu P w okolicznościach typu O powinny zachować się w sposób Z”.</a:t>
            </a:r>
            <a:endParaRPr lang="pl-PL" dirty="0"/>
          </a:p>
          <a:p>
            <a:endParaRPr lang="pl-PL" dirty="0"/>
          </a:p>
        </p:txBody>
      </p:sp>
    </p:spTree>
    <p:extLst>
      <p:ext uri="{BB962C8B-B14F-4D97-AF65-F5344CB8AC3E}">
        <p14:creationId xmlns:p14="http://schemas.microsoft.com/office/powerpoint/2010/main" val="3753655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 role semiotyczne wypowiedzi</a:t>
            </a:r>
            <a:endParaRPr lang="pl-PL" b="1" dirty="0"/>
          </a:p>
        </p:txBody>
      </p:sp>
      <p:sp>
        <p:nvSpPr>
          <p:cNvPr id="3" name="Symbol zastępczy zawartości 2"/>
          <p:cNvSpPr>
            <a:spLocks noGrp="1"/>
          </p:cNvSpPr>
          <p:nvPr>
            <p:ph idx="1"/>
          </p:nvPr>
        </p:nvSpPr>
        <p:spPr/>
        <p:txBody>
          <a:bodyPr>
            <a:normAutofit fontScale="70000" lnSpcReduction="20000"/>
          </a:bodyPr>
          <a:lstStyle/>
          <a:p>
            <a:pPr marL="365760" indent="-256032">
              <a:buClr>
                <a:schemeClr val="accent3"/>
              </a:buClr>
              <a:buNone/>
              <a:defRPr/>
            </a:pPr>
            <a:r>
              <a:rPr lang="pl-PL" sz="4000" b="1" dirty="0"/>
              <a:t>Semiotyka</a:t>
            </a:r>
            <a:r>
              <a:rPr lang="pl-PL" sz="4000" dirty="0"/>
              <a:t>– ogólna teoria znaków językowych. </a:t>
            </a:r>
          </a:p>
          <a:p>
            <a:pPr marL="365760" indent="-256032">
              <a:buClr>
                <a:schemeClr val="accent3"/>
              </a:buClr>
              <a:buNone/>
              <a:defRPr/>
            </a:pPr>
            <a:r>
              <a:rPr lang="pl-PL" sz="4000" dirty="0"/>
              <a:t>Dzieli się na trzy subdyscypliny:</a:t>
            </a:r>
          </a:p>
          <a:p>
            <a:pPr marL="514350" indent="-514350">
              <a:buClr>
                <a:schemeClr val="accent3"/>
              </a:buClr>
              <a:buFont typeface="Georgia"/>
              <a:buAutoNum type="arabicPeriod"/>
              <a:defRPr/>
            </a:pPr>
            <a:r>
              <a:rPr lang="pl-PL" sz="4000" b="1" i="1" dirty="0"/>
              <a:t>Semantykę</a:t>
            </a:r>
            <a:r>
              <a:rPr lang="pl-PL" sz="4000" dirty="0"/>
              <a:t> – zajmującą się stosunkiem znaków językowych do tego, co one oznaczają; </a:t>
            </a:r>
          </a:p>
          <a:p>
            <a:pPr marL="514350" indent="-514350">
              <a:buClr>
                <a:schemeClr val="accent3"/>
              </a:buClr>
              <a:buFont typeface="Georgia"/>
              <a:buAutoNum type="arabicPeriod"/>
              <a:defRPr/>
            </a:pPr>
            <a:r>
              <a:rPr lang="pl-PL" sz="4000" b="1" i="1" dirty="0"/>
              <a:t>Syntaktykę </a:t>
            </a:r>
            <a:r>
              <a:rPr lang="pl-PL" sz="4000" dirty="0"/>
              <a:t>– zajmującą się sposobami wiązania znaków prostszych w sensowne wypowiedzi złożone;</a:t>
            </a:r>
          </a:p>
          <a:p>
            <a:pPr marL="514350" indent="-514350">
              <a:buClr>
                <a:schemeClr val="accent3"/>
              </a:buClr>
              <a:buFont typeface="Georgia"/>
              <a:buAutoNum type="arabicPeriod"/>
              <a:defRPr/>
            </a:pPr>
            <a:r>
              <a:rPr lang="pl-PL" sz="4000" b="1" i="1" dirty="0"/>
              <a:t>Pragmatykę</a:t>
            </a:r>
            <a:r>
              <a:rPr lang="pl-PL" sz="4000" dirty="0"/>
              <a:t> – zajmującą się stosunkami, jakie zachodzą między znakami a ludźmi, którzy te znaki wytwarzają lub odbierają ze zrozumieniem. </a:t>
            </a:r>
          </a:p>
          <a:p>
            <a:endParaRPr lang="pl-PL"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Funkcja opisowa wypowiedzi</a:t>
            </a:r>
            <a:endParaRPr lang="pl-PL" dirty="0"/>
          </a:p>
        </p:txBody>
      </p:sp>
      <p:sp>
        <p:nvSpPr>
          <p:cNvPr id="3" name="Symbol zastępczy zawartości 2"/>
          <p:cNvSpPr>
            <a:spLocks noGrp="1"/>
          </p:cNvSpPr>
          <p:nvPr>
            <p:ph idx="1"/>
          </p:nvPr>
        </p:nvSpPr>
        <p:spPr/>
        <p:txBody>
          <a:bodyPr/>
          <a:lstStyle/>
          <a:p>
            <a:r>
              <a:rPr lang="pl-PL" sz="4400" dirty="0"/>
              <a:t>Pełnią ją zdania w sensie logicznym, tzn. wypowiedzi oznajmujące, które mają wartość logiczną prawdy lub fałszu. </a:t>
            </a:r>
          </a:p>
          <a:p>
            <a:endParaRPr lang="pl-PL" sz="4400" dirty="0"/>
          </a:p>
          <a:p>
            <a:endParaRPr lang="pl-PL" dirty="0"/>
          </a:p>
        </p:txBody>
      </p:sp>
    </p:spTree>
    <p:extLst>
      <p:ext uri="{BB962C8B-B14F-4D97-AF65-F5344CB8AC3E}">
        <p14:creationId xmlns:p14="http://schemas.microsoft.com/office/powerpoint/2010/main" val="1607429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Funkcja ekspresyjna wypowiedzi</a:t>
            </a:r>
            <a:endParaRPr lang="pl-PL" dirty="0"/>
          </a:p>
        </p:txBody>
      </p:sp>
      <p:sp>
        <p:nvSpPr>
          <p:cNvPr id="3" name="Symbol zastępczy zawartości 2"/>
          <p:cNvSpPr>
            <a:spLocks noGrp="1"/>
          </p:cNvSpPr>
          <p:nvPr>
            <p:ph idx="1"/>
          </p:nvPr>
        </p:nvSpPr>
        <p:spPr/>
        <p:txBody>
          <a:bodyPr>
            <a:normAutofit fontScale="92500" lnSpcReduction="20000"/>
          </a:bodyPr>
          <a:lstStyle/>
          <a:p>
            <a:pPr marL="365760" indent="-256032">
              <a:buClr>
                <a:schemeClr val="accent3"/>
              </a:buClr>
              <a:buFont typeface="Georgia"/>
              <a:buChar char="•"/>
              <a:defRPr/>
            </a:pPr>
            <a:r>
              <a:rPr lang="pl-PL" dirty="0"/>
              <a:t>Polega na wyrażaniu naszych przeżyć, przeświadczeń za pomocą wypowiedzi językowych.</a:t>
            </a:r>
          </a:p>
          <a:p>
            <a:pPr marL="365760" indent="-256032">
              <a:buClr>
                <a:schemeClr val="accent3"/>
              </a:buClr>
              <a:buFont typeface="Georgia"/>
              <a:buChar char="•"/>
              <a:defRPr/>
            </a:pPr>
            <a:r>
              <a:rPr lang="pl-PL" dirty="0"/>
              <a:t>Funkcję tę spełniają wypowiedzi, które wyrażają stany emocjonalne, życzenia, akty woli.</a:t>
            </a:r>
          </a:p>
          <a:p>
            <a:pPr marL="365760" indent="-256032">
              <a:buClr>
                <a:schemeClr val="accent3"/>
              </a:buClr>
              <a:buFont typeface="Georgia"/>
              <a:buChar char="•"/>
              <a:defRPr/>
            </a:pPr>
            <a:r>
              <a:rPr lang="pl-PL" dirty="0"/>
              <a:t>Najbardziej funkcja ta widoczna jest w przypadku </a:t>
            </a:r>
            <a:r>
              <a:rPr lang="pl-PL" b="1" i="1" dirty="0"/>
              <a:t>ocen</a:t>
            </a:r>
            <a:r>
              <a:rPr lang="pl-PL" dirty="0"/>
              <a:t>, tzn. wypowiedzi, które wyrażają przeżycia polegające na emocjonalnym ustosunkowaniu się do jakichś faktycznie występujących lub wyobrażanych stanów rzeczy, czyli wypowiedzi wyrażających ich aprobatę lub dezaprobatę. </a:t>
            </a:r>
          </a:p>
          <a:p>
            <a:endParaRPr lang="pl-PL" dirty="0"/>
          </a:p>
        </p:txBody>
      </p:sp>
    </p:spTree>
    <p:extLst>
      <p:ext uri="{BB962C8B-B14F-4D97-AF65-F5344CB8AC3E}">
        <p14:creationId xmlns:p14="http://schemas.microsoft.com/office/powerpoint/2010/main" val="1274859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oceny</a:t>
            </a:r>
            <a:endParaRPr lang="pl-PL" dirty="0"/>
          </a:p>
        </p:txBody>
      </p:sp>
      <p:sp>
        <p:nvSpPr>
          <p:cNvPr id="3" name="Symbol zastępczy zawartości 2"/>
          <p:cNvSpPr>
            <a:spLocks noGrp="1"/>
          </p:cNvSpPr>
          <p:nvPr>
            <p:ph idx="1"/>
          </p:nvPr>
        </p:nvSpPr>
        <p:spPr/>
        <p:txBody>
          <a:bodyPr>
            <a:normAutofit/>
          </a:bodyPr>
          <a:lstStyle/>
          <a:p>
            <a:pPr marL="514350" indent="-514350">
              <a:buFont typeface="Georgia" pitchFamily="18" charset="0"/>
              <a:buAutoNum type="arabicParenR"/>
              <a:defRPr/>
            </a:pPr>
            <a:r>
              <a:rPr lang="pl-PL" sz="7200" b="1" i="1" dirty="0"/>
              <a:t>Zasadnicze (samoistne) </a:t>
            </a:r>
          </a:p>
          <a:p>
            <a:pPr marL="514350" indent="-514350">
              <a:buNone/>
              <a:defRPr/>
            </a:pPr>
            <a:r>
              <a:rPr lang="pl-PL" sz="7200" dirty="0"/>
              <a:t>„x ma wartość w”</a:t>
            </a:r>
          </a:p>
        </p:txBody>
      </p:sp>
    </p:spTree>
    <p:extLst>
      <p:ext uri="{BB962C8B-B14F-4D97-AF65-F5344CB8AC3E}">
        <p14:creationId xmlns:p14="http://schemas.microsoft.com/office/powerpoint/2010/main" val="3814225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oceny</a:t>
            </a:r>
            <a:endParaRPr lang="pl-PL" dirty="0"/>
          </a:p>
        </p:txBody>
      </p:sp>
      <p:sp>
        <p:nvSpPr>
          <p:cNvPr id="3" name="Symbol zastępczy zawartości 2"/>
          <p:cNvSpPr>
            <a:spLocks noGrp="1"/>
          </p:cNvSpPr>
          <p:nvPr>
            <p:ph idx="1"/>
          </p:nvPr>
        </p:nvSpPr>
        <p:spPr/>
        <p:txBody>
          <a:bodyPr/>
          <a:lstStyle/>
          <a:p>
            <a:pPr marL="514350" indent="-514350">
              <a:buNone/>
              <a:defRPr/>
            </a:pPr>
            <a:r>
              <a:rPr lang="pl-PL" b="1" i="1" dirty="0" smtClean="0"/>
              <a:t>2) Zrelatywizowane</a:t>
            </a:r>
            <a:r>
              <a:rPr lang="pl-PL" b="1" i="1" dirty="0"/>
              <a:t>:</a:t>
            </a:r>
          </a:p>
          <a:p>
            <a:pPr marL="514350" indent="-514350">
              <a:buFont typeface="Georgia" pitchFamily="18" charset="0"/>
              <a:buAutoNum type="alphaLcParenR"/>
              <a:defRPr/>
            </a:pPr>
            <a:r>
              <a:rPr lang="pl-PL" i="1" dirty="0">
                <a:solidFill>
                  <a:schemeClr val="accent1">
                    <a:lumMod val="50000"/>
                  </a:schemeClr>
                </a:solidFill>
              </a:rPr>
              <a:t>Systemowo </a:t>
            </a:r>
          </a:p>
          <a:p>
            <a:pPr marL="514350" indent="-514350">
              <a:buNone/>
              <a:defRPr/>
            </a:pPr>
            <a:r>
              <a:rPr lang="pl-PL" dirty="0"/>
              <a:t>„x ma wartość w </a:t>
            </a:r>
            <a:r>
              <a:rPr lang="pl-PL" dirty="0" err="1"/>
              <a:t>w</a:t>
            </a:r>
            <a:r>
              <a:rPr lang="pl-PL" dirty="0"/>
              <a:t> systemie wartości s”</a:t>
            </a:r>
          </a:p>
          <a:p>
            <a:pPr marL="514350" indent="-514350">
              <a:buNone/>
              <a:defRPr/>
            </a:pPr>
            <a:r>
              <a:rPr lang="pl-PL" dirty="0"/>
              <a:t>b) </a:t>
            </a:r>
            <a:r>
              <a:rPr lang="pl-PL" i="1" dirty="0">
                <a:solidFill>
                  <a:schemeClr val="accent1">
                    <a:lumMod val="50000"/>
                  </a:schemeClr>
                </a:solidFill>
              </a:rPr>
              <a:t>Instrumentalnie </a:t>
            </a:r>
          </a:p>
          <a:p>
            <a:pPr marL="514350" indent="-514350">
              <a:buNone/>
              <a:defRPr/>
            </a:pPr>
            <a:r>
              <a:rPr lang="pl-PL" dirty="0"/>
              <a:t>„x ma wartość w jako środek do celu c”</a:t>
            </a:r>
          </a:p>
          <a:p>
            <a:pPr marL="514350" indent="-514350">
              <a:buNone/>
              <a:defRPr/>
            </a:pPr>
            <a:r>
              <a:rPr lang="pl-PL" dirty="0"/>
              <a:t>c) </a:t>
            </a:r>
            <a:r>
              <a:rPr lang="pl-PL" i="1" dirty="0">
                <a:solidFill>
                  <a:schemeClr val="accent1">
                    <a:lumMod val="50000"/>
                  </a:schemeClr>
                </a:solidFill>
              </a:rPr>
              <a:t>Kontekstowo </a:t>
            </a:r>
          </a:p>
          <a:p>
            <a:pPr marL="514350" indent="-514350">
              <a:buNone/>
              <a:defRPr/>
            </a:pPr>
            <a:r>
              <a:rPr lang="pl-PL" dirty="0"/>
              <a:t>„x ma wartość w </a:t>
            </a:r>
            <a:r>
              <a:rPr lang="pl-PL" dirty="0" err="1"/>
              <a:t>w</a:t>
            </a:r>
            <a:r>
              <a:rPr lang="pl-PL" dirty="0"/>
              <a:t> zależności od sytuacji s”</a:t>
            </a:r>
          </a:p>
          <a:p>
            <a:endParaRPr lang="pl-PL" dirty="0"/>
          </a:p>
        </p:txBody>
      </p:sp>
    </p:spTree>
    <p:extLst>
      <p:ext uri="{BB962C8B-B14F-4D97-AF65-F5344CB8AC3E}">
        <p14:creationId xmlns:p14="http://schemas.microsoft.com/office/powerpoint/2010/main" val="2876390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Funkcja sugestywna wypowiedzi</a:t>
            </a:r>
            <a:endParaRPr lang="pl-PL" dirty="0"/>
          </a:p>
        </p:txBody>
      </p:sp>
      <p:sp>
        <p:nvSpPr>
          <p:cNvPr id="3" name="Symbol zastępczy zawartości 2"/>
          <p:cNvSpPr>
            <a:spLocks noGrp="1"/>
          </p:cNvSpPr>
          <p:nvPr>
            <p:ph idx="1"/>
          </p:nvPr>
        </p:nvSpPr>
        <p:spPr/>
        <p:txBody>
          <a:bodyPr>
            <a:normAutofit lnSpcReduction="10000"/>
          </a:bodyPr>
          <a:lstStyle/>
          <a:p>
            <a:pPr marL="365760" indent="-256032">
              <a:buClr>
                <a:schemeClr val="accent3"/>
              </a:buClr>
              <a:buFont typeface="Georgia"/>
              <a:buChar char="•"/>
              <a:defRPr/>
            </a:pPr>
            <a:r>
              <a:rPr lang="pl-PL" sz="4400" dirty="0"/>
              <a:t>Polega na </a:t>
            </a:r>
            <a:r>
              <a:rPr lang="pl-PL" sz="4400" dirty="0">
                <a:solidFill>
                  <a:schemeClr val="tx2">
                    <a:lumMod val="50000"/>
                  </a:schemeClr>
                </a:solidFill>
              </a:rPr>
              <a:t>wpływaniu </a:t>
            </a:r>
            <a:r>
              <a:rPr lang="pl-PL" sz="4400" dirty="0"/>
              <a:t>na zachowanie jakiegoś podmiotu. </a:t>
            </a:r>
          </a:p>
          <a:p>
            <a:pPr marL="365760" indent="-256032">
              <a:buClr>
                <a:schemeClr val="accent3"/>
              </a:buClr>
              <a:buFont typeface="Georgia"/>
              <a:buChar char="•"/>
              <a:defRPr/>
            </a:pPr>
            <a:r>
              <a:rPr lang="pl-PL" sz="4400" dirty="0"/>
              <a:t>Spełniają ją </a:t>
            </a:r>
            <a:r>
              <a:rPr lang="pl-PL" sz="4400" b="1" dirty="0"/>
              <a:t>wypowiedzi </a:t>
            </a:r>
            <a:r>
              <a:rPr lang="pl-PL" sz="4400" b="1" dirty="0" err="1"/>
              <a:t>dyrektywalne</a:t>
            </a:r>
            <a:r>
              <a:rPr lang="pl-PL" sz="4400" dirty="0"/>
              <a:t>, tzn. takie, które wskazują komuś określony sposób postępowania w określonych okolicznościach. </a:t>
            </a:r>
          </a:p>
          <a:p>
            <a:endParaRPr lang="pl-PL" dirty="0"/>
          </a:p>
        </p:txBody>
      </p:sp>
    </p:spTree>
    <p:extLst>
      <p:ext uri="{BB962C8B-B14F-4D97-AF65-F5344CB8AC3E}">
        <p14:creationId xmlns:p14="http://schemas.microsoft.com/office/powerpoint/2010/main" val="1118923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Funkcja sugestywna wypowiedzi</a:t>
            </a:r>
            <a:endParaRPr lang="pl-PL" dirty="0"/>
          </a:p>
        </p:txBody>
      </p:sp>
      <p:sp>
        <p:nvSpPr>
          <p:cNvPr id="3" name="Symbol zastępczy zawartości 2"/>
          <p:cNvSpPr>
            <a:spLocks noGrp="1"/>
          </p:cNvSpPr>
          <p:nvPr>
            <p:ph idx="1"/>
          </p:nvPr>
        </p:nvSpPr>
        <p:spPr/>
        <p:txBody>
          <a:bodyPr/>
          <a:lstStyle/>
          <a:p>
            <a:pPr marL="365760" indent="-256032">
              <a:buClr>
                <a:schemeClr val="accent3"/>
              </a:buClr>
              <a:buFont typeface="Georgia"/>
              <a:buChar char="•"/>
              <a:defRPr/>
            </a:pPr>
            <a:r>
              <a:rPr lang="pl-PL" dirty="0"/>
              <a:t>Wyrażają </a:t>
            </a:r>
            <a:r>
              <a:rPr lang="pl-PL" b="1" dirty="0">
                <a:solidFill>
                  <a:srgbClr val="0070C0"/>
                </a:solidFill>
              </a:rPr>
              <a:t>wolicjonalny stosunek do rzeczywistości</a:t>
            </a:r>
            <a:r>
              <a:rPr lang="pl-PL" dirty="0"/>
              <a:t>, tzn. wolę wypowiadającego dyrektywę, aby zachował się w wyznaczony sposób w określonych okolicznościach. </a:t>
            </a:r>
          </a:p>
          <a:p>
            <a:pPr marL="365760" indent="-256032">
              <a:buClr>
                <a:schemeClr val="accent3"/>
              </a:buClr>
              <a:buFont typeface="Georgia"/>
              <a:buChar char="•"/>
              <a:defRPr/>
            </a:pPr>
            <a:r>
              <a:rPr lang="pl-PL" dirty="0"/>
              <a:t>Podstawowym typem wypowiedzi </a:t>
            </a:r>
            <a:r>
              <a:rPr lang="pl-PL" dirty="0" err="1"/>
              <a:t>dyrektywalnych</a:t>
            </a:r>
            <a:r>
              <a:rPr lang="pl-PL" dirty="0"/>
              <a:t> są normy postępowania. </a:t>
            </a:r>
          </a:p>
          <a:p>
            <a:endParaRPr lang="pl-PL" dirty="0"/>
          </a:p>
        </p:txBody>
      </p:sp>
    </p:spTree>
    <p:extLst>
      <p:ext uri="{BB962C8B-B14F-4D97-AF65-F5344CB8AC3E}">
        <p14:creationId xmlns:p14="http://schemas.microsoft.com/office/powerpoint/2010/main" val="2278790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Funkcja </a:t>
            </a:r>
            <a:r>
              <a:rPr lang="pl-PL" dirty="0" err="1" smtClean="0"/>
              <a:t>performatywna</a:t>
            </a:r>
            <a:r>
              <a:rPr lang="pl-PL" dirty="0" smtClean="0"/>
              <a:t> wypowiedzi</a:t>
            </a:r>
            <a:endParaRPr lang="pl-PL" dirty="0"/>
          </a:p>
        </p:txBody>
      </p:sp>
      <p:sp>
        <p:nvSpPr>
          <p:cNvPr id="3" name="Symbol zastępczy zawartości 2"/>
          <p:cNvSpPr>
            <a:spLocks noGrp="1"/>
          </p:cNvSpPr>
          <p:nvPr>
            <p:ph idx="1"/>
          </p:nvPr>
        </p:nvSpPr>
        <p:spPr/>
        <p:txBody>
          <a:bodyPr/>
          <a:lstStyle/>
          <a:p>
            <a:pPr marL="365760" indent="-256032">
              <a:buClr>
                <a:schemeClr val="accent3"/>
              </a:buClr>
              <a:buFont typeface="Georgia"/>
              <a:buChar char="•"/>
              <a:defRPr/>
            </a:pPr>
            <a:r>
              <a:rPr lang="pl-PL" dirty="0"/>
              <a:t>To inaczej funkcja </a:t>
            </a:r>
            <a:r>
              <a:rPr lang="pl-PL" b="1" dirty="0" err="1"/>
              <a:t>dokonawcza</a:t>
            </a:r>
            <a:r>
              <a:rPr lang="pl-PL" dirty="0"/>
              <a:t>, w której języka używamy wówczas, gdy mówienie jest czynieniem, tzn. przez sformułowanie wypowiedzi językowej kreujemy nową rzeczywistość. </a:t>
            </a:r>
          </a:p>
          <a:p>
            <a:pPr marL="365760" indent="-256032">
              <a:buClr>
                <a:schemeClr val="accent3"/>
              </a:buClr>
              <a:buFont typeface="Georgia"/>
              <a:buChar char="•"/>
              <a:defRPr/>
            </a:pPr>
            <a:r>
              <a:rPr lang="pl-PL" dirty="0"/>
              <a:t>Wiąże się z pojęciem </a:t>
            </a:r>
            <a:r>
              <a:rPr lang="pl-PL" i="1" dirty="0">
                <a:solidFill>
                  <a:srgbClr val="0070C0"/>
                </a:solidFill>
              </a:rPr>
              <a:t>czynności konwencjonalnych</a:t>
            </a:r>
            <a:r>
              <a:rPr lang="pl-PL" dirty="0"/>
              <a:t>. </a:t>
            </a:r>
          </a:p>
          <a:p>
            <a:endParaRPr lang="pl-PL" dirty="0"/>
          </a:p>
        </p:txBody>
      </p:sp>
    </p:spTree>
    <p:extLst>
      <p:ext uri="{BB962C8B-B14F-4D97-AF65-F5344CB8AC3E}">
        <p14:creationId xmlns:p14="http://schemas.microsoft.com/office/powerpoint/2010/main" val="32666124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ł">
  <a:themeElements>
    <a:clrScheme name="Moduł">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ł">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ł">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430</TotalTime>
  <Words>486</Words>
  <Application>Microsoft Office PowerPoint</Application>
  <PresentationFormat>Pokaz na ekranie (4:3)</PresentationFormat>
  <Paragraphs>41</Paragraphs>
  <Slides>12</Slides>
  <Notes>0</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Moduł</vt:lpstr>
      <vt:lpstr>Wykład 1 SSE Podstawowe pojęcia prawa i prawoznawstwa</vt:lpstr>
      <vt:lpstr> role semiotyczne wypowiedzi</vt:lpstr>
      <vt:lpstr>Funkcja opisowa wypowiedzi</vt:lpstr>
      <vt:lpstr>Funkcja ekspresyjna wypowiedzi</vt:lpstr>
      <vt:lpstr>oceny</vt:lpstr>
      <vt:lpstr>oceny</vt:lpstr>
      <vt:lpstr>Funkcja sugestywna wypowiedzi</vt:lpstr>
      <vt:lpstr>Funkcja sugestywna wypowiedzi</vt:lpstr>
      <vt:lpstr>Funkcja performatywna wypowiedzi</vt:lpstr>
      <vt:lpstr>Czynność konwencjonalna</vt:lpstr>
      <vt:lpstr>Funkcja performatywna wypowiedzi</vt:lpstr>
      <vt:lpstr>Norma jako dyrektywa stanowcza</vt:lpstr>
    </vt:vector>
  </TitlesOfParts>
  <Company>Sil-art Rycho444</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przemoc</dc:title>
  <dc:creator>jh</dc:creator>
  <cp:lastModifiedBy>PD</cp:lastModifiedBy>
  <cp:revision>61</cp:revision>
  <dcterms:created xsi:type="dcterms:W3CDTF">2017-08-27T14:16:45Z</dcterms:created>
  <dcterms:modified xsi:type="dcterms:W3CDTF">2017-10-13T14:03:44Z</dcterms:modified>
</cp:coreProperties>
</file>