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05" r:id="rId1"/>
  </p:sldMasterIdLst>
  <p:notesMasterIdLst>
    <p:notesMasterId r:id="rId30"/>
  </p:notesMasterIdLst>
  <p:sldIdLst>
    <p:sldId id="256" r:id="rId2"/>
    <p:sldId id="257" r:id="rId3"/>
    <p:sldId id="258" r:id="rId4"/>
    <p:sldId id="264" r:id="rId5"/>
    <p:sldId id="265" r:id="rId6"/>
    <p:sldId id="276" r:id="rId7"/>
    <p:sldId id="277" r:id="rId8"/>
    <p:sldId id="278" r:id="rId9"/>
    <p:sldId id="279" r:id="rId10"/>
    <p:sldId id="280" r:id="rId11"/>
    <p:sldId id="269" r:id="rId12"/>
    <p:sldId id="270" r:id="rId13"/>
    <p:sldId id="271" r:id="rId14"/>
    <p:sldId id="259" r:id="rId15"/>
    <p:sldId id="260" r:id="rId16"/>
    <p:sldId id="262" r:id="rId17"/>
    <p:sldId id="282" r:id="rId18"/>
    <p:sldId id="263" r:id="rId19"/>
    <p:sldId id="266" r:id="rId20"/>
    <p:sldId id="267" r:id="rId21"/>
    <p:sldId id="268" r:id="rId22"/>
    <p:sldId id="272" r:id="rId23"/>
    <p:sldId id="281" r:id="rId24"/>
    <p:sldId id="273" r:id="rId25"/>
    <p:sldId id="274" r:id="rId26"/>
    <p:sldId id="275" r:id="rId27"/>
    <p:sldId id="285" r:id="rId28"/>
    <p:sldId id="286" r:id="rId29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0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95F98-F129-4E85-9AA5-7CB872DE77BC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CEEEAB8-075E-4AC2-9F77-F5E84D9D686A}">
      <dgm:prSet/>
      <dgm:spPr/>
      <dgm:t>
        <a:bodyPr/>
        <a:lstStyle/>
        <a:p>
          <a:r>
            <a:rPr lang="pl-PL"/>
            <a:t>proces karny – złożona instytucja prawa procesowego, w ramach której rozpoznawane są sprawy karne, przez co rozumie się badanie i wyjaśnianie okoliczności sprawy, ustalanie ich konsekwencji prawnych oraz – w razie potrzeby – przymusowe realizowanie wydanych orzeczeń</a:t>
          </a:r>
          <a:endParaRPr lang="en-US"/>
        </a:p>
      </dgm:t>
    </dgm:pt>
    <dgm:pt modelId="{06A066FD-A718-4C66-A6BD-90855EE26049}" type="parTrans" cxnId="{A09DF8CE-3792-4ADF-9A32-C5EDFED39820}">
      <dgm:prSet/>
      <dgm:spPr/>
      <dgm:t>
        <a:bodyPr/>
        <a:lstStyle/>
        <a:p>
          <a:endParaRPr lang="en-US"/>
        </a:p>
      </dgm:t>
    </dgm:pt>
    <dgm:pt modelId="{2451EB50-CDF6-4B2D-BC3A-CC3F97F54D0F}" type="sibTrans" cxnId="{A09DF8CE-3792-4ADF-9A32-C5EDFED39820}">
      <dgm:prSet/>
      <dgm:spPr/>
      <dgm:t>
        <a:bodyPr/>
        <a:lstStyle/>
        <a:p>
          <a:endParaRPr lang="en-US"/>
        </a:p>
      </dgm:t>
    </dgm:pt>
    <dgm:pt modelId="{0DBB12CB-9389-4303-BA63-0D69D6411D48}">
      <dgm:prSet/>
      <dgm:spPr/>
      <dgm:t>
        <a:bodyPr/>
        <a:lstStyle/>
        <a:p>
          <a:r>
            <a:rPr lang="pl-PL"/>
            <a:t>proces karny zapewnia publiczną drogę rozstrzygnięcia sporu między państwem (oskarżyciel publiczny) bądź pokrzywdzonym (oskarżycielem posiłkowym) a oskarżonym </a:t>
          </a:r>
          <a:endParaRPr lang="en-US"/>
        </a:p>
      </dgm:t>
    </dgm:pt>
    <dgm:pt modelId="{0481851F-2718-4C39-AA09-B1F091C82C4E}" type="parTrans" cxnId="{C15FE2C7-552D-4C0E-A652-BF0C34B0BA73}">
      <dgm:prSet/>
      <dgm:spPr/>
      <dgm:t>
        <a:bodyPr/>
        <a:lstStyle/>
        <a:p>
          <a:endParaRPr lang="en-US"/>
        </a:p>
      </dgm:t>
    </dgm:pt>
    <dgm:pt modelId="{BFE54948-77AE-4A67-80F1-C6E179CC9C73}" type="sibTrans" cxnId="{C15FE2C7-552D-4C0E-A652-BF0C34B0BA73}">
      <dgm:prSet/>
      <dgm:spPr/>
      <dgm:t>
        <a:bodyPr/>
        <a:lstStyle/>
        <a:p>
          <a:endParaRPr lang="en-US"/>
        </a:p>
      </dgm:t>
    </dgm:pt>
    <dgm:pt modelId="{D5508516-C22F-4628-B3F7-930BBD305E22}" type="pres">
      <dgm:prSet presAssocID="{14895F98-F129-4E85-9AA5-7CB872DE77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18E3B3-83BD-440B-A620-DA0C6F9F93D6}" type="pres">
      <dgm:prSet presAssocID="{2CEEEAB8-075E-4AC2-9F77-F5E84D9D686A}" presName="hierRoot1" presStyleCnt="0"/>
      <dgm:spPr/>
    </dgm:pt>
    <dgm:pt modelId="{AA1E8FEB-38A9-4F18-A9FA-505C5F4FDB13}" type="pres">
      <dgm:prSet presAssocID="{2CEEEAB8-075E-4AC2-9F77-F5E84D9D686A}" presName="composite" presStyleCnt="0"/>
      <dgm:spPr/>
    </dgm:pt>
    <dgm:pt modelId="{2DBB1930-9141-4985-8414-7CE5DBB8B6C4}" type="pres">
      <dgm:prSet presAssocID="{2CEEEAB8-075E-4AC2-9F77-F5E84D9D686A}" presName="background" presStyleLbl="node0" presStyleIdx="0" presStyleCnt="2"/>
      <dgm:spPr/>
    </dgm:pt>
    <dgm:pt modelId="{C4456422-0AD3-4ECA-A301-5814074542D6}" type="pres">
      <dgm:prSet presAssocID="{2CEEEAB8-075E-4AC2-9F77-F5E84D9D686A}" presName="text" presStyleLbl="fgAcc0" presStyleIdx="0" presStyleCnt="2">
        <dgm:presLayoutVars>
          <dgm:chPref val="3"/>
        </dgm:presLayoutVars>
      </dgm:prSet>
      <dgm:spPr/>
    </dgm:pt>
    <dgm:pt modelId="{4A97E935-6181-4915-8336-119F4D9E328A}" type="pres">
      <dgm:prSet presAssocID="{2CEEEAB8-075E-4AC2-9F77-F5E84D9D686A}" presName="hierChild2" presStyleCnt="0"/>
      <dgm:spPr/>
    </dgm:pt>
    <dgm:pt modelId="{E8AC0BE0-8A26-452D-9C13-3BE603CC5F87}" type="pres">
      <dgm:prSet presAssocID="{0DBB12CB-9389-4303-BA63-0D69D6411D48}" presName="hierRoot1" presStyleCnt="0"/>
      <dgm:spPr/>
    </dgm:pt>
    <dgm:pt modelId="{0E763FAF-4ABB-4195-9671-D8CC0989C542}" type="pres">
      <dgm:prSet presAssocID="{0DBB12CB-9389-4303-BA63-0D69D6411D48}" presName="composite" presStyleCnt="0"/>
      <dgm:spPr/>
    </dgm:pt>
    <dgm:pt modelId="{4126F949-FCC3-4E40-8A55-C1D854FEAAB4}" type="pres">
      <dgm:prSet presAssocID="{0DBB12CB-9389-4303-BA63-0D69D6411D48}" presName="background" presStyleLbl="node0" presStyleIdx="1" presStyleCnt="2"/>
      <dgm:spPr/>
    </dgm:pt>
    <dgm:pt modelId="{F8B395A7-937E-4267-80C7-1030EC31F19A}" type="pres">
      <dgm:prSet presAssocID="{0DBB12CB-9389-4303-BA63-0D69D6411D48}" presName="text" presStyleLbl="fgAcc0" presStyleIdx="1" presStyleCnt="2">
        <dgm:presLayoutVars>
          <dgm:chPref val="3"/>
        </dgm:presLayoutVars>
      </dgm:prSet>
      <dgm:spPr/>
    </dgm:pt>
    <dgm:pt modelId="{8FEDF07A-F7D7-4809-8F18-A48807186548}" type="pres">
      <dgm:prSet presAssocID="{0DBB12CB-9389-4303-BA63-0D69D6411D48}" presName="hierChild2" presStyleCnt="0"/>
      <dgm:spPr/>
    </dgm:pt>
  </dgm:ptLst>
  <dgm:cxnLst>
    <dgm:cxn modelId="{B0CBDB46-93F8-4E94-AA6B-AD587F19481B}" type="presOf" srcId="{2CEEEAB8-075E-4AC2-9F77-F5E84D9D686A}" destId="{C4456422-0AD3-4ECA-A301-5814074542D6}" srcOrd="0" destOrd="0" presId="urn:microsoft.com/office/officeart/2005/8/layout/hierarchy1"/>
    <dgm:cxn modelId="{DAFE5E4C-36DD-47CF-8BBC-6C11A7137ABD}" type="presOf" srcId="{14895F98-F129-4E85-9AA5-7CB872DE77BC}" destId="{D5508516-C22F-4628-B3F7-930BBD305E22}" srcOrd="0" destOrd="0" presId="urn:microsoft.com/office/officeart/2005/8/layout/hierarchy1"/>
    <dgm:cxn modelId="{37379590-EB7A-4345-A741-4D2B0E93CC5D}" type="presOf" srcId="{0DBB12CB-9389-4303-BA63-0D69D6411D48}" destId="{F8B395A7-937E-4267-80C7-1030EC31F19A}" srcOrd="0" destOrd="0" presId="urn:microsoft.com/office/officeart/2005/8/layout/hierarchy1"/>
    <dgm:cxn modelId="{C15FE2C7-552D-4C0E-A652-BF0C34B0BA73}" srcId="{14895F98-F129-4E85-9AA5-7CB872DE77BC}" destId="{0DBB12CB-9389-4303-BA63-0D69D6411D48}" srcOrd="1" destOrd="0" parTransId="{0481851F-2718-4C39-AA09-B1F091C82C4E}" sibTransId="{BFE54948-77AE-4A67-80F1-C6E179CC9C73}"/>
    <dgm:cxn modelId="{A09DF8CE-3792-4ADF-9A32-C5EDFED39820}" srcId="{14895F98-F129-4E85-9AA5-7CB872DE77BC}" destId="{2CEEEAB8-075E-4AC2-9F77-F5E84D9D686A}" srcOrd="0" destOrd="0" parTransId="{06A066FD-A718-4C66-A6BD-90855EE26049}" sibTransId="{2451EB50-CDF6-4B2D-BC3A-CC3F97F54D0F}"/>
    <dgm:cxn modelId="{419E6993-F017-4663-AB0A-E8FB3962ADDC}" type="presParOf" srcId="{D5508516-C22F-4628-B3F7-930BBD305E22}" destId="{4A18E3B3-83BD-440B-A620-DA0C6F9F93D6}" srcOrd="0" destOrd="0" presId="urn:microsoft.com/office/officeart/2005/8/layout/hierarchy1"/>
    <dgm:cxn modelId="{EEAA721D-69D3-4B24-B106-649BCFF12006}" type="presParOf" srcId="{4A18E3B3-83BD-440B-A620-DA0C6F9F93D6}" destId="{AA1E8FEB-38A9-4F18-A9FA-505C5F4FDB13}" srcOrd="0" destOrd="0" presId="urn:microsoft.com/office/officeart/2005/8/layout/hierarchy1"/>
    <dgm:cxn modelId="{C6FB8A34-64AA-42AD-8F60-993CA9990D1E}" type="presParOf" srcId="{AA1E8FEB-38A9-4F18-A9FA-505C5F4FDB13}" destId="{2DBB1930-9141-4985-8414-7CE5DBB8B6C4}" srcOrd="0" destOrd="0" presId="urn:microsoft.com/office/officeart/2005/8/layout/hierarchy1"/>
    <dgm:cxn modelId="{51D667FC-E7E3-4375-AFEA-24433E02370E}" type="presParOf" srcId="{AA1E8FEB-38A9-4F18-A9FA-505C5F4FDB13}" destId="{C4456422-0AD3-4ECA-A301-5814074542D6}" srcOrd="1" destOrd="0" presId="urn:microsoft.com/office/officeart/2005/8/layout/hierarchy1"/>
    <dgm:cxn modelId="{9E782D23-205F-4453-844E-A8FE4E1C52E7}" type="presParOf" srcId="{4A18E3B3-83BD-440B-A620-DA0C6F9F93D6}" destId="{4A97E935-6181-4915-8336-119F4D9E328A}" srcOrd="1" destOrd="0" presId="urn:microsoft.com/office/officeart/2005/8/layout/hierarchy1"/>
    <dgm:cxn modelId="{68F74301-CA49-4E0B-9244-EB218AB53135}" type="presParOf" srcId="{D5508516-C22F-4628-B3F7-930BBD305E22}" destId="{E8AC0BE0-8A26-452D-9C13-3BE603CC5F87}" srcOrd="1" destOrd="0" presId="urn:microsoft.com/office/officeart/2005/8/layout/hierarchy1"/>
    <dgm:cxn modelId="{8248DC69-9DD4-440E-8A7B-59ABFD1AB6E8}" type="presParOf" srcId="{E8AC0BE0-8A26-452D-9C13-3BE603CC5F87}" destId="{0E763FAF-4ABB-4195-9671-D8CC0989C542}" srcOrd="0" destOrd="0" presId="urn:microsoft.com/office/officeart/2005/8/layout/hierarchy1"/>
    <dgm:cxn modelId="{5E815AA4-E7FE-4636-9F36-F6A0D27F67F2}" type="presParOf" srcId="{0E763FAF-4ABB-4195-9671-D8CC0989C542}" destId="{4126F949-FCC3-4E40-8A55-C1D854FEAAB4}" srcOrd="0" destOrd="0" presId="urn:microsoft.com/office/officeart/2005/8/layout/hierarchy1"/>
    <dgm:cxn modelId="{FF2B7F72-67ED-41BA-B372-5987165EB4EA}" type="presParOf" srcId="{0E763FAF-4ABB-4195-9671-D8CC0989C542}" destId="{F8B395A7-937E-4267-80C7-1030EC31F19A}" srcOrd="1" destOrd="0" presId="urn:microsoft.com/office/officeart/2005/8/layout/hierarchy1"/>
    <dgm:cxn modelId="{519C53D6-8822-44E7-AB49-D5B064F04D41}" type="presParOf" srcId="{E8AC0BE0-8A26-452D-9C13-3BE603CC5F87}" destId="{8FEDF07A-F7D7-4809-8F18-A488071865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970CF2C-F591-4EBB-BE39-A413EFD390B5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62124AB-D770-42A8-861A-92052920612C}">
      <dgm:prSet/>
      <dgm:spPr/>
      <dgm:t>
        <a:bodyPr/>
        <a:lstStyle/>
        <a:p>
          <a:r>
            <a:rPr lang="pl-PL"/>
            <a:t>sprawiedliwość materialna – doprowadzenie do słusznego zastosowanie normy prawa karnego materialnego przez prawidłowe ustalenie stanu faktycznego i prawidłową subsumcję czynu pod normę prawną</a:t>
          </a:r>
          <a:endParaRPr lang="en-US"/>
        </a:p>
      </dgm:t>
    </dgm:pt>
    <dgm:pt modelId="{FD5857DC-57F5-44B8-AE88-F757E9ECBC4F}" type="parTrans" cxnId="{BB5D12DA-1833-4F55-B54E-D34B29DC047A}">
      <dgm:prSet/>
      <dgm:spPr/>
      <dgm:t>
        <a:bodyPr/>
        <a:lstStyle/>
        <a:p>
          <a:endParaRPr lang="en-US"/>
        </a:p>
      </dgm:t>
    </dgm:pt>
    <dgm:pt modelId="{DC7BD6E7-9CE0-4149-A6DC-D0002F4D608A}" type="sibTrans" cxnId="{BB5D12DA-1833-4F55-B54E-D34B29DC047A}">
      <dgm:prSet/>
      <dgm:spPr/>
      <dgm:t>
        <a:bodyPr/>
        <a:lstStyle/>
        <a:p>
          <a:endParaRPr lang="en-US"/>
        </a:p>
      </dgm:t>
    </dgm:pt>
    <dgm:pt modelId="{7B2DA7A2-37FA-4E69-BF74-9B908EB5291A}">
      <dgm:prSet/>
      <dgm:spPr/>
      <dgm:t>
        <a:bodyPr/>
        <a:lstStyle/>
        <a:p>
          <a:r>
            <a:rPr lang="pl-PL"/>
            <a:t>sprawiedliwość proceduralna – ukształtowanie przepisów prawa karnego procesowego w sposób, który pozwoli 	na sprawiedliwe rozstrzygnięcie o przedmiocie procesu</a:t>
          </a:r>
          <a:endParaRPr lang="en-US"/>
        </a:p>
      </dgm:t>
    </dgm:pt>
    <dgm:pt modelId="{4144C8A6-AA5C-47F3-B949-00972D14965C}" type="parTrans" cxnId="{AF7CBE3F-4B91-4354-8D9D-18AC9D336CAD}">
      <dgm:prSet/>
      <dgm:spPr/>
      <dgm:t>
        <a:bodyPr/>
        <a:lstStyle/>
        <a:p>
          <a:endParaRPr lang="en-US"/>
        </a:p>
      </dgm:t>
    </dgm:pt>
    <dgm:pt modelId="{36BAB453-7986-4DE1-A435-977D190BC281}" type="sibTrans" cxnId="{AF7CBE3F-4B91-4354-8D9D-18AC9D336CAD}">
      <dgm:prSet/>
      <dgm:spPr/>
      <dgm:t>
        <a:bodyPr/>
        <a:lstStyle/>
        <a:p>
          <a:endParaRPr lang="en-US"/>
        </a:p>
      </dgm:t>
    </dgm:pt>
    <dgm:pt modelId="{6EC1C281-BC5A-4675-85C0-589B4A57D9C7}" type="pres">
      <dgm:prSet presAssocID="{B970CF2C-F591-4EBB-BE39-A413EFD390B5}" presName="linear" presStyleCnt="0">
        <dgm:presLayoutVars>
          <dgm:animLvl val="lvl"/>
          <dgm:resizeHandles val="exact"/>
        </dgm:presLayoutVars>
      </dgm:prSet>
      <dgm:spPr/>
    </dgm:pt>
    <dgm:pt modelId="{56482867-0468-4BA4-8E92-9D99479D2658}" type="pres">
      <dgm:prSet presAssocID="{A62124AB-D770-42A8-861A-92052920612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98B7DAB-70C3-4DEC-B87C-F9FC34150A37}" type="pres">
      <dgm:prSet presAssocID="{DC7BD6E7-9CE0-4149-A6DC-D0002F4D608A}" presName="spacer" presStyleCnt="0"/>
      <dgm:spPr/>
    </dgm:pt>
    <dgm:pt modelId="{EB51953F-0094-440A-B837-E7F610B14074}" type="pres">
      <dgm:prSet presAssocID="{7B2DA7A2-37FA-4E69-BF74-9B908EB5291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35B4C10-6539-4C8A-94B1-A528B23D20BD}" type="presOf" srcId="{B970CF2C-F591-4EBB-BE39-A413EFD390B5}" destId="{6EC1C281-BC5A-4675-85C0-589B4A57D9C7}" srcOrd="0" destOrd="0" presId="urn:microsoft.com/office/officeart/2005/8/layout/vList2"/>
    <dgm:cxn modelId="{AF7CBE3F-4B91-4354-8D9D-18AC9D336CAD}" srcId="{B970CF2C-F591-4EBB-BE39-A413EFD390B5}" destId="{7B2DA7A2-37FA-4E69-BF74-9B908EB5291A}" srcOrd="1" destOrd="0" parTransId="{4144C8A6-AA5C-47F3-B949-00972D14965C}" sibTransId="{36BAB453-7986-4DE1-A435-977D190BC281}"/>
    <dgm:cxn modelId="{B20FE85C-294D-4DCD-B94E-C8D8C16596B5}" type="presOf" srcId="{7B2DA7A2-37FA-4E69-BF74-9B908EB5291A}" destId="{EB51953F-0094-440A-B837-E7F610B14074}" srcOrd="0" destOrd="0" presId="urn:microsoft.com/office/officeart/2005/8/layout/vList2"/>
    <dgm:cxn modelId="{CE9B8581-C694-451E-8746-0A1EDEB879BB}" type="presOf" srcId="{A62124AB-D770-42A8-861A-92052920612C}" destId="{56482867-0468-4BA4-8E92-9D99479D2658}" srcOrd="0" destOrd="0" presId="urn:microsoft.com/office/officeart/2005/8/layout/vList2"/>
    <dgm:cxn modelId="{BB5D12DA-1833-4F55-B54E-D34B29DC047A}" srcId="{B970CF2C-F591-4EBB-BE39-A413EFD390B5}" destId="{A62124AB-D770-42A8-861A-92052920612C}" srcOrd="0" destOrd="0" parTransId="{FD5857DC-57F5-44B8-AE88-F757E9ECBC4F}" sibTransId="{DC7BD6E7-9CE0-4149-A6DC-D0002F4D608A}"/>
    <dgm:cxn modelId="{184D7662-AC4D-477A-9799-8075F3D2D8B9}" type="presParOf" srcId="{6EC1C281-BC5A-4675-85C0-589B4A57D9C7}" destId="{56482867-0468-4BA4-8E92-9D99479D2658}" srcOrd="0" destOrd="0" presId="urn:microsoft.com/office/officeart/2005/8/layout/vList2"/>
    <dgm:cxn modelId="{E4256C65-17BA-4BF9-B4A8-DE6DD6A3BCE8}" type="presParOf" srcId="{6EC1C281-BC5A-4675-85C0-589B4A57D9C7}" destId="{698B7DAB-70C3-4DEC-B87C-F9FC34150A37}" srcOrd="1" destOrd="0" presId="urn:microsoft.com/office/officeart/2005/8/layout/vList2"/>
    <dgm:cxn modelId="{84FD1CD2-32AB-48E4-BAF2-CE9E5D8F289C}" type="presParOf" srcId="{6EC1C281-BC5A-4675-85C0-589B4A57D9C7}" destId="{EB51953F-0094-440A-B837-E7F610B1407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DED476A-C48A-4DF6-B9DD-9D54D707FE9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6D19850-84E1-417A-B579-FAFDA3D2BC2B}">
      <dgm:prSet/>
      <dgm:spPr/>
      <dgm:t>
        <a:bodyPr/>
        <a:lstStyle/>
        <a:p>
          <a:r>
            <a:rPr lang="pl-PL"/>
            <a:t>Dla oceny sprawiedliwości istotny jest zatem nie tylko wynik procesu, ale i sposób, w jaki go osiągnięto. Proces powinien być bowiem prowadzony uczciwie. </a:t>
          </a:r>
          <a:endParaRPr lang="en-US"/>
        </a:p>
      </dgm:t>
    </dgm:pt>
    <dgm:pt modelId="{F1A484F7-7F1A-4884-B47E-C19DC59643CB}" type="parTrans" cxnId="{360B07DD-8FC7-424C-81FA-C12A2E8B35BB}">
      <dgm:prSet/>
      <dgm:spPr/>
      <dgm:t>
        <a:bodyPr/>
        <a:lstStyle/>
        <a:p>
          <a:endParaRPr lang="en-US"/>
        </a:p>
      </dgm:t>
    </dgm:pt>
    <dgm:pt modelId="{797230F2-579E-4EC3-9730-B2A344D394A9}" type="sibTrans" cxnId="{360B07DD-8FC7-424C-81FA-C12A2E8B35BB}">
      <dgm:prSet/>
      <dgm:spPr/>
      <dgm:t>
        <a:bodyPr/>
        <a:lstStyle/>
        <a:p>
          <a:endParaRPr lang="en-US"/>
        </a:p>
      </dgm:t>
    </dgm:pt>
    <dgm:pt modelId="{08A4BAE6-AF7D-4E51-B984-3A6DDD718CB7}">
      <dgm:prSet/>
      <dgm:spPr/>
      <dgm:t>
        <a:bodyPr/>
        <a:lstStyle/>
        <a:p>
          <a:r>
            <a:rPr lang="pl-PL"/>
            <a:t>sprawiedliwość proceduralna oznacza takie ukształtowanie przepisów prawa karnego procesowego, aby możliwe było sprawiedliwe rozstrzygnięcie o przedmiocie procesu.</a:t>
          </a:r>
          <a:endParaRPr lang="en-US"/>
        </a:p>
      </dgm:t>
    </dgm:pt>
    <dgm:pt modelId="{0B300F5A-43CE-4D36-9C25-ABE7B4C97259}" type="parTrans" cxnId="{B8B19163-B7DD-49EE-8BDE-EB580C5A431A}">
      <dgm:prSet/>
      <dgm:spPr/>
      <dgm:t>
        <a:bodyPr/>
        <a:lstStyle/>
        <a:p>
          <a:endParaRPr lang="en-US"/>
        </a:p>
      </dgm:t>
    </dgm:pt>
    <dgm:pt modelId="{0EF851FB-DD16-4E8D-82F1-F3B3251528BA}" type="sibTrans" cxnId="{B8B19163-B7DD-49EE-8BDE-EB580C5A431A}">
      <dgm:prSet/>
      <dgm:spPr/>
      <dgm:t>
        <a:bodyPr/>
        <a:lstStyle/>
        <a:p>
          <a:endParaRPr lang="en-US"/>
        </a:p>
      </dgm:t>
    </dgm:pt>
    <dgm:pt modelId="{9099034B-5486-4325-85E7-3CFDECAFDC88}">
      <dgm:prSet/>
      <dgm:spPr/>
      <dgm:t>
        <a:bodyPr/>
        <a:lstStyle/>
        <a:p>
          <a:r>
            <a:rPr lang="pl-PL"/>
            <a:t>Pojęcie sprawiedliwości dotyczy płaszczyzny stanowienia prawa. Na płaszczyźnie stosowania prawa odpowiada mu pojęcie rzetelności.</a:t>
          </a:r>
          <a:endParaRPr lang="en-US"/>
        </a:p>
      </dgm:t>
    </dgm:pt>
    <dgm:pt modelId="{00627394-8626-445A-B22D-63328AF94BB9}" type="parTrans" cxnId="{FE41B9C1-93BE-4794-AD85-E109DD8127AD}">
      <dgm:prSet/>
      <dgm:spPr/>
      <dgm:t>
        <a:bodyPr/>
        <a:lstStyle/>
        <a:p>
          <a:endParaRPr lang="en-US"/>
        </a:p>
      </dgm:t>
    </dgm:pt>
    <dgm:pt modelId="{779A3CAE-DDA9-4AB9-A25B-A7818DE393F4}" type="sibTrans" cxnId="{FE41B9C1-93BE-4794-AD85-E109DD8127AD}">
      <dgm:prSet/>
      <dgm:spPr/>
      <dgm:t>
        <a:bodyPr/>
        <a:lstStyle/>
        <a:p>
          <a:endParaRPr lang="en-US"/>
        </a:p>
      </dgm:t>
    </dgm:pt>
    <dgm:pt modelId="{8E02161A-7E9F-4261-9EF2-D6F0C2F85A38}" type="pres">
      <dgm:prSet presAssocID="{4DED476A-C48A-4DF6-B9DD-9D54D707FE93}" presName="root" presStyleCnt="0">
        <dgm:presLayoutVars>
          <dgm:dir/>
          <dgm:resizeHandles val="exact"/>
        </dgm:presLayoutVars>
      </dgm:prSet>
      <dgm:spPr/>
    </dgm:pt>
    <dgm:pt modelId="{62D48668-A78C-4628-9B0C-E11AD162F0B2}" type="pres">
      <dgm:prSet presAssocID="{46D19850-84E1-417A-B579-FAFDA3D2BC2B}" presName="compNode" presStyleCnt="0"/>
      <dgm:spPr/>
    </dgm:pt>
    <dgm:pt modelId="{7C6BAC34-3F35-4D2C-BA12-9A8A86B840EB}" type="pres">
      <dgm:prSet presAssocID="{46D19850-84E1-417A-B579-FAFDA3D2BC2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B7D1131-31C9-4BEC-8AA0-1B0D9BA6E7E5}" type="pres">
      <dgm:prSet presAssocID="{46D19850-84E1-417A-B579-FAFDA3D2BC2B}" presName="spaceRect" presStyleCnt="0"/>
      <dgm:spPr/>
    </dgm:pt>
    <dgm:pt modelId="{A8469A61-259F-4A89-8440-3447311C7F6E}" type="pres">
      <dgm:prSet presAssocID="{46D19850-84E1-417A-B579-FAFDA3D2BC2B}" presName="textRect" presStyleLbl="revTx" presStyleIdx="0" presStyleCnt="3">
        <dgm:presLayoutVars>
          <dgm:chMax val="1"/>
          <dgm:chPref val="1"/>
        </dgm:presLayoutVars>
      </dgm:prSet>
      <dgm:spPr/>
    </dgm:pt>
    <dgm:pt modelId="{48DDA3D6-7357-42C9-8BCE-C2022290CBE0}" type="pres">
      <dgm:prSet presAssocID="{797230F2-579E-4EC3-9730-B2A344D394A9}" presName="sibTrans" presStyleCnt="0"/>
      <dgm:spPr/>
    </dgm:pt>
    <dgm:pt modelId="{2302A604-DD86-4B69-B259-129B87952EC7}" type="pres">
      <dgm:prSet presAssocID="{08A4BAE6-AF7D-4E51-B984-3A6DDD718CB7}" presName="compNode" presStyleCnt="0"/>
      <dgm:spPr/>
    </dgm:pt>
    <dgm:pt modelId="{AE4BA30E-BF1E-4195-8DED-8638FACFF30F}" type="pres">
      <dgm:prSet presAssocID="{08A4BAE6-AF7D-4E51-B984-3A6DDD718CB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ędzia"/>
        </a:ext>
      </dgm:extLst>
    </dgm:pt>
    <dgm:pt modelId="{B818558A-AC9F-4BE0-B0BC-09BD361FE75C}" type="pres">
      <dgm:prSet presAssocID="{08A4BAE6-AF7D-4E51-B984-3A6DDD718CB7}" presName="spaceRect" presStyleCnt="0"/>
      <dgm:spPr/>
    </dgm:pt>
    <dgm:pt modelId="{86E8A778-8BBB-4E7D-B653-E8FE3D662614}" type="pres">
      <dgm:prSet presAssocID="{08A4BAE6-AF7D-4E51-B984-3A6DDD718CB7}" presName="textRect" presStyleLbl="revTx" presStyleIdx="1" presStyleCnt="3">
        <dgm:presLayoutVars>
          <dgm:chMax val="1"/>
          <dgm:chPref val="1"/>
        </dgm:presLayoutVars>
      </dgm:prSet>
      <dgm:spPr/>
    </dgm:pt>
    <dgm:pt modelId="{00B6F8BE-2CAE-4A4D-8779-46964FB2C581}" type="pres">
      <dgm:prSet presAssocID="{0EF851FB-DD16-4E8D-82F1-F3B3251528BA}" presName="sibTrans" presStyleCnt="0"/>
      <dgm:spPr/>
    </dgm:pt>
    <dgm:pt modelId="{EBFBF1C1-0F68-41CE-9EE7-746972E8035B}" type="pres">
      <dgm:prSet presAssocID="{9099034B-5486-4325-85E7-3CFDECAFDC88}" presName="compNode" presStyleCnt="0"/>
      <dgm:spPr/>
    </dgm:pt>
    <dgm:pt modelId="{3DA22F58-276F-439E-BC7A-3B24DFFA5DC0}" type="pres">
      <dgm:prSet presAssocID="{9099034B-5486-4325-85E7-3CFDECAFDC8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łotek sędziowski"/>
        </a:ext>
      </dgm:extLst>
    </dgm:pt>
    <dgm:pt modelId="{4055E220-3BEE-4987-9729-F49174000197}" type="pres">
      <dgm:prSet presAssocID="{9099034B-5486-4325-85E7-3CFDECAFDC88}" presName="spaceRect" presStyleCnt="0"/>
      <dgm:spPr/>
    </dgm:pt>
    <dgm:pt modelId="{E79D7456-2BE5-4DBA-862B-4EA25A9C81E8}" type="pres">
      <dgm:prSet presAssocID="{9099034B-5486-4325-85E7-3CFDECAFDC8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DE4500B-2750-4D08-AD92-D1E0613B5F7D}" type="presOf" srcId="{46D19850-84E1-417A-B579-FAFDA3D2BC2B}" destId="{A8469A61-259F-4A89-8440-3447311C7F6E}" srcOrd="0" destOrd="0" presId="urn:microsoft.com/office/officeart/2018/2/layout/IconLabelList"/>
    <dgm:cxn modelId="{5876BA5B-4FB2-4F58-81DD-FFF109088DEB}" type="presOf" srcId="{4DED476A-C48A-4DF6-B9DD-9D54D707FE93}" destId="{8E02161A-7E9F-4261-9EF2-D6F0C2F85A38}" srcOrd="0" destOrd="0" presId="urn:microsoft.com/office/officeart/2018/2/layout/IconLabelList"/>
    <dgm:cxn modelId="{B8B19163-B7DD-49EE-8BDE-EB580C5A431A}" srcId="{4DED476A-C48A-4DF6-B9DD-9D54D707FE93}" destId="{08A4BAE6-AF7D-4E51-B984-3A6DDD718CB7}" srcOrd="1" destOrd="0" parTransId="{0B300F5A-43CE-4D36-9C25-ABE7B4C97259}" sibTransId="{0EF851FB-DD16-4E8D-82F1-F3B3251528BA}"/>
    <dgm:cxn modelId="{DA9E0C4F-833D-4299-A04F-BF71C298EE0E}" type="presOf" srcId="{9099034B-5486-4325-85E7-3CFDECAFDC88}" destId="{E79D7456-2BE5-4DBA-862B-4EA25A9C81E8}" srcOrd="0" destOrd="0" presId="urn:microsoft.com/office/officeart/2018/2/layout/IconLabelList"/>
    <dgm:cxn modelId="{FE41B9C1-93BE-4794-AD85-E109DD8127AD}" srcId="{4DED476A-C48A-4DF6-B9DD-9D54D707FE93}" destId="{9099034B-5486-4325-85E7-3CFDECAFDC88}" srcOrd="2" destOrd="0" parTransId="{00627394-8626-445A-B22D-63328AF94BB9}" sibTransId="{779A3CAE-DDA9-4AB9-A25B-A7818DE393F4}"/>
    <dgm:cxn modelId="{FF1F99D3-F3F9-4791-A35B-A8E712EFFBE8}" type="presOf" srcId="{08A4BAE6-AF7D-4E51-B984-3A6DDD718CB7}" destId="{86E8A778-8BBB-4E7D-B653-E8FE3D662614}" srcOrd="0" destOrd="0" presId="urn:microsoft.com/office/officeart/2018/2/layout/IconLabelList"/>
    <dgm:cxn modelId="{360B07DD-8FC7-424C-81FA-C12A2E8B35BB}" srcId="{4DED476A-C48A-4DF6-B9DD-9D54D707FE93}" destId="{46D19850-84E1-417A-B579-FAFDA3D2BC2B}" srcOrd="0" destOrd="0" parTransId="{F1A484F7-7F1A-4884-B47E-C19DC59643CB}" sibTransId="{797230F2-579E-4EC3-9730-B2A344D394A9}"/>
    <dgm:cxn modelId="{4A530F5F-BCF7-4EE9-AF34-EBA23A9153DC}" type="presParOf" srcId="{8E02161A-7E9F-4261-9EF2-D6F0C2F85A38}" destId="{62D48668-A78C-4628-9B0C-E11AD162F0B2}" srcOrd="0" destOrd="0" presId="urn:microsoft.com/office/officeart/2018/2/layout/IconLabelList"/>
    <dgm:cxn modelId="{8900314F-1E30-4B00-8AA3-7955C2EE20CB}" type="presParOf" srcId="{62D48668-A78C-4628-9B0C-E11AD162F0B2}" destId="{7C6BAC34-3F35-4D2C-BA12-9A8A86B840EB}" srcOrd="0" destOrd="0" presId="urn:microsoft.com/office/officeart/2018/2/layout/IconLabelList"/>
    <dgm:cxn modelId="{2EA002D4-B0B2-4FEC-8DFA-33F535D5581A}" type="presParOf" srcId="{62D48668-A78C-4628-9B0C-E11AD162F0B2}" destId="{CB7D1131-31C9-4BEC-8AA0-1B0D9BA6E7E5}" srcOrd="1" destOrd="0" presId="urn:microsoft.com/office/officeart/2018/2/layout/IconLabelList"/>
    <dgm:cxn modelId="{BE611923-B8E3-4ACC-87D1-DAACDC2EC6E3}" type="presParOf" srcId="{62D48668-A78C-4628-9B0C-E11AD162F0B2}" destId="{A8469A61-259F-4A89-8440-3447311C7F6E}" srcOrd="2" destOrd="0" presId="urn:microsoft.com/office/officeart/2018/2/layout/IconLabelList"/>
    <dgm:cxn modelId="{CEA65E30-6536-46F6-81C2-3B24428750D5}" type="presParOf" srcId="{8E02161A-7E9F-4261-9EF2-D6F0C2F85A38}" destId="{48DDA3D6-7357-42C9-8BCE-C2022290CBE0}" srcOrd="1" destOrd="0" presId="urn:microsoft.com/office/officeart/2018/2/layout/IconLabelList"/>
    <dgm:cxn modelId="{167919D6-9330-4132-9CDC-12A9E0BF7FD5}" type="presParOf" srcId="{8E02161A-7E9F-4261-9EF2-D6F0C2F85A38}" destId="{2302A604-DD86-4B69-B259-129B87952EC7}" srcOrd="2" destOrd="0" presId="urn:microsoft.com/office/officeart/2018/2/layout/IconLabelList"/>
    <dgm:cxn modelId="{4307104F-8AF7-483E-A242-68E2E1103575}" type="presParOf" srcId="{2302A604-DD86-4B69-B259-129B87952EC7}" destId="{AE4BA30E-BF1E-4195-8DED-8638FACFF30F}" srcOrd="0" destOrd="0" presId="urn:microsoft.com/office/officeart/2018/2/layout/IconLabelList"/>
    <dgm:cxn modelId="{29AA8850-C1E0-41A0-9FCB-B90B610A4AC8}" type="presParOf" srcId="{2302A604-DD86-4B69-B259-129B87952EC7}" destId="{B818558A-AC9F-4BE0-B0BC-09BD361FE75C}" srcOrd="1" destOrd="0" presId="urn:microsoft.com/office/officeart/2018/2/layout/IconLabelList"/>
    <dgm:cxn modelId="{F1ED75FD-7091-4809-962C-A352B934FE3A}" type="presParOf" srcId="{2302A604-DD86-4B69-B259-129B87952EC7}" destId="{86E8A778-8BBB-4E7D-B653-E8FE3D662614}" srcOrd="2" destOrd="0" presId="urn:microsoft.com/office/officeart/2018/2/layout/IconLabelList"/>
    <dgm:cxn modelId="{E76E406E-7DF3-4813-9D13-A4526F758DB8}" type="presParOf" srcId="{8E02161A-7E9F-4261-9EF2-D6F0C2F85A38}" destId="{00B6F8BE-2CAE-4A4D-8779-46964FB2C581}" srcOrd="3" destOrd="0" presId="urn:microsoft.com/office/officeart/2018/2/layout/IconLabelList"/>
    <dgm:cxn modelId="{41F6DEC9-C1FD-4EA5-BD75-11DE508EAAB1}" type="presParOf" srcId="{8E02161A-7E9F-4261-9EF2-D6F0C2F85A38}" destId="{EBFBF1C1-0F68-41CE-9EE7-746972E8035B}" srcOrd="4" destOrd="0" presId="urn:microsoft.com/office/officeart/2018/2/layout/IconLabelList"/>
    <dgm:cxn modelId="{F48C43EC-487A-4CCB-A97E-0B8A5DB10D69}" type="presParOf" srcId="{EBFBF1C1-0F68-41CE-9EE7-746972E8035B}" destId="{3DA22F58-276F-439E-BC7A-3B24DFFA5DC0}" srcOrd="0" destOrd="0" presId="urn:microsoft.com/office/officeart/2018/2/layout/IconLabelList"/>
    <dgm:cxn modelId="{FCD991D4-08AA-4730-B8E9-BCD9A4C23FAD}" type="presParOf" srcId="{EBFBF1C1-0F68-41CE-9EE7-746972E8035B}" destId="{4055E220-3BEE-4987-9729-F49174000197}" srcOrd="1" destOrd="0" presId="urn:microsoft.com/office/officeart/2018/2/layout/IconLabelList"/>
    <dgm:cxn modelId="{514C86ED-C188-4E78-BEC4-587BBFCB3DB8}" type="presParOf" srcId="{EBFBF1C1-0F68-41CE-9EE7-746972E8035B}" destId="{E79D7456-2BE5-4DBA-862B-4EA25A9C81E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4CFAF1-F8E5-4D1F-A1CB-FFD6670A762C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759767A-55E8-44FC-8EBC-68FF243CF7EE}">
      <dgm:prSet/>
      <dgm:spPr/>
      <dgm:t>
        <a:bodyPr/>
        <a:lstStyle/>
        <a:p>
          <a:r>
            <a:rPr lang="pl-PL"/>
            <a:t>proces karny w znaczeniu normatywnym (ogólnym) – ustawowy model, wzorzec procesu karnego</a:t>
          </a:r>
          <a:endParaRPr lang="en-US"/>
        </a:p>
      </dgm:t>
    </dgm:pt>
    <dgm:pt modelId="{46F6FD01-77E6-4F8E-9A58-8AC843E990FF}" type="parTrans" cxnId="{8B05C6C0-D86C-41B8-AEA3-3CA272792288}">
      <dgm:prSet/>
      <dgm:spPr/>
      <dgm:t>
        <a:bodyPr/>
        <a:lstStyle/>
        <a:p>
          <a:endParaRPr lang="en-US"/>
        </a:p>
      </dgm:t>
    </dgm:pt>
    <dgm:pt modelId="{E6B3C30F-6B06-4160-B297-9F32F1652BE9}" type="sibTrans" cxnId="{8B05C6C0-D86C-41B8-AEA3-3CA272792288}">
      <dgm:prSet/>
      <dgm:spPr/>
      <dgm:t>
        <a:bodyPr/>
        <a:lstStyle/>
        <a:p>
          <a:endParaRPr lang="en-US"/>
        </a:p>
      </dgm:t>
    </dgm:pt>
    <dgm:pt modelId="{8551D9FD-8681-47C6-A1E0-5E6FEB905DA1}">
      <dgm:prSet/>
      <dgm:spPr/>
      <dgm:t>
        <a:bodyPr/>
        <a:lstStyle/>
        <a:p>
          <a:r>
            <a:rPr lang="pl-PL"/>
            <a:t>proces karny w znaczeniu konkretnym – praktyka konkretnego procesu karnego; powinna odzwierciedlać model ustawowy</a:t>
          </a:r>
          <a:endParaRPr lang="en-US"/>
        </a:p>
      </dgm:t>
    </dgm:pt>
    <dgm:pt modelId="{1B77F398-D19E-4EA2-A969-3511E85C34F8}" type="parTrans" cxnId="{D17A061E-DA0F-4F45-9537-A0ECE59EAEC9}">
      <dgm:prSet/>
      <dgm:spPr/>
      <dgm:t>
        <a:bodyPr/>
        <a:lstStyle/>
        <a:p>
          <a:endParaRPr lang="en-US"/>
        </a:p>
      </dgm:t>
    </dgm:pt>
    <dgm:pt modelId="{99A53FD0-002C-471E-A186-9CC654E8C636}" type="sibTrans" cxnId="{D17A061E-DA0F-4F45-9537-A0ECE59EAEC9}">
      <dgm:prSet/>
      <dgm:spPr/>
      <dgm:t>
        <a:bodyPr/>
        <a:lstStyle/>
        <a:p>
          <a:endParaRPr lang="en-US"/>
        </a:p>
      </dgm:t>
    </dgm:pt>
    <dgm:pt modelId="{8BE38916-716C-4EF8-A70A-6B8A329ACF44}">
      <dgm:prSet/>
      <dgm:spPr/>
      <dgm:t>
        <a:bodyPr/>
        <a:lstStyle/>
        <a:p>
          <a:r>
            <a:rPr lang="pl-PL"/>
            <a:t>proces karny w znaczeniu rzeczywistym – suma konkretnych procesów</a:t>
          </a:r>
          <a:endParaRPr lang="en-US"/>
        </a:p>
      </dgm:t>
    </dgm:pt>
    <dgm:pt modelId="{76B7CC18-BBE4-412C-8109-1A5F6B87C7E0}" type="parTrans" cxnId="{70323CD8-689D-4B43-99B6-20751F606B65}">
      <dgm:prSet/>
      <dgm:spPr/>
      <dgm:t>
        <a:bodyPr/>
        <a:lstStyle/>
        <a:p>
          <a:endParaRPr lang="en-US"/>
        </a:p>
      </dgm:t>
    </dgm:pt>
    <dgm:pt modelId="{19591402-7775-4D6D-892C-EEC30B89306C}" type="sibTrans" cxnId="{70323CD8-689D-4B43-99B6-20751F606B65}">
      <dgm:prSet/>
      <dgm:spPr/>
      <dgm:t>
        <a:bodyPr/>
        <a:lstStyle/>
        <a:p>
          <a:endParaRPr lang="en-US"/>
        </a:p>
      </dgm:t>
    </dgm:pt>
    <dgm:pt modelId="{5C4ED8EF-E339-4E61-AC0C-C18487E1D92C}" type="pres">
      <dgm:prSet presAssocID="{564CFAF1-F8E5-4D1F-A1CB-FFD6670A762C}" presName="linear" presStyleCnt="0">
        <dgm:presLayoutVars>
          <dgm:animLvl val="lvl"/>
          <dgm:resizeHandles val="exact"/>
        </dgm:presLayoutVars>
      </dgm:prSet>
      <dgm:spPr/>
    </dgm:pt>
    <dgm:pt modelId="{ED6966C9-4872-4360-888B-AA0E683DDCC3}" type="pres">
      <dgm:prSet presAssocID="{6759767A-55E8-44FC-8EBC-68FF243CF7E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7394F94-BE83-418B-AA30-4F0522B8E910}" type="pres">
      <dgm:prSet presAssocID="{E6B3C30F-6B06-4160-B297-9F32F1652BE9}" presName="spacer" presStyleCnt="0"/>
      <dgm:spPr/>
    </dgm:pt>
    <dgm:pt modelId="{97029990-2C13-47B5-B481-D0D92B9B4422}" type="pres">
      <dgm:prSet presAssocID="{8551D9FD-8681-47C6-A1E0-5E6FEB905D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15BE50-CF3D-4599-8772-A72232BCF15E}" type="pres">
      <dgm:prSet presAssocID="{99A53FD0-002C-471E-A186-9CC654E8C636}" presName="spacer" presStyleCnt="0"/>
      <dgm:spPr/>
    </dgm:pt>
    <dgm:pt modelId="{9E96890B-4C57-4525-8C41-D276AE9ECCDB}" type="pres">
      <dgm:prSet presAssocID="{8BE38916-716C-4EF8-A70A-6B8A329ACF4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17A061E-DA0F-4F45-9537-A0ECE59EAEC9}" srcId="{564CFAF1-F8E5-4D1F-A1CB-FFD6670A762C}" destId="{8551D9FD-8681-47C6-A1E0-5E6FEB905DA1}" srcOrd="1" destOrd="0" parTransId="{1B77F398-D19E-4EA2-A969-3511E85C34F8}" sibTransId="{99A53FD0-002C-471E-A186-9CC654E8C636}"/>
    <dgm:cxn modelId="{D3D8B224-FBED-4B53-ADAE-9FA263BCE552}" type="presOf" srcId="{564CFAF1-F8E5-4D1F-A1CB-FFD6670A762C}" destId="{5C4ED8EF-E339-4E61-AC0C-C18487E1D92C}" srcOrd="0" destOrd="0" presId="urn:microsoft.com/office/officeart/2005/8/layout/vList2"/>
    <dgm:cxn modelId="{1ACE0763-DFCF-4B17-AD6B-9BE6386FFFC4}" type="presOf" srcId="{8551D9FD-8681-47C6-A1E0-5E6FEB905DA1}" destId="{97029990-2C13-47B5-B481-D0D92B9B4422}" srcOrd="0" destOrd="0" presId="urn:microsoft.com/office/officeart/2005/8/layout/vList2"/>
    <dgm:cxn modelId="{DBBCBA96-6DEB-476A-8199-1B0BB48FE48C}" type="presOf" srcId="{6759767A-55E8-44FC-8EBC-68FF243CF7EE}" destId="{ED6966C9-4872-4360-888B-AA0E683DDCC3}" srcOrd="0" destOrd="0" presId="urn:microsoft.com/office/officeart/2005/8/layout/vList2"/>
    <dgm:cxn modelId="{8B05C6C0-D86C-41B8-AEA3-3CA272792288}" srcId="{564CFAF1-F8E5-4D1F-A1CB-FFD6670A762C}" destId="{6759767A-55E8-44FC-8EBC-68FF243CF7EE}" srcOrd="0" destOrd="0" parTransId="{46F6FD01-77E6-4F8E-9A58-8AC843E990FF}" sibTransId="{E6B3C30F-6B06-4160-B297-9F32F1652BE9}"/>
    <dgm:cxn modelId="{70323CD8-689D-4B43-99B6-20751F606B65}" srcId="{564CFAF1-F8E5-4D1F-A1CB-FFD6670A762C}" destId="{8BE38916-716C-4EF8-A70A-6B8A329ACF44}" srcOrd="2" destOrd="0" parTransId="{76B7CC18-BBE4-412C-8109-1A5F6B87C7E0}" sibTransId="{19591402-7775-4D6D-892C-EEC30B89306C}"/>
    <dgm:cxn modelId="{02110DE2-E5C9-4285-AFC3-4B734E26E438}" type="presOf" srcId="{8BE38916-716C-4EF8-A70A-6B8A329ACF44}" destId="{9E96890B-4C57-4525-8C41-D276AE9ECCDB}" srcOrd="0" destOrd="0" presId="urn:microsoft.com/office/officeart/2005/8/layout/vList2"/>
    <dgm:cxn modelId="{5660E360-5E82-43F0-8A80-871F7F246884}" type="presParOf" srcId="{5C4ED8EF-E339-4E61-AC0C-C18487E1D92C}" destId="{ED6966C9-4872-4360-888B-AA0E683DDCC3}" srcOrd="0" destOrd="0" presId="urn:microsoft.com/office/officeart/2005/8/layout/vList2"/>
    <dgm:cxn modelId="{EEAC319D-69DE-4381-BA97-256A504D5B83}" type="presParOf" srcId="{5C4ED8EF-E339-4E61-AC0C-C18487E1D92C}" destId="{D7394F94-BE83-418B-AA30-4F0522B8E910}" srcOrd="1" destOrd="0" presId="urn:microsoft.com/office/officeart/2005/8/layout/vList2"/>
    <dgm:cxn modelId="{0960FC5C-3885-4E12-9404-B11A6BE4A517}" type="presParOf" srcId="{5C4ED8EF-E339-4E61-AC0C-C18487E1D92C}" destId="{97029990-2C13-47B5-B481-D0D92B9B4422}" srcOrd="2" destOrd="0" presId="urn:microsoft.com/office/officeart/2005/8/layout/vList2"/>
    <dgm:cxn modelId="{20A6EC3C-0F74-4639-9C92-941EC214200F}" type="presParOf" srcId="{5C4ED8EF-E339-4E61-AC0C-C18487E1D92C}" destId="{A315BE50-CF3D-4599-8772-A72232BCF15E}" srcOrd="3" destOrd="0" presId="urn:microsoft.com/office/officeart/2005/8/layout/vList2"/>
    <dgm:cxn modelId="{1DF11668-85E4-4CF4-84BB-9419B916F7AB}" type="presParOf" srcId="{5C4ED8EF-E339-4E61-AC0C-C18487E1D92C}" destId="{9E96890B-4C57-4525-8C41-D276AE9ECCD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527FBD-B295-449F-AFA6-E19AE8997F9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09D6984-7F93-4C7E-8617-9AD0DB3AAC47}">
      <dgm:prSet/>
      <dgm:spPr/>
      <dgm:t>
        <a:bodyPr/>
        <a:lstStyle/>
        <a:p>
          <a:r>
            <a:rPr lang="pl-PL" dirty="0"/>
            <a:t>proces karny powszechny (przed sądami powszechnymi) i specjalny (przed Trybunałem Stanu)</a:t>
          </a:r>
          <a:endParaRPr lang="en-US" dirty="0"/>
        </a:p>
      </dgm:t>
    </dgm:pt>
    <dgm:pt modelId="{91DFCD50-CAEA-40F6-8510-77EB46D2361D}" type="parTrans" cxnId="{FE9E5E4C-82D6-486B-8E12-7DFDA82477A5}">
      <dgm:prSet/>
      <dgm:spPr/>
      <dgm:t>
        <a:bodyPr/>
        <a:lstStyle/>
        <a:p>
          <a:endParaRPr lang="en-US"/>
        </a:p>
      </dgm:t>
    </dgm:pt>
    <dgm:pt modelId="{7FCAB45E-DD5A-4354-98AD-50229DE1422C}" type="sibTrans" cxnId="{FE9E5E4C-82D6-486B-8E12-7DFDA82477A5}">
      <dgm:prSet/>
      <dgm:spPr/>
      <dgm:t>
        <a:bodyPr/>
        <a:lstStyle/>
        <a:p>
          <a:endParaRPr lang="en-US"/>
        </a:p>
      </dgm:t>
    </dgm:pt>
    <dgm:pt modelId="{96C0CC79-C7A6-44FC-9E8A-943C6DA4503F}">
      <dgm:prSet/>
      <dgm:spPr/>
      <dgm:t>
        <a:bodyPr/>
        <a:lstStyle/>
        <a:p>
          <a:r>
            <a:rPr lang="pl-PL"/>
            <a:t>sporny status postępowania przed sądami wojskowymi:</a:t>
          </a:r>
          <a:endParaRPr lang="en-US"/>
        </a:p>
      </dgm:t>
    </dgm:pt>
    <dgm:pt modelId="{C66C4F87-0FBD-4CAC-A690-509D8F692967}" type="parTrans" cxnId="{421D80B8-5DE0-4573-8A4E-CA5E8CF52D69}">
      <dgm:prSet/>
      <dgm:spPr/>
      <dgm:t>
        <a:bodyPr/>
        <a:lstStyle/>
        <a:p>
          <a:endParaRPr lang="en-US"/>
        </a:p>
      </dgm:t>
    </dgm:pt>
    <dgm:pt modelId="{E58FA54F-F0AE-478E-934F-4E3BA65A519C}" type="sibTrans" cxnId="{421D80B8-5DE0-4573-8A4E-CA5E8CF52D69}">
      <dgm:prSet/>
      <dgm:spPr/>
      <dgm:t>
        <a:bodyPr/>
        <a:lstStyle/>
        <a:p>
          <a:endParaRPr lang="en-US"/>
        </a:p>
      </dgm:t>
    </dgm:pt>
    <dgm:pt modelId="{8C1D32C9-6FAF-4A2A-B7BB-153F757BCC86}">
      <dgm:prSet/>
      <dgm:spPr/>
      <dgm:t>
        <a:bodyPr/>
        <a:lstStyle/>
        <a:p>
          <a:r>
            <a:rPr lang="pl-PL"/>
            <a:t>postępowanie szczególne w ramach procesu powszechnego</a:t>
          </a:r>
          <a:endParaRPr lang="en-US"/>
        </a:p>
      </dgm:t>
    </dgm:pt>
    <dgm:pt modelId="{F94FDF38-D859-4788-B983-CE40C506CE85}" type="parTrans" cxnId="{152A1B3F-9992-425E-B33E-67E28955FC2D}">
      <dgm:prSet/>
      <dgm:spPr/>
      <dgm:t>
        <a:bodyPr/>
        <a:lstStyle/>
        <a:p>
          <a:endParaRPr lang="en-US"/>
        </a:p>
      </dgm:t>
    </dgm:pt>
    <dgm:pt modelId="{A0822759-F698-4AF5-AAB7-F855EF6A6339}" type="sibTrans" cxnId="{152A1B3F-9992-425E-B33E-67E28955FC2D}">
      <dgm:prSet/>
      <dgm:spPr/>
      <dgm:t>
        <a:bodyPr/>
        <a:lstStyle/>
        <a:p>
          <a:endParaRPr lang="en-US"/>
        </a:p>
      </dgm:t>
    </dgm:pt>
    <dgm:pt modelId="{B1790892-C4CF-42AB-BB1D-89F63338BE1D}">
      <dgm:prSet/>
      <dgm:spPr/>
      <dgm:t>
        <a:bodyPr/>
        <a:lstStyle/>
        <a:p>
          <a:r>
            <a:rPr lang="pl-PL"/>
            <a:t>proces powszechny, tyle że przed sądem wojskowym</a:t>
          </a:r>
          <a:endParaRPr lang="en-US"/>
        </a:p>
      </dgm:t>
    </dgm:pt>
    <dgm:pt modelId="{D9EFA1CE-2ABA-474A-962A-CE8609CDD059}" type="parTrans" cxnId="{786C1107-7E9F-48AE-8F24-357335BE448A}">
      <dgm:prSet/>
      <dgm:spPr/>
      <dgm:t>
        <a:bodyPr/>
        <a:lstStyle/>
        <a:p>
          <a:endParaRPr lang="en-US"/>
        </a:p>
      </dgm:t>
    </dgm:pt>
    <dgm:pt modelId="{54BEEF05-73F5-4A3F-895B-F024B20BEA62}" type="sibTrans" cxnId="{786C1107-7E9F-48AE-8F24-357335BE448A}">
      <dgm:prSet/>
      <dgm:spPr/>
      <dgm:t>
        <a:bodyPr/>
        <a:lstStyle/>
        <a:p>
          <a:endParaRPr lang="en-US"/>
        </a:p>
      </dgm:t>
    </dgm:pt>
    <dgm:pt modelId="{0ADA6B36-6469-477B-A55C-A28070627130}">
      <dgm:prSet/>
      <dgm:spPr/>
      <dgm:t>
        <a:bodyPr/>
        <a:lstStyle/>
        <a:p>
          <a:r>
            <a:rPr lang="pl-PL" b="1" u="sng"/>
            <a:t>proces specjalny</a:t>
          </a:r>
          <a:r>
            <a:rPr lang="pl-PL"/>
            <a:t> </a:t>
          </a:r>
          <a:endParaRPr lang="en-US"/>
        </a:p>
      </dgm:t>
    </dgm:pt>
    <dgm:pt modelId="{76EA7D94-AF67-4C02-9D72-B2A6E2B77DD6}" type="parTrans" cxnId="{B4D56586-BA7F-4EA1-9732-C418480C1948}">
      <dgm:prSet/>
      <dgm:spPr/>
      <dgm:t>
        <a:bodyPr/>
        <a:lstStyle/>
        <a:p>
          <a:endParaRPr lang="en-US"/>
        </a:p>
      </dgm:t>
    </dgm:pt>
    <dgm:pt modelId="{203B2605-3447-4232-8F23-26333C59C19C}" type="sibTrans" cxnId="{B4D56586-BA7F-4EA1-9732-C418480C1948}">
      <dgm:prSet/>
      <dgm:spPr/>
      <dgm:t>
        <a:bodyPr/>
        <a:lstStyle/>
        <a:p>
          <a:endParaRPr lang="en-US"/>
        </a:p>
      </dgm:t>
    </dgm:pt>
    <dgm:pt modelId="{D4CE0CAA-DDA2-47A7-BE0B-895A9E42D313}" type="pres">
      <dgm:prSet presAssocID="{0F527FBD-B295-449F-AFA6-E19AE8997F9B}" presName="linear" presStyleCnt="0">
        <dgm:presLayoutVars>
          <dgm:animLvl val="lvl"/>
          <dgm:resizeHandles val="exact"/>
        </dgm:presLayoutVars>
      </dgm:prSet>
      <dgm:spPr/>
    </dgm:pt>
    <dgm:pt modelId="{DA3FCB64-23DB-4FB6-929E-98C085467278}" type="pres">
      <dgm:prSet presAssocID="{509D6984-7F93-4C7E-8617-9AD0DB3AAC4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0E1F342-6F68-4064-A5E8-D2826BEC20B5}" type="pres">
      <dgm:prSet presAssocID="{7FCAB45E-DD5A-4354-98AD-50229DE1422C}" presName="spacer" presStyleCnt="0"/>
      <dgm:spPr/>
    </dgm:pt>
    <dgm:pt modelId="{EE69EF7B-6D5B-4AA4-BFD0-C348FA843E1D}" type="pres">
      <dgm:prSet presAssocID="{96C0CC79-C7A6-44FC-9E8A-943C6DA4503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5B456A4-2EF9-4BAA-B55A-16D57A5FA2DF}" type="pres">
      <dgm:prSet presAssocID="{96C0CC79-C7A6-44FC-9E8A-943C6DA4503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86C1107-7E9F-48AE-8F24-357335BE448A}" srcId="{96C0CC79-C7A6-44FC-9E8A-943C6DA4503F}" destId="{B1790892-C4CF-42AB-BB1D-89F63338BE1D}" srcOrd="1" destOrd="0" parTransId="{D9EFA1CE-2ABA-474A-962A-CE8609CDD059}" sibTransId="{54BEEF05-73F5-4A3F-895B-F024B20BEA62}"/>
    <dgm:cxn modelId="{1E35E11F-D1F8-4F8F-B69B-6749FF831108}" type="presOf" srcId="{509D6984-7F93-4C7E-8617-9AD0DB3AAC47}" destId="{DA3FCB64-23DB-4FB6-929E-98C085467278}" srcOrd="0" destOrd="0" presId="urn:microsoft.com/office/officeart/2005/8/layout/vList2"/>
    <dgm:cxn modelId="{79C9E134-4A96-4F8D-90C1-71D798314EE3}" type="presOf" srcId="{0F527FBD-B295-449F-AFA6-E19AE8997F9B}" destId="{D4CE0CAA-DDA2-47A7-BE0B-895A9E42D313}" srcOrd="0" destOrd="0" presId="urn:microsoft.com/office/officeart/2005/8/layout/vList2"/>
    <dgm:cxn modelId="{D3D2FD3B-69D4-433A-98FB-EFBF2AE2692D}" type="presOf" srcId="{0ADA6B36-6469-477B-A55C-A28070627130}" destId="{95B456A4-2EF9-4BAA-B55A-16D57A5FA2DF}" srcOrd="0" destOrd="2" presId="urn:microsoft.com/office/officeart/2005/8/layout/vList2"/>
    <dgm:cxn modelId="{152A1B3F-9992-425E-B33E-67E28955FC2D}" srcId="{96C0CC79-C7A6-44FC-9E8A-943C6DA4503F}" destId="{8C1D32C9-6FAF-4A2A-B7BB-153F757BCC86}" srcOrd="0" destOrd="0" parTransId="{F94FDF38-D859-4788-B983-CE40C506CE85}" sibTransId="{A0822759-F698-4AF5-AAB7-F855EF6A6339}"/>
    <dgm:cxn modelId="{FE9E5E4C-82D6-486B-8E12-7DFDA82477A5}" srcId="{0F527FBD-B295-449F-AFA6-E19AE8997F9B}" destId="{509D6984-7F93-4C7E-8617-9AD0DB3AAC47}" srcOrd="0" destOrd="0" parTransId="{91DFCD50-CAEA-40F6-8510-77EB46D2361D}" sibTransId="{7FCAB45E-DD5A-4354-98AD-50229DE1422C}"/>
    <dgm:cxn modelId="{940B9F7E-F505-4CC1-8520-B13BBEAF1D49}" type="presOf" srcId="{B1790892-C4CF-42AB-BB1D-89F63338BE1D}" destId="{95B456A4-2EF9-4BAA-B55A-16D57A5FA2DF}" srcOrd="0" destOrd="1" presId="urn:microsoft.com/office/officeart/2005/8/layout/vList2"/>
    <dgm:cxn modelId="{B4D56586-BA7F-4EA1-9732-C418480C1948}" srcId="{96C0CC79-C7A6-44FC-9E8A-943C6DA4503F}" destId="{0ADA6B36-6469-477B-A55C-A28070627130}" srcOrd="2" destOrd="0" parTransId="{76EA7D94-AF67-4C02-9D72-B2A6E2B77DD6}" sibTransId="{203B2605-3447-4232-8F23-26333C59C19C}"/>
    <dgm:cxn modelId="{426BF09E-7FC9-4AF7-889C-6F68BCE7FF77}" type="presOf" srcId="{8C1D32C9-6FAF-4A2A-B7BB-153F757BCC86}" destId="{95B456A4-2EF9-4BAA-B55A-16D57A5FA2DF}" srcOrd="0" destOrd="0" presId="urn:microsoft.com/office/officeart/2005/8/layout/vList2"/>
    <dgm:cxn modelId="{BF414FA0-B28B-4DF2-AD0E-DC5200946627}" type="presOf" srcId="{96C0CC79-C7A6-44FC-9E8A-943C6DA4503F}" destId="{EE69EF7B-6D5B-4AA4-BFD0-C348FA843E1D}" srcOrd="0" destOrd="0" presId="urn:microsoft.com/office/officeart/2005/8/layout/vList2"/>
    <dgm:cxn modelId="{421D80B8-5DE0-4573-8A4E-CA5E8CF52D69}" srcId="{0F527FBD-B295-449F-AFA6-E19AE8997F9B}" destId="{96C0CC79-C7A6-44FC-9E8A-943C6DA4503F}" srcOrd="1" destOrd="0" parTransId="{C66C4F87-0FBD-4CAC-A690-509D8F692967}" sibTransId="{E58FA54F-F0AE-478E-934F-4E3BA65A519C}"/>
    <dgm:cxn modelId="{32A48477-9151-4B7E-ACFB-770E845F21B9}" type="presParOf" srcId="{D4CE0CAA-DDA2-47A7-BE0B-895A9E42D313}" destId="{DA3FCB64-23DB-4FB6-929E-98C085467278}" srcOrd="0" destOrd="0" presId="urn:microsoft.com/office/officeart/2005/8/layout/vList2"/>
    <dgm:cxn modelId="{C5679C79-472F-404C-BFAE-86B7340966C7}" type="presParOf" srcId="{D4CE0CAA-DDA2-47A7-BE0B-895A9E42D313}" destId="{90E1F342-6F68-4064-A5E8-D2826BEC20B5}" srcOrd="1" destOrd="0" presId="urn:microsoft.com/office/officeart/2005/8/layout/vList2"/>
    <dgm:cxn modelId="{F875BD2B-2F61-443A-91AD-D61BA1E9B6A6}" type="presParOf" srcId="{D4CE0CAA-DDA2-47A7-BE0B-895A9E42D313}" destId="{EE69EF7B-6D5B-4AA4-BFD0-C348FA843E1D}" srcOrd="2" destOrd="0" presId="urn:microsoft.com/office/officeart/2005/8/layout/vList2"/>
    <dgm:cxn modelId="{B1F20F28-20F1-477D-82E1-5D57EA5BA3A1}" type="presParOf" srcId="{D4CE0CAA-DDA2-47A7-BE0B-895A9E42D313}" destId="{95B456A4-2EF9-4BAA-B55A-16D57A5FA2D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EDD6A8-B8ED-4A6F-8219-C10BE57F9F6F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836DF1-7092-40C0-B8B1-730DE2F88181}">
      <dgm:prSet/>
      <dgm:spPr/>
      <dgm:t>
        <a:bodyPr/>
        <a:lstStyle/>
        <a:p>
          <a:r>
            <a:rPr lang="pl-PL" dirty="0"/>
            <a:t>z uwagi na sposób ścigania: z oskarżenia publicznego lub prywatnego → </a:t>
          </a:r>
          <a:r>
            <a:rPr lang="pl-PL" b="1" dirty="0"/>
            <a:t>TRYBY PROCESU KARNEGO</a:t>
          </a:r>
          <a:endParaRPr lang="en-US" dirty="0"/>
        </a:p>
      </dgm:t>
    </dgm:pt>
    <dgm:pt modelId="{0C1CFF5D-D519-4DD3-9DDD-74D717AA5C7A}" type="parTrans" cxnId="{99C04C50-E40E-4D4C-8B02-1E315E6A9CA3}">
      <dgm:prSet/>
      <dgm:spPr/>
      <dgm:t>
        <a:bodyPr/>
        <a:lstStyle/>
        <a:p>
          <a:endParaRPr lang="en-US"/>
        </a:p>
      </dgm:t>
    </dgm:pt>
    <dgm:pt modelId="{E7C636A5-EAF5-4318-99AD-EBB688664CFF}" type="sibTrans" cxnId="{99C04C50-E40E-4D4C-8B02-1E315E6A9CA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2A64796F-CC64-49E4-A270-67F182D0CC25}">
      <dgm:prSet/>
      <dgm:spPr/>
      <dgm:t>
        <a:bodyPr/>
        <a:lstStyle/>
        <a:p>
          <a:r>
            <a:rPr lang="pl-PL" dirty="0"/>
            <a:t>ze względu na osobę oskarżonego: postępowanie w sprawach osób pełnoletnich, nieletnich i wobec osób wojskowych</a:t>
          </a:r>
          <a:endParaRPr lang="en-US" dirty="0"/>
        </a:p>
      </dgm:t>
    </dgm:pt>
    <dgm:pt modelId="{98BAF3CF-693D-43A4-BFA1-19236310CFA7}" type="parTrans" cxnId="{7838239C-6A1B-4148-B109-9BEE1CF4CEC4}">
      <dgm:prSet/>
      <dgm:spPr/>
      <dgm:t>
        <a:bodyPr/>
        <a:lstStyle/>
        <a:p>
          <a:endParaRPr lang="en-US"/>
        </a:p>
      </dgm:t>
    </dgm:pt>
    <dgm:pt modelId="{6CCA263E-24C7-4D50-8883-17231A854A26}" type="sibTrans" cxnId="{7838239C-6A1B-4148-B109-9BEE1CF4CEC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BB423342-8C83-426B-9DCA-3E6C1EC81AEF}">
      <dgm:prSet/>
      <dgm:spPr/>
      <dgm:t>
        <a:bodyPr/>
        <a:lstStyle/>
        <a:p>
          <a:r>
            <a:rPr lang="pl-PL" dirty="0"/>
            <a:t>postępowanie podstawowe w trybie zwyczajnym i postępowania w trybach szczególnych </a:t>
          </a:r>
          <a:r>
            <a:rPr lang="pl-PL" dirty="0">
              <a:sym typeface="Wingdings" panose="05000000000000000000" pitchFamily="2" charset="2"/>
            </a:rPr>
            <a:t> </a:t>
          </a:r>
          <a:r>
            <a:rPr lang="pl-PL" b="1" dirty="0">
              <a:sym typeface="Wingdings" panose="05000000000000000000" pitchFamily="2" charset="2"/>
            </a:rPr>
            <a:t>TRYBY PROCESU KARNEGO</a:t>
          </a:r>
          <a:endParaRPr lang="en-US" b="1" dirty="0"/>
        </a:p>
      </dgm:t>
    </dgm:pt>
    <dgm:pt modelId="{A4B7624F-7270-433C-8D74-152E0AB01EF9}" type="parTrans" cxnId="{DF297420-F0DB-4ABF-B203-0722522A3E3A}">
      <dgm:prSet/>
      <dgm:spPr/>
      <dgm:t>
        <a:bodyPr/>
        <a:lstStyle/>
        <a:p>
          <a:endParaRPr lang="en-US"/>
        </a:p>
      </dgm:t>
    </dgm:pt>
    <dgm:pt modelId="{A8D3322D-108D-4DEB-A4D6-2D177213F489}" type="sibTrans" cxnId="{DF297420-F0DB-4ABF-B203-0722522A3E3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BBAFDBE-27B6-4223-B82D-1CDB04F267C9}" type="pres">
      <dgm:prSet presAssocID="{D2EDD6A8-B8ED-4A6F-8219-C10BE57F9F6F}" presName="Name0" presStyleCnt="0">
        <dgm:presLayoutVars>
          <dgm:animLvl val="lvl"/>
          <dgm:resizeHandles val="exact"/>
        </dgm:presLayoutVars>
      </dgm:prSet>
      <dgm:spPr/>
    </dgm:pt>
    <dgm:pt modelId="{40996829-279A-435D-97EC-861060695C17}" type="pres">
      <dgm:prSet presAssocID="{72836DF1-7092-40C0-B8B1-730DE2F88181}" presName="compositeNode" presStyleCnt="0">
        <dgm:presLayoutVars>
          <dgm:bulletEnabled val="1"/>
        </dgm:presLayoutVars>
      </dgm:prSet>
      <dgm:spPr/>
    </dgm:pt>
    <dgm:pt modelId="{BD1A6417-21DB-47E9-8954-E9C439BDED15}" type="pres">
      <dgm:prSet presAssocID="{72836DF1-7092-40C0-B8B1-730DE2F88181}" presName="bgRect" presStyleLbl="bgAccFollowNode1" presStyleIdx="0" presStyleCnt="3"/>
      <dgm:spPr/>
    </dgm:pt>
    <dgm:pt modelId="{EE3EA152-C08C-4173-9AD2-C6EB2E5D29D1}" type="pres">
      <dgm:prSet presAssocID="{E7C636A5-EAF5-4318-99AD-EBB688664CFF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B4D43A7-BC7E-4D64-86C9-775C6EA9024C}" type="pres">
      <dgm:prSet presAssocID="{72836DF1-7092-40C0-B8B1-730DE2F88181}" presName="bottomLine" presStyleLbl="alignNode1" presStyleIdx="1" presStyleCnt="6">
        <dgm:presLayoutVars/>
      </dgm:prSet>
      <dgm:spPr/>
    </dgm:pt>
    <dgm:pt modelId="{F7694EB9-DDEF-477D-97FC-2AC9CED704A0}" type="pres">
      <dgm:prSet presAssocID="{72836DF1-7092-40C0-B8B1-730DE2F88181}" presName="nodeText" presStyleLbl="bgAccFollowNode1" presStyleIdx="0" presStyleCnt="3">
        <dgm:presLayoutVars>
          <dgm:bulletEnabled val="1"/>
        </dgm:presLayoutVars>
      </dgm:prSet>
      <dgm:spPr/>
    </dgm:pt>
    <dgm:pt modelId="{45D5D74E-EB5C-4D00-B014-E0C1CDD32047}" type="pres">
      <dgm:prSet presAssocID="{E7C636A5-EAF5-4318-99AD-EBB688664CFF}" presName="sibTrans" presStyleCnt="0"/>
      <dgm:spPr/>
    </dgm:pt>
    <dgm:pt modelId="{224F1C7A-8AAF-4105-B814-48B0749F14C7}" type="pres">
      <dgm:prSet presAssocID="{2A64796F-CC64-49E4-A270-67F182D0CC25}" presName="compositeNode" presStyleCnt="0">
        <dgm:presLayoutVars>
          <dgm:bulletEnabled val="1"/>
        </dgm:presLayoutVars>
      </dgm:prSet>
      <dgm:spPr/>
    </dgm:pt>
    <dgm:pt modelId="{A50CB77E-F921-4F76-9BC1-DD23E18F3E60}" type="pres">
      <dgm:prSet presAssocID="{2A64796F-CC64-49E4-A270-67F182D0CC25}" presName="bgRect" presStyleLbl="bgAccFollowNode1" presStyleIdx="1" presStyleCnt="3"/>
      <dgm:spPr/>
    </dgm:pt>
    <dgm:pt modelId="{07052B25-62A2-457A-8B5D-D50A6ABD71A6}" type="pres">
      <dgm:prSet presAssocID="{6CCA263E-24C7-4D50-8883-17231A854A26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4918F78-B9DE-4DA7-B632-4AA4B9487F96}" type="pres">
      <dgm:prSet presAssocID="{2A64796F-CC64-49E4-A270-67F182D0CC25}" presName="bottomLine" presStyleLbl="alignNode1" presStyleIdx="3" presStyleCnt="6">
        <dgm:presLayoutVars/>
      </dgm:prSet>
      <dgm:spPr/>
    </dgm:pt>
    <dgm:pt modelId="{77A940AE-7D4D-448D-B083-22F4B354A748}" type="pres">
      <dgm:prSet presAssocID="{2A64796F-CC64-49E4-A270-67F182D0CC25}" presName="nodeText" presStyleLbl="bgAccFollowNode1" presStyleIdx="1" presStyleCnt="3">
        <dgm:presLayoutVars>
          <dgm:bulletEnabled val="1"/>
        </dgm:presLayoutVars>
      </dgm:prSet>
      <dgm:spPr/>
    </dgm:pt>
    <dgm:pt modelId="{455FDE52-4A20-41CC-A171-0CAA6CAF32F9}" type="pres">
      <dgm:prSet presAssocID="{6CCA263E-24C7-4D50-8883-17231A854A26}" presName="sibTrans" presStyleCnt="0"/>
      <dgm:spPr/>
    </dgm:pt>
    <dgm:pt modelId="{E7BB03EA-A7CD-4D5B-8A7F-7DBDB1A08287}" type="pres">
      <dgm:prSet presAssocID="{BB423342-8C83-426B-9DCA-3E6C1EC81AEF}" presName="compositeNode" presStyleCnt="0">
        <dgm:presLayoutVars>
          <dgm:bulletEnabled val="1"/>
        </dgm:presLayoutVars>
      </dgm:prSet>
      <dgm:spPr/>
    </dgm:pt>
    <dgm:pt modelId="{F1B27227-B596-4B8F-8E34-A1F379EDC0DA}" type="pres">
      <dgm:prSet presAssocID="{BB423342-8C83-426B-9DCA-3E6C1EC81AEF}" presName="bgRect" presStyleLbl="bgAccFollowNode1" presStyleIdx="2" presStyleCnt="3"/>
      <dgm:spPr/>
    </dgm:pt>
    <dgm:pt modelId="{FE97DF62-E237-4CBC-B217-A2DED28B4442}" type="pres">
      <dgm:prSet presAssocID="{A8D3322D-108D-4DEB-A4D6-2D177213F489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69ECEA9-67BA-4241-BB93-117AACCC7850}" type="pres">
      <dgm:prSet presAssocID="{BB423342-8C83-426B-9DCA-3E6C1EC81AEF}" presName="bottomLine" presStyleLbl="alignNode1" presStyleIdx="5" presStyleCnt="6">
        <dgm:presLayoutVars/>
      </dgm:prSet>
      <dgm:spPr/>
    </dgm:pt>
    <dgm:pt modelId="{FB4E5311-5658-42EE-BC1F-912CFAA85A96}" type="pres">
      <dgm:prSet presAssocID="{BB423342-8C83-426B-9DCA-3E6C1EC81AEF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FBFDA00E-2C91-4723-A79A-74587B0528B5}" type="presOf" srcId="{2A64796F-CC64-49E4-A270-67F182D0CC25}" destId="{A50CB77E-F921-4F76-9BC1-DD23E18F3E60}" srcOrd="0" destOrd="0" presId="urn:microsoft.com/office/officeart/2016/7/layout/BasicLinearProcessNumbered"/>
    <dgm:cxn modelId="{DF297420-F0DB-4ABF-B203-0722522A3E3A}" srcId="{D2EDD6A8-B8ED-4A6F-8219-C10BE57F9F6F}" destId="{BB423342-8C83-426B-9DCA-3E6C1EC81AEF}" srcOrd="2" destOrd="0" parTransId="{A4B7624F-7270-433C-8D74-152E0AB01EF9}" sibTransId="{A8D3322D-108D-4DEB-A4D6-2D177213F489}"/>
    <dgm:cxn modelId="{15B97729-F0E1-4676-8EF9-191A2CB2D7EF}" type="presOf" srcId="{BB423342-8C83-426B-9DCA-3E6C1EC81AEF}" destId="{FB4E5311-5658-42EE-BC1F-912CFAA85A96}" srcOrd="1" destOrd="0" presId="urn:microsoft.com/office/officeart/2016/7/layout/BasicLinearProcessNumbered"/>
    <dgm:cxn modelId="{26299C5C-DAC6-4D57-9C36-40634F01A054}" type="presOf" srcId="{72836DF1-7092-40C0-B8B1-730DE2F88181}" destId="{BD1A6417-21DB-47E9-8954-E9C439BDED15}" srcOrd="0" destOrd="0" presId="urn:microsoft.com/office/officeart/2016/7/layout/BasicLinearProcessNumbered"/>
    <dgm:cxn modelId="{4DFFB46C-2CA8-4338-A53F-5C1D9E1CB953}" type="presOf" srcId="{6CCA263E-24C7-4D50-8883-17231A854A26}" destId="{07052B25-62A2-457A-8B5D-D50A6ABD71A6}" srcOrd="0" destOrd="0" presId="urn:microsoft.com/office/officeart/2016/7/layout/BasicLinearProcessNumbered"/>
    <dgm:cxn modelId="{99C04C50-E40E-4D4C-8B02-1E315E6A9CA3}" srcId="{D2EDD6A8-B8ED-4A6F-8219-C10BE57F9F6F}" destId="{72836DF1-7092-40C0-B8B1-730DE2F88181}" srcOrd="0" destOrd="0" parTransId="{0C1CFF5D-D519-4DD3-9DDD-74D717AA5C7A}" sibTransId="{E7C636A5-EAF5-4318-99AD-EBB688664CFF}"/>
    <dgm:cxn modelId="{7838239C-6A1B-4148-B109-9BEE1CF4CEC4}" srcId="{D2EDD6A8-B8ED-4A6F-8219-C10BE57F9F6F}" destId="{2A64796F-CC64-49E4-A270-67F182D0CC25}" srcOrd="1" destOrd="0" parTransId="{98BAF3CF-693D-43A4-BFA1-19236310CFA7}" sibTransId="{6CCA263E-24C7-4D50-8883-17231A854A26}"/>
    <dgm:cxn modelId="{2396E0A5-6961-4C2F-BB4F-2B915C547AED}" type="presOf" srcId="{D2EDD6A8-B8ED-4A6F-8219-C10BE57F9F6F}" destId="{FBBAFDBE-27B6-4223-B82D-1CDB04F267C9}" srcOrd="0" destOrd="0" presId="urn:microsoft.com/office/officeart/2016/7/layout/BasicLinearProcessNumbered"/>
    <dgm:cxn modelId="{5B03B2BD-9592-4D29-BC10-EB47D464708B}" type="presOf" srcId="{2A64796F-CC64-49E4-A270-67F182D0CC25}" destId="{77A940AE-7D4D-448D-B083-22F4B354A748}" srcOrd="1" destOrd="0" presId="urn:microsoft.com/office/officeart/2016/7/layout/BasicLinearProcessNumbered"/>
    <dgm:cxn modelId="{62A7CCD3-C2D8-47EB-8DB0-C6F77310A183}" type="presOf" srcId="{BB423342-8C83-426B-9DCA-3E6C1EC81AEF}" destId="{F1B27227-B596-4B8F-8E34-A1F379EDC0DA}" srcOrd="0" destOrd="0" presId="urn:microsoft.com/office/officeart/2016/7/layout/BasicLinearProcessNumbered"/>
    <dgm:cxn modelId="{C232DBD7-51E4-4B9B-9EC8-05F59616F883}" type="presOf" srcId="{A8D3322D-108D-4DEB-A4D6-2D177213F489}" destId="{FE97DF62-E237-4CBC-B217-A2DED28B4442}" srcOrd="0" destOrd="0" presId="urn:microsoft.com/office/officeart/2016/7/layout/BasicLinearProcessNumbered"/>
    <dgm:cxn modelId="{20054CEE-F488-4D6E-B111-479318F9C858}" type="presOf" srcId="{72836DF1-7092-40C0-B8B1-730DE2F88181}" destId="{F7694EB9-DDEF-477D-97FC-2AC9CED704A0}" srcOrd="1" destOrd="0" presId="urn:microsoft.com/office/officeart/2016/7/layout/BasicLinearProcessNumbered"/>
    <dgm:cxn modelId="{AB2DFFF1-141C-409A-BE11-A04B5DCFFDA3}" type="presOf" srcId="{E7C636A5-EAF5-4318-99AD-EBB688664CFF}" destId="{EE3EA152-C08C-4173-9AD2-C6EB2E5D29D1}" srcOrd="0" destOrd="0" presId="urn:microsoft.com/office/officeart/2016/7/layout/BasicLinearProcessNumbered"/>
    <dgm:cxn modelId="{7822B9EE-E3EF-4291-800F-A569A7CFB7D0}" type="presParOf" srcId="{FBBAFDBE-27B6-4223-B82D-1CDB04F267C9}" destId="{40996829-279A-435D-97EC-861060695C17}" srcOrd="0" destOrd="0" presId="urn:microsoft.com/office/officeart/2016/7/layout/BasicLinearProcessNumbered"/>
    <dgm:cxn modelId="{F262DBEC-7058-4E10-8677-B3DA857C4ED0}" type="presParOf" srcId="{40996829-279A-435D-97EC-861060695C17}" destId="{BD1A6417-21DB-47E9-8954-E9C439BDED15}" srcOrd="0" destOrd="0" presId="urn:microsoft.com/office/officeart/2016/7/layout/BasicLinearProcessNumbered"/>
    <dgm:cxn modelId="{2ADECD77-123D-4197-B450-2959036BDED6}" type="presParOf" srcId="{40996829-279A-435D-97EC-861060695C17}" destId="{EE3EA152-C08C-4173-9AD2-C6EB2E5D29D1}" srcOrd="1" destOrd="0" presId="urn:microsoft.com/office/officeart/2016/7/layout/BasicLinearProcessNumbered"/>
    <dgm:cxn modelId="{971E9AB3-4D03-4C70-9A8D-5B7AF3F0BE4C}" type="presParOf" srcId="{40996829-279A-435D-97EC-861060695C17}" destId="{FB4D43A7-BC7E-4D64-86C9-775C6EA9024C}" srcOrd="2" destOrd="0" presId="urn:microsoft.com/office/officeart/2016/7/layout/BasicLinearProcessNumbered"/>
    <dgm:cxn modelId="{01BC165F-CDF3-41AE-9CF8-2B486B3F848F}" type="presParOf" srcId="{40996829-279A-435D-97EC-861060695C17}" destId="{F7694EB9-DDEF-477D-97FC-2AC9CED704A0}" srcOrd="3" destOrd="0" presId="urn:microsoft.com/office/officeart/2016/7/layout/BasicLinearProcessNumbered"/>
    <dgm:cxn modelId="{0A31D3E7-A711-4EA7-8EC9-5BC24F0D1035}" type="presParOf" srcId="{FBBAFDBE-27B6-4223-B82D-1CDB04F267C9}" destId="{45D5D74E-EB5C-4D00-B014-E0C1CDD32047}" srcOrd="1" destOrd="0" presId="urn:microsoft.com/office/officeart/2016/7/layout/BasicLinearProcessNumbered"/>
    <dgm:cxn modelId="{03654605-A504-4DCA-AA56-45E9992D632A}" type="presParOf" srcId="{FBBAFDBE-27B6-4223-B82D-1CDB04F267C9}" destId="{224F1C7A-8AAF-4105-B814-48B0749F14C7}" srcOrd="2" destOrd="0" presId="urn:microsoft.com/office/officeart/2016/7/layout/BasicLinearProcessNumbered"/>
    <dgm:cxn modelId="{32C28D2F-73D7-4DF6-9642-F4D958F0C186}" type="presParOf" srcId="{224F1C7A-8AAF-4105-B814-48B0749F14C7}" destId="{A50CB77E-F921-4F76-9BC1-DD23E18F3E60}" srcOrd="0" destOrd="0" presId="urn:microsoft.com/office/officeart/2016/7/layout/BasicLinearProcessNumbered"/>
    <dgm:cxn modelId="{5A9C89A0-F5AB-401F-8557-2D796983E106}" type="presParOf" srcId="{224F1C7A-8AAF-4105-B814-48B0749F14C7}" destId="{07052B25-62A2-457A-8B5D-D50A6ABD71A6}" srcOrd="1" destOrd="0" presId="urn:microsoft.com/office/officeart/2016/7/layout/BasicLinearProcessNumbered"/>
    <dgm:cxn modelId="{F823D01A-E9E0-4911-96B8-9A780550962D}" type="presParOf" srcId="{224F1C7A-8AAF-4105-B814-48B0749F14C7}" destId="{E4918F78-B9DE-4DA7-B632-4AA4B9487F96}" srcOrd="2" destOrd="0" presId="urn:microsoft.com/office/officeart/2016/7/layout/BasicLinearProcessNumbered"/>
    <dgm:cxn modelId="{AA839F2B-FCBA-4FB5-87A6-00DF1ED5FAC9}" type="presParOf" srcId="{224F1C7A-8AAF-4105-B814-48B0749F14C7}" destId="{77A940AE-7D4D-448D-B083-22F4B354A748}" srcOrd="3" destOrd="0" presId="urn:microsoft.com/office/officeart/2016/7/layout/BasicLinearProcessNumbered"/>
    <dgm:cxn modelId="{F69F0CAC-BDC9-445E-864B-93927EDA4C5C}" type="presParOf" srcId="{FBBAFDBE-27B6-4223-B82D-1CDB04F267C9}" destId="{455FDE52-4A20-41CC-A171-0CAA6CAF32F9}" srcOrd="3" destOrd="0" presId="urn:microsoft.com/office/officeart/2016/7/layout/BasicLinearProcessNumbered"/>
    <dgm:cxn modelId="{77F941E4-E69D-4972-9544-390AA1EE67FD}" type="presParOf" srcId="{FBBAFDBE-27B6-4223-B82D-1CDB04F267C9}" destId="{E7BB03EA-A7CD-4D5B-8A7F-7DBDB1A08287}" srcOrd="4" destOrd="0" presId="urn:microsoft.com/office/officeart/2016/7/layout/BasicLinearProcessNumbered"/>
    <dgm:cxn modelId="{A77A7460-F1B7-47B1-B3FF-2E70342466C8}" type="presParOf" srcId="{E7BB03EA-A7CD-4D5B-8A7F-7DBDB1A08287}" destId="{F1B27227-B596-4B8F-8E34-A1F379EDC0DA}" srcOrd="0" destOrd="0" presId="urn:microsoft.com/office/officeart/2016/7/layout/BasicLinearProcessNumbered"/>
    <dgm:cxn modelId="{CFD6600B-ED20-4E70-860F-71A5ADA7D11A}" type="presParOf" srcId="{E7BB03EA-A7CD-4D5B-8A7F-7DBDB1A08287}" destId="{FE97DF62-E237-4CBC-B217-A2DED28B4442}" srcOrd="1" destOrd="0" presId="urn:microsoft.com/office/officeart/2016/7/layout/BasicLinearProcessNumbered"/>
    <dgm:cxn modelId="{10143DCD-CD67-4208-8D35-6DC31A79F309}" type="presParOf" srcId="{E7BB03EA-A7CD-4D5B-8A7F-7DBDB1A08287}" destId="{069ECEA9-67BA-4241-BB93-117AACCC7850}" srcOrd="2" destOrd="0" presId="urn:microsoft.com/office/officeart/2016/7/layout/BasicLinearProcessNumbered"/>
    <dgm:cxn modelId="{52883B2F-5062-4200-8FBE-767C4EF7928E}" type="presParOf" srcId="{E7BB03EA-A7CD-4D5B-8A7F-7DBDB1A08287}" destId="{FB4E5311-5658-42EE-BC1F-912CFAA85A9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2FB283-98FD-4FEF-BC47-428E1B9B3777}" type="doc">
      <dgm:prSet loTypeId="urn:microsoft.com/office/officeart/2008/layout/LinedLis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D9C0488-9E6C-487B-86E7-A9840A24971E}">
      <dgm:prSet/>
      <dgm:spPr/>
      <dgm:t>
        <a:bodyPr/>
        <a:lstStyle/>
        <a:p>
          <a:pPr algn="just"/>
          <a:r>
            <a:rPr lang="pl-PL" dirty="0"/>
            <a:t>procedura karna – potocznie traktowana jako synonim prawa karnego procesowego – to błąd! procedura to pierwotny przedmiot regulacji prawa karnego procesowego (przedmiotem wtórnym jest proces karny)</a:t>
          </a:r>
          <a:endParaRPr lang="en-US" dirty="0"/>
        </a:p>
      </dgm:t>
    </dgm:pt>
    <dgm:pt modelId="{CC48F2AE-19CB-484A-8EC5-ADBAD161A459}" type="parTrans" cxnId="{892EBBF1-7470-43C6-B5C2-792F78CE3E69}">
      <dgm:prSet/>
      <dgm:spPr/>
      <dgm:t>
        <a:bodyPr/>
        <a:lstStyle/>
        <a:p>
          <a:endParaRPr lang="en-US"/>
        </a:p>
      </dgm:t>
    </dgm:pt>
    <dgm:pt modelId="{A799B2EF-3BA3-4119-B315-917678D45917}" type="sibTrans" cxnId="{892EBBF1-7470-43C6-B5C2-792F78CE3E69}">
      <dgm:prSet/>
      <dgm:spPr/>
      <dgm:t>
        <a:bodyPr/>
        <a:lstStyle/>
        <a:p>
          <a:endParaRPr lang="en-US"/>
        </a:p>
      </dgm:t>
    </dgm:pt>
    <dgm:pt modelId="{70B36D55-99D8-4A54-AC12-4D2F4E14A7CF}">
      <dgm:prSet/>
      <dgm:spPr/>
      <dgm:t>
        <a:bodyPr/>
        <a:lstStyle/>
        <a:p>
          <a:pPr algn="just"/>
          <a:r>
            <a:rPr lang="pl-PL" dirty="0"/>
            <a:t>procedura karna wyznacza wzorzec postępowania przed sądami karnymi; obejmuje nie tylko normy k.p.k., ale również zwyczaje i orzecznictwo sądowe</a:t>
          </a:r>
          <a:endParaRPr lang="en-US" dirty="0"/>
        </a:p>
      </dgm:t>
    </dgm:pt>
    <dgm:pt modelId="{2220377B-EBBD-4888-8EC8-0F26DEDEB6E5}" type="parTrans" cxnId="{1D1582F0-EFFE-40FE-8A7C-F8D3EB90E7A5}">
      <dgm:prSet/>
      <dgm:spPr/>
      <dgm:t>
        <a:bodyPr/>
        <a:lstStyle/>
        <a:p>
          <a:endParaRPr lang="en-US"/>
        </a:p>
      </dgm:t>
    </dgm:pt>
    <dgm:pt modelId="{7B17A7FA-E1CC-4E10-ADE9-40EA585ABB24}" type="sibTrans" cxnId="{1D1582F0-EFFE-40FE-8A7C-F8D3EB90E7A5}">
      <dgm:prSet/>
      <dgm:spPr/>
      <dgm:t>
        <a:bodyPr/>
        <a:lstStyle/>
        <a:p>
          <a:endParaRPr lang="en-US"/>
        </a:p>
      </dgm:t>
    </dgm:pt>
    <dgm:pt modelId="{9ED83CC5-2DFB-4DB1-B4B0-12717D30F029}" type="pres">
      <dgm:prSet presAssocID="{692FB283-98FD-4FEF-BC47-428E1B9B3777}" presName="vert0" presStyleCnt="0">
        <dgm:presLayoutVars>
          <dgm:dir/>
          <dgm:animOne val="branch"/>
          <dgm:animLvl val="lvl"/>
        </dgm:presLayoutVars>
      </dgm:prSet>
      <dgm:spPr/>
    </dgm:pt>
    <dgm:pt modelId="{A6F518D2-C35F-4449-8F8C-A2FCC0B2C116}" type="pres">
      <dgm:prSet presAssocID="{8D9C0488-9E6C-487B-86E7-A9840A24971E}" presName="thickLine" presStyleLbl="alignNode1" presStyleIdx="0" presStyleCnt="2"/>
      <dgm:spPr/>
    </dgm:pt>
    <dgm:pt modelId="{E48B667E-B8DA-481C-BCB3-36174D7C983A}" type="pres">
      <dgm:prSet presAssocID="{8D9C0488-9E6C-487B-86E7-A9840A24971E}" presName="horz1" presStyleCnt="0"/>
      <dgm:spPr/>
    </dgm:pt>
    <dgm:pt modelId="{CFF205D0-6EFC-4F87-8D6A-A753CECA0673}" type="pres">
      <dgm:prSet presAssocID="{8D9C0488-9E6C-487B-86E7-A9840A24971E}" presName="tx1" presStyleLbl="revTx" presStyleIdx="0" presStyleCnt="2"/>
      <dgm:spPr/>
    </dgm:pt>
    <dgm:pt modelId="{046AC95F-9F98-46F1-B55E-D48A10DB04FB}" type="pres">
      <dgm:prSet presAssocID="{8D9C0488-9E6C-487B-86E7-A9840A24971E}" presName="vert1" presStyleCnt="0"/>
      <dgm:spPr/>
    </dgm:pt>
    <dgm:pt modelId="{D8D11CB2-713F-4B66-81A5-172CF6DFF89B}" type="pres">
      <dgm:prSet presAssocID="{70B36D55-99D8-4A54-AC12-4D2F4E14A7CF}" presName="thickLine" presStyleLbl="alignNode1" presStyleIdx="1" presStyleCnt="2"/>
      <dgm:spPr/>
    </dgm:pt>
    <dgm:pt modelId="{FCB2357A-7055-4993-94AE-663B7612228E}" type="pres">
      <dgm:prSet presAssocID="{70B36D55-99D8-4A54-AC12-4D2F4E14A7CF}" presName="horz1" presStyleCnt="0"/>
      <dgm:spPr/>
    </dgm:pt>
    <dgm:pt modelId="{9C3E5263-63B9-47D2-8044-FFFB879E4AC9}" type="pres">
      <dgm:prSet presAssocID="{70B36D55-99D8-4A54-AC12-4D2F4E14A7CF}" presName="tx1" presStyleLbl="revTx" presStyleIdx="1" presStyleCnt="2"/>
      <dgm:spPr/>
    </dgm:pt>
    <dgm:pt modelId="{76DC1D41-5EBE-4F12-A5F5-EB715522967C}" type="pres">
      <dgm:prSet presAssocID="{70B36D55-99D8-4A54-AC12-4D2F4E14A7CF}" presName="vert1" presStyleCnt="0"/>
      <dgm:spPr/>
    </dgm:pt>
  </dgm:ptLst>
  <dgm:cxnLst>
    <dgm:cxn modelId="{5DE4AC46-B7D6-471A-ACA8-659AE4EBF754}" type="presOf" srcId="{70B36D55-99D8-4A54-AC12-4D2F4E14A7CF}" destId="{9C3E5263-63B9-47D2-8044-FFFB879E4AC9}" srcOrd="0" destOrd="0" presId="urn:microsoft.com/office/officeart/2008/layout/LinedList"/>
    <dgm:cxn modelId="{2CBE3A4C-E9FE-43B1-9947-B2784AFB8AED}" type="presOf" srcId="{692FB283-98FD-4FEF-BC47-428E1B9B3777}" destId="{9ED83CC5-2DFB-4DB1-B4B0-12717D30F029}" srcOrd="0" destOrd="0" presId="urn:microsoft.com/office/officeart/2008/layout/LinedList"/>
    <dgm:cxn modelId="{0DE46DA2-1E81-4E15-BBE7-E14ACC6CBE2E}" type="presOf" srcId="{8D9C0488-9E6C-487B-86E7-A9840A24971E}" destId="{CFF205D0-6EFC-4F87-8D6A-A753CECA0673}" srcOrd="0" destOrd="0" presId="urn:microsoft.com/office/officeart/2008/layout/LinedList"/>
    <dgm:cxn modelId="{1D1582F0-EFFE-40FE-8A7C-F8D3EB90E7A5}" srcId="{692FB283-98FD-4FEF-BC47-428E1B9B3777}" destId="{70B36D55-99D8-4A54-AC12-4D2F4E14A7CF}" srcOrd="1" destOrd="0" parTransId="{2220377B-EBBD-4888-8EC8-0F26DEDEB6E5}" sibTransId="{7B17A7FA-E1CC-4E10-ADE9-40EA585ABB24}"/>
    <dgm:cxn modelId="{892EBBF1-7470-43C6-B5C2-792F78CE3E69}" srcId="{692FB283-98FD-4FEF-BC47-428E1B9B3777}" destId="{8D9C0488-9E6C-487B-86E7-A9840A24971E}" srcOrd="0" destOrd="0" parTransId="{CC48F2AE-19CB-484A-8EC5-ADBAD161A459}" sibTransId="{A799B2EF-3BA3-4119-B315-917678D45917}"/>
    <dgm:cxn modelId="{9C5BFA61-114E-4A44-B128-263E5966A5EF}" type="presParOf" srcId="{9ED83CC5-2DFB-4DB1-B4B0-12717D30F029}" destId="{A6F518D2-C35F-4449-8F8C-A2FCC0B2C116}" srcOrd="0" destOrd="0" presId="urn:microsoft.com/office/officeart/2008/layout/LinedList"/>
    <dgm:cxn modelId="{AB4DFDEB-EA85-4D5A-86C0-D81B2AB3EE80}" type="presParOf" srcId="{9ED83CC5-2DFB-4DB1-B4B0-12717D30F029}" destId="{E48B667E-B8DA-481C-BCB3-36174D7C983A}" srcOrd="1" destOrd="0" presId="urn:microsoft.com/office/officeart/2008/layout/LinedList"/>
    <dgm:cxn modelId="{526614A4-135C-4CB2-96F1-ACF0E652129A}" type="presParOf" srcId="{E48B667E-B8DA-481C-BCB3-36174D7C983A}" destId="{CFF205D0-6EFC-4F87-8D6A-A753CECA0673}" srcOrd="0" destOrd="0" presId="urn:microsoft.com/office/officeart/2008/layout/LinedList"/>
    <dgm:cxn modelId="{3C7D3995-C9E2-46F9-87AC-091011DE424A}" type="presParOf" srcId="{E48B667E-B8DA-481C-BCB3-36174D7C983A}" destId="{046AC95F-9F98-46F1-B55E-D48A10DB04FB}" srcOrd="1" destOrd="0" presId="urn:microsoft.com/office/officeart/2008/layout/LinedList"/>
    <dgm:cxn modelId="{86D14FC7-0F03-4CD3-812E-1A4EBED53672}" type="presParOf" srcId="{9ED83CC5-2DFB-4DB1-B4B0-12717D30F029}" destId="{D8D11CB2-713F-4B66-81A5-172CF6DFF89B}" srcOrd="2" destOrd="0" presId="urn:microsoft.com/office/officeart/2008/layout/LinedList"/>
    <dgm:cxn modelId="{9F5FBAE0-1B03-46EB-9B78-D17AF3209B9E}" type="presParOf" srcId="{9ED83CC5-2DFB-4DB1-B4B0-12717D30F029}" destId="{FCB2357A-7055-4993-94AE-663B7612228E}" srcOrd="3" destOrd="0" presId="urn:microsoft.com/office/officeart/2008/layout/LinedList"/>
    <dgm:cxn modelId="{E17E873C-F5ED-415B-B574-C91BDE84BC7C}" type="presParOf" srcId="{FCB2357A-7055-4993-94AE-663B7612228E}" destId="{9C3E5263-63B9-47D2-8044-FFFB879E4AC9}" srcOrd="0" destOrd="0" presId="urn:microsoft.com/office/officeart/2008/layout/LinedList"/>
    <dgm:cxn modelId="{21BE5529-DF7C-43D3-8B8D-1F2327891BE7}" type="presParOf" srcId="{FCB2357A-7055-4993-94AE-663B7612228E}" destId="{76DC1D41-5EBE-4F12-A5F5-EB71552296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7EBC79-9A06-4391-B102-3F8678BBBBBD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A91DAF0-4308-4B04-978B-115C9AD037F8}">
      <dgm:prSet/>
      <dgm:spPr/>
      <dgm:t>
        <a:bodyPr/>
        <a:lstStyle/>
        <a:p>
          <a:r>
            <a:rPr lang="pl-PL"/>
            <a:t>W ujęciu historycznym:</a:t>
          </a:r>
          <a:endParaRPr lang="en-US"/>
        </a:p>
      </dgm:t>
    </dgm:pt>
    <dgm:pt modelId="{5BF8BA49-6294-4735-8726-3A65F5BA385B}" type="parTrans" cxnId="{FBD10192-6881-4E0C-A4DD-D0436C1BB3FC}">
      <dgm:prSet/>
      <dgm:spPr/>
      <dgm:t>
        <a:bodyPr/>
        <a:lstStyle/>
        <a:p>
          <a:endParaRPr lang="en-US"/>
        </a:p>
      </dgm:t>
    </dgm:pt>
    <dgm:pt modelId="{CD3CCA5C-3614-441D-BC80-FE4708C92BD0}" type="sibTrans" cxnId="{FBD10192-6881-4E0C-A4DD-D0436C1BB3FC}">
      <dgm:prSet/>
      <dgm:spPr/>
      <dgm:t>
        <a:bodyPr/>
        <a:lstStyle/>
        <a:p>
          <a:endParaRPr lang="en-US"/>
        </a:p>
      </dgm:t>
    </dgm:pt>
    <dgm:pt modelId="{AC61891C-4C38-4F6E-8CB9-3115FC9268E0}">
      <dgm:prSet/>
      <dgm:spPr/>
      <dgm:t>
        <a:bodyPr/>
        <a:lstStyle/>
        <a:p>
          <a:r>
            <a:rPr lang="pl-PL"/>
            <a:t>proces jako stosunek prawny</a:t>
          </a:r>
          <a:endParaRPr lang="en-US"/>
        </a:p>
      </dgm:t>
    </dgm:pt>
    <dgm:pt modelId="{E7FC101E-1C56-4DFD-A184-205B41F6F7BA}" type="parTrans" cxnId="{12DC3F44-448F-4665-BCFD-BE36B045AFD2}">
      <dgm:prSet/>
      <dgm:spPr/>
      <dgm:t>
        <a:bodyPr/>
        <a:lstStyle/>
        <a:p>
          <a:endParaRPr lang="en-US"/>
        </a:p>
      </dgm:t>
    </dgm:pt>
    <dgm:pt modelId="{D16FFC32-3469-4D13-95FB-0E0B61F9675C}" type="sibTrans" cxnId="{12DC3F44-448F-4665-BCFD-BE36B045AFD2}">
      <dgm:prSet/>
      <dgm:spPr/>
      <dgm:t>
        <a:bodyPr/>
        <a:lstStyle/>
        <a:p>
          <a:endParaRPr lang="en-US"/>
        </a:p>
      </dgm:t>
    </dgm:pt>
    <dgm:pt modelId="{2491E86A-921C-40D7-8F90-26DC049FB6E6}">
      <dgm:prSet/>
      <dgm:spPr/>
      <dgm:t>
        <a:bodyPr/>
        <a:lstStyle/>
        <a:p>
          <a:r>
            <a:rPr lang="pl-PL"/>
            <a:t>proces jako system gwarancji</a:t>
          </a:r>
          <a:endParaRPr lang="en-US"/>
        </a:p>
      </dgm:t>
    </dgm:pt>
    <dgm:pt modelId="{B93CD9E2-31C3-4A5E-8ABB-185CF8050874}" type="parTrans" cxnId="{C2B3E28E-6855-4B02-A3C7-834FB7A13F98}">
      <dgm:prSet/>
      <dgm:spPr/>
      <dgm:t>
        <a:bodyPr/>
        <a:lstStyle/>
        <a:p>
          <a:endParaRPr lang="en-US"/>
        </a:p>
      </dgm:t>
    </dgm:pt>
    <dgm:pt modelId="{062DCCFB-A4C3-43FF-BCAD-30CA2B7F4B36}" type="sibTrans" cxnId="{C2B3E28E-6855-4B02-A3C7-834FB7A13F98}">
      <dgm:prSet/>
      <dgm:spPr/>
      <dgm:t>
        <a:bodyPr/>
        <a:lstStyle/>
        <a:p>
          <a:endParaRPr lang="en-US"/>
        </a:p>
      </dgm:t>
    </dgm:pt>
    <dgm:pt modelId="{02B179F6-39BD-4830-AA5B-C9B6A25026BF}">
      <dgm:prSet/>
      <dgm:spPr/>
      <dgm:t>
        <a:bodyPr/>
        <a:lstStyle/>
        <a:p>
          <a:r>
            <a:rPr lang="pl-PL"/>
            <a:t>proces jako sytuacja prawna</a:t>
          </a:r>
          <a:endParaRPr lang="en-US"/>
        </a:p>
      </dgm:t>
    </dgm:pt>
    <dgm:pt modelId="{4882883F-B20D-4789-969A-9E479E789198}" type="parTrans" cxnId="{1E9B335B-CAC3-43AA-89E9-22A1B50B9989}">
      <dgm:prSet/>
      <dgm:spPr/>
      <dgm:t>
        <a:bodyPr/>
        <a:lstStyle/>
        <a:p>
          <a:endParaRPr lang="en-US"/>
        </a:p>
      </dgm:t>
    </dgm:pt>
    <dgm:pt modelId="{46B6BD1A-710D-469A-8317-092B899478F5}" type="sibTrans" cxnId="{1E9B335B-CAC3-43AA-89E9-22A1B50B9989}">
      <dgm:prSet/>
      <dgm:spPr/>
      <dgm:t>
        <a:bodyPr/>
        <a:lstStyle/>
        <a:p>
          <a:endParaRPr lang="en-US"/>
        </a:p>
      </dgm:t>
    </dgm:pt>
    <dgm:pt modelId="{2BB5697C-4A27-4CFF-A2A1-5B83F8799443}">
      <dgm:prSet/>
      <dgm:spPr/>
      <dgm:t>
        <a:bodyPr/>
        <a:lstStyle/>
        <a:p>
          <a:r>
            <a:rPr lang="pl-PL"/>
            <a:t>proces jako forma realizacji prawa materialnego</a:t>
          </a:r>
          <a:endParaRPr lang="en-US"/>
        </a:p>
      </dgm:t>
    </dgm:pt>
    <dgm:pt modelId="{2053FD40-94B4-4CDB-BCB9-865E8BF23BBD}" type="parTrans" cxnId="{CE32CEBE-E748-414A-B0F4-282FC77E2BAC}">
      <dgm:prSet/>
      <dgm:spPr/>
      <dgm:t>
        <a:bodyPr/>
        <a:lstStyle/>
        <a:p>
          <a:endParaRPr lang="en-US"/>
        </a:p>
      </dgm:t>
    </dgm:pt>
    <dgm:pt modelId="{1540BEEF-8E87-4346-AD39-2A38CFC8873F}" type="sibTrans" cxnId="{CE32CEBE-E748-414A-B0F4-282FC77E2BAC}">
      <dgm:prSet/>
      <dgm:spPr/>
      <dgm:t>
        <a:bodyPr/>
        <a:lstStyle/>
        <a:p>
          <a:endParaRPr lang="en-US"/>
        </a:p>
      </dgm:t>
    </dgm:pt>
    <dgm:pt modelId="{60F35507-0581-4682-ABE4-6C95444DC875}">
      <dgm:prSet/>
      <dgm:spPr/>
      <dgm:t>
        <a:bodyPr/>
        <a:lstStyle/>
        <a:p>
          <a:r>
            <a:rPr lang="pl-PL"/>
            <a:t>współcześnie: istota procesu nie sprowadza się tylko do realizacji norm prawa karnego materialnego i wynika z wielu jego cech</a:t>
          </a:r>
          <a:endParaRPr lang="en-US"/>
        </a:p>
      </dgm:t>
    </dgm:pt>
    <dgm:pt modelId="{07E4C415-777B-4087-BF7A-133951C303AB}" type="parTrans" cxnId="{ADF9C03E-B037-491F-8B10-D4B63AB89B9F}">
      <dgm:prSet/>
      <dgm:spPr/>
      <dgm:t>
        <a:bodyPr/>
        <a:lstStyle/>
        <a:p>
          <a:endParaRPr lang="en-US"/>
        </a:p>
      </dgm:t>
    </dgm:pt>
    <dgm:pt modelId="{2863D973-58EC-44DE-B446-8B7920C997AC}" type="sibTrans" cxnId="{ADF9C03E-B037-491F-8B10-D4B63AB89B9F}">
      <dgm:prSet/>
      <dgm:spPr/>
      <dgm:t>
        <a:bodyPr/>
        <a:lstStyle/>
        <a:p>
          <a:endParaRPr lang="en-US"/>
        </a:p>
      </dgm:t>
    </dgm:pt>
    <dgm:pt modelId="{4E19B581-031A-45D2-8DC3-92D7B886FCFF}">
      <dgm:prSet/>
      <dgm:spPr/>
      <dgm:t>
        <a:bodyPr/>
        <a:lstStyle/>
        <a:p>
          <a:r>
            <a:rPr lang="pl-PL"/>
            <a:t>działalność niezawisłego sądu i innych uczestników, uregulowana przez przepisy prawa karnego procesowego, przebiegająca w ramach stosunków procesowych i w określonym celu</a:t>
          </a:r>
          <a:endParaRPr lang="en-US"/>
        </a:p>
      </dgm:t>
    </dgm:pt>
    <dgm:pt modelId="{BEC5A651-BF44-42BD-9776-B1FD21057CA1}" type="parTrans" cxnId="{B36D3163-999E-4853-B770-48E007647ABB}">
      <dgm:prSet/>
      <dgm:spPr/>
      <dgm:t>
        <a:bodyPr/>
        <a:lstStyle/>
        <a:p>
          <a:endParaRPr lang="en-US"/>
        </a:p>
      </dgm:t>
    </dgm:pt>
    <dgm:pt modelId="{850D320F-3FD3-4851-B53B-9D1B963B36E3}" type="sibTrans" cxnId="{B36D3163-999E-4853-B770-48E007647ABB}">
      <dgm:prSet/>
      <dgm:spPr/>
      <dgm:t>
        <a:bodyPr/>
        <a:lstStyle/>
        <a:p>
          <a:endParaRPr lang="en-US"/>
        </a:p>
      </dgm:t>
    </dgm:pt>
    <dgm:pt modelId="{007D0C46-A140-43F3-B6D0-9641B8819DBE}" type="pres">
      <dgm:prSet presAssocID="{0D7EBC79-9A06-4391-B102-3F8678BBBBBD}" presName="Name0" presStyleCnt="0">
        <dgm:presLayoutVars>
          <dgm:dir/>
          <dgm:animLvl val="lvl"/>
          <dgm:resizeHandles val="exact"/>
        </dgm:presLayoutVars>
      </dgm:prSet>
      <dgm:spPr/>
    </dgm:pt>
    <dgm:pt modelId="{753E37EE-B0EC-4A15-8061-A7774B1F3728}" type="pres">
      <dgm:prSet presAssocID="{4E19B581-031A-45D2-8DC3-92D7B886FCFF}" presName="boxAndChildren" presStyleCnt="0"/>
      <dgm:spPr/>
    </dgm:pt>
    <dgm:pt modelId="{EBE55467-954A-4F7B-B530-CF4B510AE9D6}" type="pres">
      <dgm:prSet presAssocID="{4E19B581-031A-45D2-8DC3-92D7B886FCFF}" presName="parentTextBox" presStyleLbl="node1" presStyleIdx="0" presStyleCnt="3"/>
      <dgm:spPr/>
    </dgm:pt>
    <dgm:pt modelId="{8CCCD392-31C1-4AC8-A83C-70C98EEDD450}" type="pres">
      <dgm:prSet presAssocID="{2863D973-58EC-44DE-B446-8B7920C997AC}" presName="sp" presStyleCnt="0"/>
      <dgm:spPr/>
    </dgm:pt>
    <dgm:pt modelId="{7A58F839-D5F3-427F-8BC9-95180737FD68}" type="pres">
      <dgm:prSet presAssocID="{60F35507-0581-4682-ABE4-6C95444DC875}" presName="arrowAndChildren" presStyleCnt="0"/>
      <dgm:spPr/>
    </dgm:pt>
    <dgm:pt modelId="{12CAA594-2D3F-429C-9D69-8FACF379E495}" type="pres">
      <dgm:prSet presAssocID="{60F35507-0581-4682-ABE4-6C95444DC875}" presName="parentTextArrow" presStyleLbl="node1" presStyleIdx="1" presStyleCnt="3"/>
      <dgm:spPr/>
    </dgm:pt>
    <dgm:pt modelId="{3A196232-6992-4982-A0D9-ACBE48E94923}" type="pres">
      <dgm:prSet presAssocID="{CD3CCA5C-3614-441D-BC80-FE4708C92BD0}" presName="sp" presStyleCnt="0"/>
      <dgm:spPr/>
    </dgm:pt>
    <dgm:pt modelId="{18963623-C328-4B5E-A1C2-68DC9689DF69}" type="pres">
      <dgm:prSet presAssocID="{3A91DAF0-4308-4B04-978B-115C9AD037F8}" presName="arrowAndChildren" presStyleCnt="0"/>
      <dgm:spPr/>
    </dgm:pt>
    <dgm:pt modelId="{02FFDF64-E360-40B8-841D-3D082274C676}" type="pres">
      <dgm:prSet presAssocID="{3A91DAF0-4308-4B04-978B-115C9AD037F8}" presName="parentTextArrow" presStyleLbl="node1" presStyleIdx="1" presStyleCnt="3"/>
      <dgm:spPr/>
    </dgm:pt>
    <dgm:pt modelId="{2C5B390E-E1C3-49E8-AD33-487D8A85207F}" type="pres">
      <dgm:prSet presAssocID="{3A91DAF0-4308-4B04-978B-115C9AD037F8}" presName="arrow" presStyleLbl="node1" presStyleIdx="2" presStyleCnt="3"/>
      <dgm:spPr/>
    </dgm:pt>
    <dgm:pt modelId="{F277357E-8BAE-45BB-B166-2151F7AC1E06}" type="pres">
      <dgm:prSet presAssocID="{3A91DAF0-4308-4B04-978B-115C9AD037F8}" presName="descendantArrow" presStyleCnt="0"/>
      <dgm:spPr/>
    </dgm:pt>
    <dgm:pt modelId="{D8D1E244-11DF-4185-9B34-26E198D705EA}" type="pres">
      <dgm:prSet presAssocID="{AC61891C-4C38-4F6E-8CB9-3115FC9268E0}" presName="childTextArrow" presStyleLbl="fgAccFollowNode1" presStyleIdx="0" presStyleCnt="4">
        <dgm:presLayoutVars>
          <dgm:bulletEnabled val="1"/>
        </dgm:presLayoutVars>
      </dgm:prSet>
      <dgm:spPr/>
    </dgm:pt>
    <dgm:pt modelId="{B51AB98E-DC62-495B-9848-E519F80AA4BE}" type="pres">
      <dgm:prSet presAssocID="{2491E86A-921C-40D7-8F90-26DC049FB6E6}" presName="childTextArrow" presStyleLbl="fgAccFollowNode1" presStyleIdx="1" presStyleCnt="4">
        <dgm:presLayoutVars>
          <dgm:bulletEnabled val="1"/>
        </dgm:presLayoutVars>
      </dgm:prSet>
      <dgm:spPr/>
    </dgm:pt>
    <dgm:pt modelId="{CEEA3619-27BE-489B-8802-5D80E3F56FD8}" type="pres">
      <dgm:prSet presAssocID="{02B179F6-39BD-4830-AA5B-C9B6A25026BF}" presName="childTextArrow" presStyleLbl="fgAccFollowNode1" presStyleIdx="2" presStyleCnt="4">
        <dgm:presLayoutVars>
          <dgm:bulletEnabled val="1"/>
        </dgm:presLayoutVars>
      </dgm:prSet>
      <dgm:spPr/>
    </dgm:pt>
    <dgm:pt modelId="{9CAD4CF5-55B3-44EE-A0E6-2C0F74F954C9}" type="pres">
      <dgm:prSet presAssocID="{2BB5697C-4A27-4CFF-A2A1-5B83F8799443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49438F0F-F3EC-4AAB-AE79-B7DC18070915}" type="presOf" srcId="{3A91DAF0-4308-4B04-978B-115C9AD037F8}" destId="{2C5B390E-E1C3-49E8-AD33-487D8A85207F}" srcOrd="1" destOrd="0" presId="urn:microsoft.com/office/officeart/2005/8/layout/process4"/>
    <dgm:cxn modelId="{7FC9FB19-C43F-46F2-8157-68ED4C759AE4}" type="presOf" srcId="{60F35507-0581-4682-ABE4-6C95444DC875}" destId="{12CAA594-2D3F-429C-9D69-8FACF379E495}" srcOrd="0" destOrd="0" presId="urn:microsoft.com/office/officeart/2005/8/layout/process4"/>
    <dgm:cxn modelId="{ADF9C03E-B037-491F-8B10-D4B63AB89B9F}" srcId="{0D7EBC79-9A06-4391-B102-3F8678BBBBBD}" destId="{60F35507-0581-4682-ABE4-6C95444DC875}" srcOrd="1" destOrd="0" parTransId="{07E4C415-777B-4087-BF7A-133951C303AB}" sibTransId="{2863D973-58EC-44DE-B446-8B7920C997AC}"/>
    <dgm:cxn modelId="{1E9B335B-CAC3-43AA-89E9-22A1B50B9989}" srcId="{3A91DAF0-4308-4B04-978B-115C9AD037F8}" destId="{02B179F6-39BD-4830-AA5B-C9B6A25026BF}" srcOrd="2" destOrd="0" parTransId="{4882883F-B20D-4789-969A-9E479E789198}" sibTransId="{46B6BD1A-710D-469A-8317-092B899478F5}"/>
    <dgm:cxn modelId="{B36D3163-999E-4853-B770-48E007647ABB}" srcId="{0D7EBC79-9A06-4391-B102-3F8678BBBBBD}" destId="{4E19B581-031A-45D2-8DC3-92D7B886FCFF}" srcOrd="2" destOrd="0" parTransId="{BEC5A651-BF44-42BD-9776-B1FD21057CA1}" sibTransId="{850D320F-3FD3-4851-B53B-9D1B963B36E3}"/>
    <dgm:cxn modelId="{12DC3F44-448F-4665-BCFD-BE36B045AFD2}" srcId="{3A91DAF0-4308-4B04-978B-115C9AD037F8}" destId="{AC61891C-4C38-4F6E-8CB9-3115FC9268E0}" srcOrd="0" destOrd="0" parTransId="{E7FC101E-1C56-4DFD-A184-205B41F6F7BA}" sibTransId="{D16FFC32-3469-4D13-95FB-0E0B61F9675C}"/>
    <dgm:cxn modelId="{6DD75365-17C3-4076-8150-5D4CDDDF3651}" type="presOf" srcId="{4E19B581-031A-45D2-8DC3-92D7B886FCFF}" destId="{EBE55467-954A-4F7B-B530-CF4B510AE9D6}" srcOrd="0" destOrd="0" presId="urn:microsoft.com/office/officeart/2005/8/layout/process4"/>
    <dgm:cxn modelId="{8420E857-F13F-4CF9-A2AA-A57A230F8E00}" type="presOf" srcId="{0D7EBC79-9A06-4391-B102-3F8678BBBBBD}" destId="{007D0C46-A140-43F3-B6D0-9641B8819DBE}" srcOrd="0" destOrd="0" presId="urn:microsoft.com/office/officeart/2005/8/layout/process4"/>
    <dgm:cxn modelId="{9B96F087-ED44-44CD-898E-D8669A2BA982}" type="presOf" srcId="{2491E86A-921C-40D7-8F90-26DC049FB6E6}" destId="{B51AB98E-DC62-495B-9848-E519F80AA4BE}" srcOrd="0" destOrd="0" presId="urn:microsoft.com/office/officeart/2005/8/layout/process4"/>
    <dgm:cxn modelId="{C2B3E28E-6855-4B02-A3C7-834FB7A13F98}" srcId="{3A91DAF0-4308-4B04-978B-115C9AD037F8}" destId="{2491E86A-921C-40D7-8F90-26DC049FB6E6}" srcOrd="1" destOrd="0" parTransId="{B93CD9E2-31C3-4A5E-8ABB-185CF8050874}" sibTransId="{062DCCFB-A4C3-43FF-BCAD-30CA2B7F4B36}"/>
    <dgm:cxn modelId="{FBD10192-6881-4E0C-A4DD-D0436C1BB3FC}" srcId="{0D7EBC79-9A06-4391-B102-3F8678BBBBBD}" destId="{3A91DAF0-4308-4B04-978B-115C9AD037F8}" srcOrd="0" destOrd="0" parTransId="{5BF8BA49-6294-4735-8726-3A65F5BA385B}" sibTransId="{CD3CCA5C-3614-441D-BC80-FE4708C92BD0}"/>
    <dgm:cxn modelId="{0CB1F193-5599-490D-A751-92BAC1A1DBDA}" type="presOf" srcId="{02B179F6-39BD-4830-AA5B-C9B6A25026BF}" destId="{CEEA3619-27BE-489B-8802-5D80E3F56FD8}" srcOrd="0" destOrd="0" presId="urn:microsoft.com/office/officeart/2005/8/layout/process4"/>
    <dgm:cxn modelId="{9B5435A1-E496-4FDC-9A02-71D950B4F150}" type="presOf" srcId="{3A91DAF0-4308-4B04-978B-115C9AD037F8}" destId="{02FFDF64-E360-40B8-841D-3D082274C676}" srcOrd="0" destOrd="0" presId="urn:microsoft.com/office/officeart/2005/8/layout/process4"/>
    <dgm:cxn modelId="{CE32CEBE-E748-414A-B0F4-282FC77E2BAC}" srcId="{3A91DAF0-4308-4B04-978B-115C9AD037F8}" destId="{2BB5697C-4A27-4CFF-A2A1-5B83F8799443}" srcOrd="3" destOrd="0" parTransId="{2053FD40-94B4-4CDB-BCB9-865E8BF23BBD}" sibTransId="{1540BEEF-8E87-4346-AD39-2A38CFC8873F}"/>
    <dgm:cxn modelId="{71DBB8D5-41ED-40CF-B648-5BAFB31AA048}" type="presOf" srcId="{2BB5697C-4A27-4CFF-A2A1-5B83F8799443}" destId="{9CAD4CF5-55B3-44EE-A0E6-2C0F74F954C9}" srcOrd="0" destOrd="0" presId="urn:microsoft.com/office/officeart/2005/8/layout/process4"/>
    <dgm:cxn modelId="{D4E335F2-6E08-4982-A37F-9557294D5900}" type="presOf" srcId="{AC61891C-4C38-4F6E-8CB9-3115FC9268E0}" destId="{D8D1E244-11DF-4185-9B34-26E198D705EA}" srcOrd="0" destOrd="0" presId="urn:microsoft.com/office/officeart/2005/8/layout/process4"/>
    <dgm:cxn modelId="{4ABF3A22-2F27-45B8-AADC-9227F0A37BD8}" type="presParOf" srcId="{007D0C46-A140-43F3-B6D0-9641B8819DBE}" destId="{753E37EE-B0EC-4A15-8061-A7774B1F3728}" srcOrd="0" destOrd="0" presId="urn:microsoft.com/office/officeart/2005/8/layout/process4"/>
    <dgm:cxn modelId="{F1B24881-63F2-4C1B-ADD2-AE23CE2B194B}" type="presParOf" srcId="{753E37EE-B0EC-4A15-8061-A7774B1F3728}" destId="{EBE55467-954A-4F7B-B530-CF4B510AE9D6}" srcOrd="0" destOrd="0" presId="urn:microsoft.com/office/officeart/2005/8/layout/process4"/>
    <dgm:cxn modelId="{5F038646-947C-4548-AA5D-167932D1E8E8}" type="presParOf" srcId="{007D0C46-A140-43F3-B6D0-9641B8819DBE}" destId="{8CCCD392-31C1-4AC8-A83C-70C98EEDD450}" srcOrd="1" destOrd="0" presId="urn:microsoft.com/office/officeart/2005/8/layout/process4"/>
    <dgm:cxn modelId="{668D1D37-E5F0-4AB7-9707-B6C5DFF962C1}" type="presParOf" srcId="{007D0C46-A140-43F3-B6D0-9641B8819DBE}" destId="{7A58F839-D5F3-427F-8BC9-95180737FD68}" srcOrd="2" destOrd="0" presId="urn:microsoft.com/office/officeart/2005/8/layout/process4"/>
    <dgm:cxn modelId="{FC2FD9D3-D1F0-4912-893C-0BCD503C135A}" type="presParOf" srcId="{7A58F839-D5F3-427F-8BC9-95180737FD68}" destId="{12CAA594-2D3F-429C-9D69-8FACF379E495}" srcOrd="0" destOrd="0" presId="urn:microsoft.com/office/officeart/2005/8/layout/process4"/>
    <dgm:cxn modelId="{89AAE8CD-5FD8-42B7-A768-54B5CDC1A413}" type="presParOf" srcId="{007D0C46-A140-43F3-B6D0-9641B8819DBE}" destId="{3A196232-6992-4982-A0D9-ACBE48E94923}" srcOrd="3" destOrd="0" presId="urn:microsoft.com/office/officeart/2005/8/layout/process4"/>
    <dgm:cxn modelId="{3C13504E-E6B1-4CB8-97FA-0C1AA9C2F2B8}" type="presParOf" srcId="{007D0C46-A140-43F3-B6D0-9641B8819DBE}" destId="{18963623-C328-4B5E-A1C2-68DC9689DF69}" srcOrd="4" destOrd="0" presId="urn:microsoft.com/office/officeart/2005/8/layout/process4"/>
    <dgm:cxn modelId="{02D7EFFB-E0E0-46DE-AAE1-9F8579DFFAB9}" type="presParOf" srcId="{18963623-C328-4B5E-A1C2-68DC9689DF69}" destId="{02FFDF64-E360-40B8-841D-3D082274C676}" srcOrd="0" destOrd="0" presId="urn:microsoft.com/office/officeart/2005/8/layout/process4"/>
    <dgm:cxn modelId="{504E71A4-1DBB-440C-A344-2F1802CC1B45}" type="presParOf" srcId="{18963623-C328-4B5E-A1C2-68DC9689DF69}" destId="{2C5B390E-E1C3-49E8-AD33-487D8A85207F}" srcOrd="1" destOrd="0" presId="urn:microsoft.com/office/officeart/2005/8/layout/process4"/>
    <dgm:cxn modelId="{761F5C96-EE32-4BB4-B135-266FCE9C2989}" type="presParOf" srcId="{18963623-C328-4B5E-A1C2-68DC9689DF69}" destId="{F277357E-8BAE-45BB-B166-2151F7AC1E06}" srcOrd="2" destOrd="0" presId="urn:microsoft.com/office/officeart/2005/8/layout/process4"/>
    <dgm:cxn modelId="{BB91DABE-A6D0-4DF6-92BC-D8E881414671}" type="presParOf" srcId="{F277357E-8BAE-45BB-B166-2151F7AC1E06}" destId="{D8D1E244-11DF-4185-9B34-26E198D705EA}" srcOrd="0" destOrd="0" presId="urn:microsoft.com/office/officeart/2005/8/layout/process4"/>
    <dgm:cxn modelId="{570BE367-238A-4C97-89D3-BCE720643CD4}" type="presParOf" srcId="{F277357E-8BAE-45BB-B166-2151F7AC1E06}" destId="{B51AB98E-DC62-495B-9848-E519F80AA4BE}" srcOrd="1" destOrd="0" presId="urn:microsoft.com/office/officeart/2005/8/layout/process4"/>
    <dgm:cxn modelId="{9679A717-A03A-4C1D-B471-50D519A0AA64}" type="presParOf" srcId="{F277357E-8BAE-45BB-B166-2151F7AC1E06}" destId="{CEEA3619-27BE-489B-8802-5D80E3F56FD8}" srcOrd="2" destOrd="0" presId="urn:microsoft.com/office/officeart/2005/8/layout/process4"/>
    <dgm:cxn modelId="{7D590139-89D6-4A9E-997D-EED9759B6F0F}" type="presParOf" srcId="{F277357E-8BAE-45BB-B166-2151F7AC1E06}" destId="{9CAD4CF5-55B3-44EE-A0E6-2C0F74F954C9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21376B-9D11-417A-99C6-27791093A9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FC06BE3-D0BD-4C24-A636-9F32E0CEAE33}">
      <dgm:prSet/>
      <dgm:spPr/>
      <dgm:t>
        <a:bodyPr/>
        <a:lstStyle/>
        <a:p>
          <a:r>
            <a:rPr lang="pl-PL"/>
            <a:t>Zbiór wartości zawartych wyraźnie lub w sposób dorozumiany w systemie prawa karnego procesowego, stanowiący moralne jego zaplecze</a:t>
          </a:r>
          <a:endParaRPr lang="en-US"/>
        </a:p>
      </dgm:t>
    </dgm:pt>
    <dgm:pt modelId="{4E5CA225-CF08-49E6-A1BC-080006F7A88F}" type="parTrans" cxnId="{D499B270-BB87-4215-9FF3-BE36142E4EB5}">
      <dgm:prSet/>
      <dgm:spPr/>
      <dgm:t>
        <a:bodyPr/>
        <a:lstStyle/>
        <a:p>
          <a:endParaRPr lang="en-US"/>
        </a:p>
      </dgm:t>
    </dgm:pt>
    <dgm:pt modelId="{7F839525-2DBD-4134-874D-87E34EFBEA69}" type="sibTrans" cxnId="{D499B270-BB87-4215-9FF3-BE36142E4EB5}">
      <dgm:prSet/>
      <dgm:spPr/>
      <dgm:t>
        <a:bodyPr/>
        <a:lstStyle/>
        <a:p>
          <a:endParaRPr lang="en-US"/>
        </a:p>
      </dgm:t>
    </dgm:pt>
    <dgm:pt modelId="{58540A1C-E4B4-4A8B-AA23-F5726B7A3AA3}">
      <dgm:prSet/>
      <dgm:spPr/>
      <dgm:t>
        <a:bodyPr/>
        <a:lstStyle/>
        <a:p>
          <a:r>
            <a:rPr lang="pl-PL"/>
            <a:t>Zdeterminowany preambułą i przepisami Konstytucji RP:</a:t>
          </a:r>
          <a:endParaRPr lang="en-US"/>
        </a:p>
      </dgm:t>
    </dgm:pt>
    <dgm:pt modelId="{2159261A-8782-47C9-AA9F-CBFE57A6A08E}" type="parTrans" cxnId="{505DB097-3966-4BC1-BA23-D2487314D608}">
      <dgm:prSet/>
      <dgm:spPr/>
      <dgm:t>
        <a:bodyPr/>
        <a:lstStyle/>
        <a:p>
          <a:endParaRPr lang="en-US"/>
        </a:p>
      </dgm:t>
    </dgm:pt>
    <dgm:pt modelId="{29D7EBF0-48B1-454C-927F-B5B863BEDD1C}" type="sibTrans" cxnId="{505DB097-3966-4BC1-BA23-D2487314D608}">
      <dgm:prSet/>
      <dgm:spPr/>
      <dgm:t>
        <a:bodyPr/>
        <a:lstStyle/>
        <a:p>
          <a:endParaRPr lang="en-US"/>
        </a:p>
      </dgm:t>
    </dgm:pt>
    <dgm:pt modelId="{0983F831-3729-43B6-ADFE-35674E0471A8}">
      <dgm:prSet/>
      <dgm:spPr/>
      <dgm:t>
        <a:bodyPr/>
        <a:lstStyle/>
        <a:p>
          <a:r>
            <a:rPr lang="pl-PL"/>
            <a:t>sprawiedliwość</a:t>
          </a:r>
          <a:endParaRPr lang="en-US"/>
        </a:p>
      </dgm:t>
    </dgm:pt>
    <dgm:pt modelId="{131A8C33-9D09-4434-911C-8F25231AA1BF}" type="parTrans" cxnId="{882C6925-2901-4096-85FC-79A5B464230B}">
      <dgm:prSet/>
      <dgm:spPr/>
      <dgm:t>
        <a:bodyPr/>
        <a:lstStyle/>
        <a:p>
          <a:endParaRPr lang="en-US"/>
        </a:p>
      </dgm:t>
    </dgm:pt>
    <dgm:pt modelId="{F75CA1B9-0229-4CE1-B14E-82DC4E0218D3}" type="sibTrans" cxnId="{882C6925-2901-4096-85FC-79A5B464230B}">
      <dgm:prSet/>
      <dgm:spPr/>
      <dgm:t>
        <a:bodyPr/>
        <a:lstStyle/>
        <a:p>
          <a:endParaRPr lang="en-US"/>
        </a:p>
      </dgm:t>
    </dgm:pt>
    <dgm:pt modelId="{0083D8E9-5A3A-4D12-AE86-8F5B9E09A1EF}">
      <dgm:prSet/>
      <dgm:spPr/>
      <dgm:t>
        <a:bodyPr/>
        <a:lstStyle/>
        <a:p>
          <a:r>
            <a:rPr lang="pl-PL"/>
            <a:t>wolność</a:t>
          </a:r>
          <a:endParaRPr lang="en-US"/>
        </a:p>
      </dgm:t>
    </dgm:pt>
    <dgm:pt modelId="{3787D2A4-4DDD-4C0F-9B10-0BE3867498A1}" type="parTrans" cxnId="{A8CF6D81-05FC-448C-89B3-E4BDE3447CF0}">
      <dgm:prSet/>
      <dgm:spPr/>
      <dgm:t>
        <a:bodyPr/>
        <a:lstStyle/>
        <a:p>
          <a:endParaRPr lang="en-US"/>
        </a:p>
      </dgm:t>
    </dgm:pt>
    <dgm:pt modelId="{B8006570-99CF-4FF4-9ECA-3691B80366CE}" type="sibTrans" cxnId="{A8CF6D81-05FC-448C-89B3-E4BDE3447CF0}">
      <dgm:prSet/>
      <dgm:spPr/>
      <dgm:t>
        <a:bodyPr/>
        <a:lstStyle/>
        <a:p>
          <a:endParaRPr lang="en-US"/>
        </a:p>
      </dgm:t>
    </dgm:pt>
    <dgm:pt modelId="{4A4F2B07-7583-48DF-9380-2283C98D5804}">
      <dgm:prSet/>
      <dgm:spPr/>
      <dgm:t>
        <a:bodyPr/>
        <a:lstStyle/>
        <a:p>
          <a:r>
            <a:rPr lang="pl-PL"/>
            <a:t>przyrodzona godność człowieka</a:t>
          </a:r>
          <a:endParaRPr lang="en-US"/>
        </a:p>
      </dgm:t>
    </dgm:pt>
    <dgm:pt modelId="{A0367DFA-6DAC-4956-8C6F-5ECCB3EA46EE}" type="parTrans" cxnId="{AA71FBD8-008E-4E74-8549-83AA228AE21E}">
      <dgm:prSet/>
      <dgm:spPr/>
      <dgm:t>
        <a:bodyPr/>
        <a:lstStyle/>
        <a:p>
          <a:endParaRPr lang="en-US"/>
        </a:p>
      </dgm:t>
    </dgm:pt>
    <dgm:pt modelId="{200603F2-59FD-48F7-97DD-96BF5C3F5ED8}" type="sibTrans" cxnId="{AA71FBD8-008E-4E74-8549-83AA228AE21E}">
      <dgm:prSet/>
      <dgm:spPr/>
      <dgm:t>
        <a:bodyPr/>
        <a:lstStyle/>
        <a:p>
          <a:endParaRPr lang="en-US"/>
        </a:p>
      </dgm:t>
    </dgm:pt>
    <dgm:pt modelId="{2E61A15B-097E-4FB4-B734-CA69E69CBA55}">
      <dgm:prSet/>
      <dgm:spPr/>
      <dgm:t>
        <a:bodyPr/>
        <a:lstStyle/>
        <a:p>
          <a:r>
            <a:rPr lang="pl-PL"/>
            <a:t>Sprawiedliwość i prawda pełnią funkcję organizującą proces karny</a:t>
          </a:r>
          <a:endParaRPr lang="en-US"/>
        </a:p>
      </dgm:t>
    </dgm:pt>
    <dgm:pt modelId="{116252D7-0B4B-4032-805F-B446A3696363}" type="parTrans" cxnId="{04830F64-A79C-4181-AE6C-1F166841911F}">
      <dgm:prSet/>
      <dgm:spPr/>
      <dgm:t>
        <a:bodyPr/>
        <a:lstStyle/>
        <a:p>
          <a:endParaRPr lang="en-US"/>
        </a:p>
      </dgm:t>
    </dgm:pt>
    <dgm:pt modelId="{55360FEF-95C0-4B46-8CDE-7F223DE849F2}" type="sibTrans" cxnId="{04830F64-A79C-4181-AE6C-1F166841911F}">
      <dgm:prSet/>
      <dgm:spPr/>
      <dgm:t>
        <a:bodyPr/>
        <a:lstStyle/>
        <a:p>
          <a:endParaRPr lang="en-US"/>
        </a:p>
      </dgm:t>
    </dgm:pt>
    <dgm:pt modelId="{4C75B4B8-40B1-45B2-9C68-952C3688A991}" type="pres">
      <dgm:prSet presAssocID="{1421376B-9D11-417A-99C6-27791093A9C6}" presName="linear" presStyleCnt="0">
        <dgm:presLayoutVars>
          <dgm:animLvl val="lvl"/>
          <dgm:resizeHandles val="exact"/>
        </dgm:presLayoutVars>
      </dgm:prSet>
      <dgm:spPr/>
    </dgm:pt>
    <dgm:pt modelId="{988EAA9B-274A-4176-B554-BF8653365583}" type="pres">
      <dgm:prSet presAssocID="{7FC06BE3-D0BD-4C24-A636-9F32E0CEAE3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580705C-7947-468A-A950-8AAB56273B23}" type="pres">
      <dgm:prSet presAssocID="{7F839525-2DBD-4134-874D-87E34EFBEA69}" presName="spacer" presStyleCnt="0"/>
      <dgm:spPr/>
    </dgm:pt>
    <dgm:pt modelId="{B3D0CE08-A978-46E8-BDAC-F2BC68C4DBA7}" type="pres">
      <dgm:prSet presAssocID="{58540A1C-E4B4-4A8B-AA23-F5726B7A3AA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0A5332D-46D6-47DF-9785-7CECE314C16E}" type="pres">
      <dgm:prSet presAssocID="{58540A1C-E4B4-4A8B-AA23-F5726B7A3AA3}" presName="childText" presStyleLbl="revTx" presStyleIdx="0" presStyleCnt="1">
        <dgm:presLayoutVars>
          <dgm:bulletEnabled val="1"/>
        </dgm:presLayoutVars>
      </dgm:prSet>
      <dgm:spPr/>
    </dgm:pt>
    <dgm:pt modelId="{8142AA45-E104-4FD1-A445-A1B9E1CCD5DD}" type="pres">
      <dgm:prSet presAssocID="{2E61A15B-097E-4FB4-B734-CA69E69CBA5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A2DD50B-966E-4096-AC64-06185A9FC6D8}" type="presOf" srcId="{1421376B-9D11-417A-99C6-27791093A9C6}" destId="{4C75B4B8-40B1-45B2-9C68-952C3688A991}" srcOrd="0" destOrd="0" presId="urn:microsoft.com/office/officeart/2005/8/layout/vList2"/>
    <dgm:cxn modelId="{BF80481B-BC57-433F-9F42-65B6CFC27885}" type="presOf" srcId="{4A4F2B07-7583-48DF-9380-2283C98D5804}" destId="{40A5332D-46D6-47DF-9785-7CECE314C16E}" srcOrd="0" destOrd="2" presId="urn:microsoft.com/office/officeart/2005/8/layout/vList2"/>
    <dgm:cxn modelId="{882C6925-2901-4096-85FC-79A5B464230B}" srcId="{58540A1C-E4B4-4A8B-AA23-F5726B7A3AA3}" destId="{0983F831-3729-43B6-ADFE-35674E0471A8}" srcOrd="0" destOrd="0" parTransId="{131A8C33-9D09-4434-911C-8F25231AA1BF}" sibTransId="{F75CA1B9-0229-4CE1-B14E-82DC4E0218D3}"/>
    <dgm:cxn modelId="{04830F64-A79C-4181-AE6C-1F166841911F}" srcId="{1421376B-9D11-417A-99C6-27791093A9C6}" destId="{2E61A15B-097E-4FB4-B734-CA69E69CBA55}" srcOrd="2" destOrd="0" parTransId="{116252D7-0B4B-4032-805F-B446A3696363}" sibTransId="{55360FEF-95C0-4B46-8CDE-7F223DE849F2}"/>
    <dgm:cxn modelId="{D499B270-BB87-4215-9FF3-BE36142E4EB5}" srcId="{1421376B-9D11-417A-99C6-27791093A9C6}" destId="{7FC06BE3-D0BD-4C24-A636-9F32E0CEAE33}" srcOrd="0" destOrd="0" parTransId="{4E5CA225-CF08-49E6-A1BC-080006F7A88F}" sibTransId="{7F839525-2DBD-4134-874D-87E34EFBEA69}"/>
    <dgm:cxn modelId="{420C8651-565C-4531-9C5D-93E4854587FB}" type="presOf" srcId="{0083D8E9-5A3A-4D12-AE86-8F5B9E09A1EF}" destId="{40A5332D-46D6-47DF-9785-7CECE314C16E}" srcOrd="0" destOrd="1" presId="urn:microsoft.com/office/officeart/2005/8/layout/vList2"/>
    <dgm:cxn modelId="{A8CF6D81-05FC-448C-89B3-E4BDE3447CF0}" srcId="{58540A1C-E4B4-4A8B-AA23-F5726B7A3AA3}" destId="{0083D8E9-5A3A-4D12-AE86-8F5B9E09A1EF}" srcOrd="1" destOrd="0" parTransId="{3787D2A4-4DDD-4C0F-9B10-0BE3867498A1}" sibTransId="{B8006570-99CF-4FF4-9ECA-3691B80366CE}"/>
    <dgm:cxn modelId="{0203FA96-1083-4DB6-B38E-710BE99C54F8}" type="presOf" srcId="{0983F831-3729-43B6-ADFE-35674E0471A8}" destId="{40A5332D-46D6-47DF-9785-7CECE314C16E}" srcOrd="0" destOrd="0" presId="urn:microsoft.com/office/officeart/2005/8/layout/vList2"/>
    <dgm:cxn modelId="{505DB097-3966-4BC1-BA23-D2487314D608}" srcId="{1421376B-9D11-417A-99C6-27791093A9C6}" destId="{58540A1C-E4B4-4A8B-AA23-F5726B7A3AA3}" srcOrd="1" destOrd="0" parTransId="{2159261A-8782-47C9-AA9F-CBFE57A6A08E}" sibTransId="{29D7EBF0-48B1-454C-927F-B5B863BEDD1C}"/>
    <dgm:cxn modelId="{AA71FBD8-008E-4E74-8549-83AA228AE21E}" srcId="{58540A1C-E4B4-4A8B-AA23-F5726B7A3AA3}" destId="{4A4F2B07-7583-48DF-9380-2283C98D5804}" srcOrd="2" destOrd="0" parTransId="{A0367DFA-6DAC-4956-8C6F-5ECCB3EA46EE}" sibTransId="{200603F2-59FD-48F7-97DD-96BF5C3F5ED8}"/>
    <dgm:cxn modelId="{5B0A4CDC-DBDC-42F3-8C10-01EB7056F11B}" type="presOf" srcId="{58540A1C-E4B4-4A8B-AA23-F5726B7A3AA3}" destId="{B3D0CE08-A978-46E8-BDAC-F2BC68C4DBA7}" srcOrd="0" destOrd="0" presId="urn:microsoft.com/office/officeart/2005/8/layout/vList2"/>
    <dgm:cxn modelId="{1A42CDF2-163A-4500-B30B-9640E5DB8959}" type="presOf" srcId="{7FC06BE3-D0BD-4C24-A636-9F32E0CEAE33}" destId="{988EAA9B-274A-4176-B554-BF8653365583}" srcOrd="0" destOrd="0" presId="urn:microsoft.com/office/officeart/2005/8/layout/vList2"/>
    <dgm:cxn modelId="{8698E3F9-95F2-4B85-AA33-65F19AC44948}" type="presOf" srcId="{2E61A15B-097E-4FB4-B734-CA69E69CBA55}" destId="{8142AA45-E104-4FD1-A445-A1B9E1CCD5DD}" srcOrd="0" destOrd="0" presId="urn:microsoft.com/office/officeart/2005/8/layout/vList2"/>
    <dgm:cxn modelId="{8DAAFFB0-ADF0-456C-9B91-5880639491ED}" type="presParOf" srcId="{4C75B4B8-40B1-45B2-9C68-952C3688A991}" destId="{988EAA9B-274A-4176-B554-BF8653365583}" srcOrd="0" destOrd="0" presId="urn:microsoft.com/office/officeart/2005/8/layout/vList2"/>
    <dgm:cxn modelId="{7C66E8DE-3AE3-4A82-9CE2-8A8A1B3193B3}" type="presParOf" srcId="{4C75B4B8-40B1-45B2-9C68-952C3688A991}" destId="{B580705C-7947-468A-A950-8AAB56273B23}" srcOrd="1" destOrd="0" presId="urn:microsoft.com/office/officeart/2005/8/layout/vList2"/>
    <dgm:cxn modelId="{23A6D783-18A9-495F-9915-7FDD7E8C4D4A}" type="presParOf" srcId="{4C75B4B8-40B1-45B2-9C68-952C3688A991}" destId="{B3D0CE08-A978-46E8-BDAC-F2BC68C4DBA7}" srcOrd="2" destOrd="0" presId="urn:microsoft.com/office/officeart/2005/8/layout/vList2"/>
    <dgm:cxn modelId="{18180367-9571-4B0B-A24E-5E8507418BDE}" type="presParOf" srcId="{4C75B4B8-40B1-45B2-9C68-952C3688A991}" destId="{40A5332D-46D6-47DF-9785-7CECE314C16E}" srcOrd="3" destOrd="0" presId="urn:microsoft.com/office/officeart/2005/8/layout/vList2"/>
    <dgm:cxn modelId="{BBE43A0B-D48E-41AD-850C-CAFAF0080A2B}" type="presParOf" srcId="{4C75B4B8-40B1-45B2-9C68-952C3688A991}" destId="{8142AA45-E104-4FD1-A445-A1B9E1CCD5D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AB019D-D7A2-44F0-B6E1-8796F7E56123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AA8B13B-3B62-40F9-8EFF-379461771301}">
      <dgm:prSet/>
      <dgm:spPr/>
      <dgm:t>
        <a:bodyPr/>
        <a:lstStyle/>
        <a:p>
          <a:r>
            <a:rPr lang="pl-PL"/>
            <a:t>teoria klasyczna – funkcją procesu jest przede wszystkim realizacja prawa karnego materialnego</a:t>
          </a:r>
          <a:endParaRPr lang="en-US"/>
        </a:p>
      </dgm:t>
    </dgm:pt>
    <dgm:pt modelId="{BC4255A2-D953-4AD2-91E7-44A36E0C07A3}" type="parTrans" cxnId="{0924861A-1F05-4105-8A45-3C654BE8AE67}">
      <dgm:prSet/>
      <dgm:spPr/>
      <dgm:t>
        <a:bodyPr/>
        <a:lstStyle/>
        <a:p>
          <a:endParaRPr lang="en-US"/>
        </a:p>
      </dgm:t>
    </dgm:pt>
    <dgm:pt modelId="{8F219409-B870-4DB0-ACA6-CEC8CE6790E9}" type="sibTrans" cxnId="{0924861A-1F05-4105-8A45-3C654BE8AE67}">
      <dgm:prSet/>
      <dgm:spPr/>
      <dgm:t>
        <a:bodyPr/>
        <a:lstStyle/>
        <a:p>
          <a:endParaRPr lang="en-US"/>
        </a:p>
      </dgm:t>
    </dgm:pt>
    <dgm:pt modelId="{3A8F16FB-2222-4484-9927-410805361F95}">
      <dgm:prSet/>
      <dgm:spPr/>
      <dgm:t>
        <a:bodyPr/>
        <a:lstStyle/>
        <a:p>
          <a:r>
            <a:rPr lang="pl-PL"/>
            <a:t>teoria postklasyczna – funkcja procesu to nie tylko doprowadzenie do ukarania, ale i stworzenie możliwości konsensualnego załatwienia sporu</a:t>
          </a:r>
          <a:endParaRPr lang="en-US"/>
        </a:p>
      </dgm:t>
    </dgm:pt>
    <dgm:pt modelId="{052D413A-54D3-491A-98B9-754A342A1B7B}" type="parTrans" cxnId="{E686CF29-0699-421F-9DEF-DA75EA6A0FE6}">
      <dgm:prSet/>
      <dgm:spPr/>
      <dgm:t>
        <a:bodyPr/>
        <a:lstStyle/>
        <a:p>
          <a:endParaRPr lang="en-US"/>
        </a:p>
      </dgm:t>
    </dgm:pt>
    <dgm:pt modelId="{98A4034F-E2EA-4F9D-9979-D0B54E470B70}" type="sibTrans" cxnId="{E686CF29-0699-421F-9DEF-DA75EA6A0FE6}">
      <dgm:prSet/>
      <dgm:spPr/>
      <dgm:t>
        <a:bodyPr/>
        <a:lstStyle/>
        <a:p>
          <a:endParaRPr lang="en-US"/>
        </a:p>
      </dgm:t>
    </dgm:pt>
    <dgm:pt modelId="{D2828F44-FA1B-4541-A694-5E907A38A639}">
      <dgm:prSet/>
      <dgm:spPr/>
      <dgm:t>
        <a:bodyPr/>
        <a:lstStyle/>
        <a:p>
          <a:r>
            <a:rPr lang="pl-PL"/>
            <a:t>dodatkowo wyróżnia się funkcję profilaktyczno-wychowawczą i pojednawczą</a:t>
          </a:r>
          <a:endParaRPr lang="en-US"/>
        </a:p>
      </dgm:t>
    </dgm:pt>
    <dgm:pt modelId="{D437C304-9451-4B23-8BFF-E4A3A5311606}" type="parTrans" cxnId="{F1FC3789-4D16-4DFD-A7D9-FC8771AF3154}">
      <dgm:prSet/>
      <dgm:spPr/>
      <dgm:t>
        <a:bodyPr/>
        <a:lstStyle/>
        <a:p>
          <a:endParaRPr lang="en-US"/>
        </a:p>
      </dgm:t>
    </dgm:pt>
    <dgm:pt modelId="{D9038753-81FD-4D5C-B49A-76D91AE195C2}" type="sibTrans" cxnId="{F1FC3789-4D16-4DFD-A7D9-FC8771AF3154}">
      <dgm:prSet/>
      <dgm:spPr/>
      <dgm:t>
        <a:bodyPr/>
        <a:lstStyle/>
        <a:p>
          <a:endParaRPr lang="en-US"/>
        </a:p>
      </dgm:t>
    </dgm:pt>
    <dgm:pt modelId="{0A8D9F21-7714-48B7-9363-C91B40E5D947}" type="pres">
      <dgm:prSet presAssocID="{FDAB019D-D7A2-44F0-B6E1-8796F7E56123}" presName="Name0" presStyleCnt="0">
        <dgm:presLayoutVars>
          <dgm:dir/>
          <dgm:animLvl val="lvl"/>
          <dgm:resizeHandles val="exact"/>
        </dgm:presLayoutVars>
      </dgm:prSet>
      <dgm:spPr/>
    </dgm:pt>
    <dgm:pt modelId="{BB913BC2-94BC-408E-9C45-6E06BBF9FE0B}" type="pres">
      <dgm:prSet presAssocID="{D2828F44-FA1B-4541-A694-5E907A38A639}" presName="boxAndChildren" presStyleCnt="0"/>
      <dgm:spPr/>
    </dgm:pt>
    <dgm:pt modelId="{074B318E-DDE5-4D2B-B67D-A0D0938760E5}" type="pres">
      <dgm:prSet presAssocID="{D2828F44-FA1B-4541-A694-5E907A38A639}" presName="parentTextBox" presStyleLbl="node1" presStyleIdx="0" presStyleCnt="3"/>
      <dgm:spPr/>
    </dgm:pt>
    <dgm:pt modelId="{1B9197D3-E802-431D-AB51-C4FA3C09E3B6}" type="pres">
      <dgm:prSet presAssocID="{98A4034F-E2EA-4F9D-9979-D0B54E470B70}" presName="sp" presStyleCnt="0"/>
      <dgm:spPr/>
    </dgm:pt>
    <dgm:pt modelId="{82FD4FF6-40C6-4C7F-B41F-920F6AAE459A}" type="pres">
      <dgm:prSet presAssocID="{3A8F16FB-2222-4484-9927-410805361F95}" presName="arrowAndChildren" presStyleCnt="0"/>
      <dgm:spPr/>
    </dgm:pt>
    <dgm:pt modelId="{8A19E06E-30F9-4F39-BC73-8B1C15081AE9}" type="pres">
      <dgm:prSet presAssocID="{3A8F16FB-2222-4484-9927-410805361F95}" presName="parentTextArrow" presStyleLbl="node1" presStyleIdx="1" presStyleCnt="3"/>
      <dgm:spPr/>
    </dgm:pt>
    <dgm:pt modelId="{0FF591E3-A5BB-4267-AA20-03F0E8C13DCA}" type="pres">
      <dgm:prSet presAssocID="{8F219409-B870-4DB0-ACA6-CEC8CE6790E9}" presName="sp" presStyleCnt="0"/>
      <dgm:spPr/>
    </dgm:pt>
    <dgm:pt modelId="{A8910BE5-E164-4FFD-84B3-E7164819A246}" type="pres">
      <dgm:prSet presAssocID="{9AA8B13B-3B62-40F9-8EFF-379461771301}" presName="arrowAndChildren" presStyleCnt="0"/>
      <dgm:spPr/>
    </dgm:pt>
    <dgm:pt modelId="{99C54024-136B-4F9E-9F24-28343F33A80E}" type="pres">
      <dgm:prSet presAssocID="{9AA8B13B-3B62-40F9-8EFF-379461771301}" presName="parentTextArrow" presStyleLbl="node1" presStyleIdx="2" presStyleCnt="3"/>
      <dgm:spPr/>
    </dgm:pt>
  </dgm:ptLst>
  <dgm:cxnLst>
    <dgm:cxn modelId="{38418C19-4E7F-406C-9CF9-EB9D9203F990}" type="presOf" srcId="{D2828F44-FA1B-4541-A694-5E907A38A639}" destId="{074B318E-DDE5-4D2B-B67D-A0D0938760E5}" srcOrd="0" destOrd="0" presId="urn:microsoft.com/office/officeart/2005/8/layout/process4"/>
    <dgm:cxn modelId="{0924861A-1F05-4105-8A45-3C654BE8AE67}" srcId="{FDAB019D-D7A2-44F0-B6E1-8796F7E56123}" destId="{9AA8B13B-3B62-40F9-8EFF-379461771301}" srcOrd="0" destOrd="0" parTransId="{BC4255A2-D953-4AD2-91E7-44A36E0C07A3}" sibTransId="{8F219409-B870-4DB0-ACA6-CEC8CE6790E9}"/>
    <dgm:cxn modelId="{E686CF29-0699-421F-9DEF-DA75EA6A0FE6}" srcId="{FDAB019D-D7A2-44F0-B6E1-8796F7E56123}" destId="{3A8F16FB-2222-4484-9927-410805361F95}" srcOrd="1" destOrd="0" parTransId="{052D413A-54D3-491A-98B9-754A342A1B7B}" sibTransId="{98A4034F-E2EA-4F9D-9979-D0B54E470B70}"/>
    <dgm:cxn modelId="{2C40F647-E6FA-4AE6-9CDD-83F66BA0164E}" type="presOf" srcId="{3A8F16FB-2222-4484-9927-410805361F95}" destId="{8A19E06E-30F9-4F39-BC73-8B1C15081AE9}" srcOrd="0" destOrd="0" presId="urn:microsoft.com/office/officeart/2005/8/layout/process4"/>
    <dgm:cxn modelId="{812A5585-4064-4132-A1A8-05BF2F5ABF1D}" type="presOf" srcId="{9AA8B13B-3B62-40F9-8EFF-379461771301}" destId="{99C54024-136B-4F9E-9F24-28343F33A80E}" srcOrd="0" destOrd="0" presId="urn:microsoft.com/office/officeart/2005/8/layout/process4"/>
    <dgm:cxn modelId="{F1FC3789-4D16-4DFD-A7D9-FC8771AF3154}" srcId="{FDAB019D-D7A2-44F0-B6E1-8796F7E56123}" destId="{D2828F44-FA1B-4541-A694-5E907A38A639}" srcOrd="2" destOrd="0" parTransId="{D437C304-9451-4B23-8BFF-E4A3A5311606}" sibTransId="{D9038753-81FD-4D5C-B49A-76D91AE195C2}"/>
    <dgm:cxn modelId="{3AFDCDAC-3C73-4C25-9421-FB5456FC74D8}" type="presOf" srcId="{FDAB019D-D7A2-44F0-B6E1-8796F7E56123}" destId="{0A8D9F21-7714-48B7-9363-C91B40E5D947}" srcOrd="0" destOrd="0" presId="urn:microsoft.com/office/officeart/2005/8/layout/process4"/>
    <dgm:cxn modelId="{B6029866-11AF-4BCB-93F2-E9B3BA74099B}" type="presParOf" srcId="{0A8D9F21-7714-48B7-9363-C91B40E5D947}" destId="{BB913BC2-94BC-408E-9C45-6E06BBF9FE0B}" srcOrd="0" destOrd="0" presId="urn:microsoft.com/office/officeart/2005/8/layout/process4"/>
    <dgm:cxn modelId="{D95539CD-39E1-46C2-ACDB-0A0C6B15A2EF}" type="presParOf" srcId="{BB913BC2-94BC-408E-9C45-6E06BBF9FE0B}" destId="{074B318E-DDE5-4D2B-B67D-A0D0938760E5}" srcOrd="0" destOrd="0" presId="urn:microsoft.com/office/officeart/2005/8/layout/process4"/>
    <dgm:cxn modelId="{50D41A5A-0D50-40BD-8BCC-3A101308E616}" type="presParOf" srcId="{0A8D9F21-7714-48B7-9363-C91B40E5D947}" destId="{1B9197D3-E802-431D-AB51-C4FA3C09E3B6}" srcOrd="1" destOrd="0" presId="urn:microsoft.com/office/officeart/2005/8/layout/process4"/>
    <dgm:cxn modelId="{1AFC864B-2B12-4E4E-AE37-1E25C28C20D8}" type="presParOf" srcId="{0A8D9F21-7714-48B7-9363-C91B40E5D947}" destId="{82FD4FF6-40C6-4C7F-B41F-920F6AAE459A}" srcOrd="2" destOrd="0" presId="urn:microsoft.com/office/officeart/2005/8/layout/process4"/>
    <dgm:cxn modelId="{A8C386C4-B749-4244-BC17-267B73A830A2}" type="presParOf" srcId="{82FD4FF6-40C6-4C7F-B41F-920F6AAE459A}" destId="{8A19E06E-30F9-4F39-BC73-8B1C15081AE9}" srcOrd="0" destOrd="0" presId="urn:microsoft.com/office/officeart/2005/8/layout/process4"/>
    <dgm:cxn modelId="{4CCC0847-E36E-44D1-A761-6575F4951A5E}" type="presParOf" srcId="{0A8D9F21-7714-48B7-9363-C91B40E5D947}" destId="{0FF591E3-A5BB-4267-AA20-03F0E8C13DCA}" srcOrd="3" destOrd="0" presId="urn:microsoft.com/office/officeart/2005/8/layout/process4"/>
    <dgm:cxn modelId="{654E9435-64BD-4219-A206-1E7F9C0057FF}" type="presParOf" srcId="{0A8D9F21-7714-48B7-9363-C91B40E5D947}" destId="{A8910BE5-E164-4FFD-84B3-E7164819A246}" srcOrd="4" destOrd="0" presId="urn:microsoft.com/office/officeart/2005/8/layout/process4"/>
    <dgm:cxn modelId="{ABDD0D99-682E-4608-9ADB-67DE704E5F8E}" type="presParOf" srcId="{A8910BE5-E164-4FFD-84B3-E7164819A246}" destId="{99C54024-136B-4F9E-9F24-28343F33A80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80BB894-FD42-4C4A-84DF-24EB58C5D115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05C436-D386-40A4-AE25-8A1F3B5F307F}">
      <dgm:prSet/>
      <dgm:spPr/>
      <dgm:t>
        <a:bodyPr/>
        <a:lstStyle/>
        <a:p>
          <a:r>
            <a:rPr lang="pl-PL"/>
            <a:t>ujęcie normatywne – art. 2 k.p.k.</a:t>
          </a:r>
          <a:endParaRPr lang="en-US"/>
        </a:p>
      </dgm:t>
    </dgm:pt>
    <dgm:pt modelId="{E2ABB1B6-C46F-4CA5-B94F-6400E03AAA84}" type="parTrans" cxnId="{AEECD869-094A-4174-97CB-66F88979F9C2}">
      <dgm:prSet/>
      <dgm:spPr/>
      <dgm:t>
        <a:bodyPr/>
        <a:lstStyle/>
        <a:p>
          <a:endParaRPr lang="en-US"/>
        </a:p>
      </dgm:t>
    </dgm:pt>
    <dgm:pt modelId="{DFE4B755-478F-4CBE-9ADE-82A3835CF775}" type="sibTrans" cxnId="{AEECD869-094A-4174-97CB-66F88979F9C2}">
      <dgm:prSet/>
      <dgm:spPr/>
      <dgm:t>
        <a:bodyPr/>
        <a:lstStyle/>
        <a:p>
          <a:endParaRPr lang="en-US"/>
        </a:p>
      </dgm:t>
    </dgm:pt>
    <dgm:pt modelId="{7CB6CEF7-5CAD-4986-AF19-F8A0416B0656}">
      <dgm:prSet/>
      <dgm:spPr/>
      <dgm:t>
        <a:bodyPr/>
        <a:lstStyle/>
        <a:p>
          <a:r>
            <a:rPr lang="pl-PL" dirty="0"/>
            <a:t>dyrektywa trafnej reakcji karnej:</a:t>
          </a:r>
          <a:endParaRPr lang="en-US" dirty="0"/>
        </a:p>
      </dgm:t>
    </dgm:pt>
    <dgm:pt modelId="{07ED9FEE-5B1D-4DD4-9970-E54F2ED88731}" type="parTrans" cxnId="{BA8FF453-C067-45D3-ADA6-7CF0D2E9A151}">
      <dgm:prSet/>
      <dgm:spPr/>
      <dgm:t>
        <a:bodyPr/>
        <a:lstStyle/>
        <a:p>
          <a:endParaRPr lang="en-US"/>
        </a:p>
      </dgm:t>
    </dgm:pt>
    <dgm:pt modelId="{2A4C39C9-1ED6-4FD8-84AB-E99E8170A309}" type="sibTrans" cxnId="{BA8FF453-C067-45D3-ADA6-7CF0D2E9A151}">
      <dgm:prSet/>
      <dgm:spPr/>
      <dgm:t>
        <a:bodyPr/>
        <a:lstStyle/>
        <a:p>
          <a:endParaRPr lang="en-US"/>
        </a:p>
      </dgm:t>
    </dgm:pt>
    <dgm:pt modelId="{F4C9759E-9418-4100-B7FE-01420759E882}">
      <dgm:prSet/>
      <dgm:spPr/>
      <dgm:t>
        <a:bodyPr/>
        <a:lstStyle/>
        <a:p>
          <a:r>
            <a:rPr lang="pl-PL" dirty="0"/>
            <a:t>odpowiedzialność spotka tylko i każdą osobę winną</a:t>
          </a:r>
          <a:endParaRPr lang="en-US" dirty="0"/>
        </a:p>
      </dgm:t>
    </dgm:pt>
    <dgm:pt modelId="{F5C73436-AC08-4CC7-BA94-4DA0A76B3157}" type="parTrans" cxnId="{DEB44107-FB24-4AFC-BA99-8DB5EE58D376}">
      <dgm:prSet/>
      <dgm:spPr/>
      <dgm:t>
        <a:bodyPr/>
        <a:lstStyle/>
        <a:p>
          <a:endParaRPr lang="en-US"/>
        </a:p>
      </dgm:t>
    </dgm:pt>
    <dgm:pt modelId="{7A6DB7F5-289B-40C8-AFD0-2577942CF0CD}" type="sibTrans" cxnId="{DEB44107-FB24-4AFC-BA99-8DB5EE58D376}">
      <dgm:prSet/>
      <dgm:spPr/>
      <dgm:t>
        <a:bodyPr/>
        <a:lstStyle/>
        <a:p>
          <a:endParaRPr lang="en-US"/>
        </a:p>
      </dgm:t>
    </dgm:pt>
    <dgm:pt modelId="{7E47958F-655F-4E93-A6DD-01B5CF663BFA}">
      <dgm:prSet/>
      <dgm:spPr/>
      <dgm:t>
        <a:bodyPr/>
        <a:lstStyle/>
        <a:p>
          <a:r>
            <a:rPr lang="pl-PL" dirty="0"/>
            <a:t>odpowiedzialność przybierze odpowiedni rozmiar</a:t>
          </a:r>
          <a:endParaRPr lang="en-US" dirty="0"/>
        </a:p>
      </dgm:t>
    </dgm:pt>
    <dgm:pt modelId="{0D336072-F777-447F-83A1-588FCFC3F4C1}" type="parTrans" cxnId="{388654A5-8E51-4464-ACD9-A1CDE8A24DA9}">
      <dgm:prSet/>
      <dgm:spPr/>
      <dgm:t>
        <a:bodyPr/>
        <a:lstStyle/>
        <a:p>
          <a:endParaRPr lang="en-US"/>
        </a:p>
      </dgm:t>
    </dgm:pt>
    <dgm:pt modelId="{FD5624F0-4D09-4F69-A3F6-222371F62695}" type="sibTrans" cxnId="{388654A5-8E51-4464-ACD9-A1CDE8A24DA9}">
      <dgm:prSet/>
      <dgm:spPr/>
      <dgm:t>
        <a:bodyPr/>
        <a:lstStyle/>
        <a:p>
          <a:endParaRPr lang="en-US"/>
        </a:p>
      </dgm:t>
    </dgm:pt>
    <dgm:pt modelId="{6BB4E98F-F9C3-41A1-B7CF-373865727CCF}">
      <dgm:prSet/>
      <dgm:spPr/>
      <dgm:t>
        <a:bodyPr/>
        <a:lstStyle/>
        <a:p>
          <a:r>
            <a:rPr lang="pl-PL"/>
            <a:t>dyrektywa ochrony interesów pokrzywdzonego</a:t>
          </a:r>
          <a:endParaRPr lang="en-US"/>
        </a:p>
      </dgm:t>
    </dgm:pt>
    <dgm:pt modelId="{27023205-5E74-47E4-B608-4A20B229A775}" type="parTrans" cxnId="{A5114E73-759B-4E1B-BDAF-28BB85DF6C5E}">
      <dgm:prSet/>
      <dgm:spPr/>
      <dgm:t>
        <a:bodyPr/>
        <a:lstStyle/>
        <a:p>
          <a:endParaRPr lang="en-US"/>
        </a:p>
      </dgm:t>
    </dgm:pt>
    <dgm:pt modelId="{80E53037-844D-406B-90BB-98A6DB91AE4C}" type="sibTrans" cxnId="{A5114E73-759B-4E1B-BDAF-28BB85DF6C5E}">
      <dgm:prSet/>
      <dgm:spPr/>
      <dgm:t>
        <a:bodyPr/>
        <a:lstStyle/>
        <a:p>
          <a:endParaRPr lang="en-US"/>
        </a:p>
      </dgm:t>
    </dgm:pt>
    <dgm:pt modelId="{8650C140-4534-44AB-BDB5-BC89FED0D25E}">
      <dgm:prSet/>
      <dgm:spPr/>
      <dgm:t>
        <a:bodyPr/>
        <a:lstStyle/>
        <a:p>
          <a:r>
            <a:rPr lang="pl-PL"/>
            <a:t>dyrektywa rozstrzygnięcia sprawy w rozsądnym terminie – zakorzeniona także w art. 45 ust. 1 Konstytucji RP i art. 6 EKPCz</a:t>
          </a:r>
          <a:endParaRPr lang="en-US"/>
        </a:p>
      </dgm:t>
    </dgm:pt>
    <dgm:pt modelId="{72B28178-160C-4016-99D3-37A6B06894CE}" type="parTrans" cxnId="{8605BB72-0932-44EF-90DF-A5567902F295}">
      <dgm:prSet/>
      <dgm:spPr/>
      <dgm:t>
        <a:bodyPr/>
        <a:lstStyle/>
        <a:p>
          <a:endParaRPr lang="en-US"/>
        </a:p>
      </dgm:t>
    </dgm:pt>
    <dgm:pt modelId="{D374E30D-6D9D-497C-B57B-AF731ED6D91E}" type="sibTrans" cxnId="{8605BB72-0932-44EF-90DF-A5567902F295}">
      <dgm:prSet/>
      <dgm:spPr/>
      <dgm:t>
        <a:bodyPr/>
        <a:lstStyle/>
        <a:p>
          <a:endParaRPr lang="en-US"/>
        </a:p>
      </dgm:t>
    </dgm:pt>
    <dgm:pt modelId="{2157F185-EFC7-4910-80F4-1A0DED7C9F91}">
      <dgm:prSet/>
      <dgm:spPr/>
      <dgm:t>
        <a:bodyPr/>
        <a:lstStyle/>
        <a:p>
          <a:r>
            <a:rPr lang="pl-PL"/>
            <a:t>ujęcie doktrynalne</a:t>
          </a:r>
          <a:endParaRPr lang="en-US"/>
        </a:p>
      </dgm:t>
    </dgm:pt>
    <dgm:pt modelId="{0F7D8662-6536-4811-B7A2-0F9A6DD50691}" type="parTrans" cxnId="{746AA2C0-EA66-4C25-BCB3-2F2EAC6C211D}">
      <dgm:prSet/>
      <dgm:spPr/>
      <dgm:t>
        <a:bodyPr/>
        <a:lstStyle/>
        <a:p>
          <a:endParaRPr lang="en-US"/>
        </a:p>
      </dgm:t>
    </dgm:pt>
    <dgm:pt modelId="{873AD9A0-FF71-4BA8-A803-C549A314D880}" type="sibTrans" cxnId="{746AA2C0-EA66-4C25-BCB3-2F2EAC6C211D}">
      <dgm:prSet/>
      <dgm:spPr/>
      <dgm:t>
        <a:bodyPr/>
        <a:lstStyle/>
        <a:p>
          <a:endParaRPr lang="en-US"/>
        </a:p>
      </dgm:t>
    </dgm:pt>
    <dgm:pt modelId="{3D90A462-EFE7-4CE9-9A64-30476C1E457B}">
      <dgm:prSet/>
      <dgm:spPr/>
      <dgm:t>
        <a:bodyPr/>
        <a:lstStyle/>
        <a:p>
          <a:r>
            <a:rPr lang="pl-PL"/>
            <a:t>stan sprawiedliwości materialnej</a:t>
          </a:r>
          <a:endParaRPr lang="en-US"/>
        </a:p>
      </dgm:t>
    </dgm:pt>
    <dgm:pt modelId="{1452F01A-129F-472C-9C56-9003F3025B98}" type="parTrans" cxnId="{C0DFC8FD-0A09-40BB-8A07-3C1A832BA7D4}">
      <dgm:prSet/>
      <dgm:spPr/>
      <dgm:t>
        <a:bodyPr/>
        <a:lstStyle/>
        <a:p>
          <a:endParaRPr lang="en-US"/>
        </a:p>
      </dgm:t>
    </dgm:pt>
    <dgm:pt modelId="{CB4545C8-9DA8-47D0-A12B-C7857BAEF803}" type="sibTrans" cxnId="{C0DFC8FD-0A09-40BB-8A07-3C1A832BA7D4}">
      <dgm:prSet/>
      <dgm:spPr/>
      <dgm:t>
        <a:bodyPr/>
        <a:lstStyle/>
        <a:p>
          <a:endParaRPr lang="en-US"/>
        </a:p>
      </dgm:t>
    </dgm:pt>
    <dgm:pt modelId="{F055AB99-0DD3-4CB3-9948-D3135D6F58D5}">
      <dgm:prSet/>
      <dgm:spPr/>
      <dgm:t>
        <a:bodyPr/>
        <a:lstStyle/>
        <a:p>
          <a:r>
            <a:rPr lang="pl-PL"/>
            <a:t>stan sprawiedliwości proceduralnej</a:t>
          </a:r>
          <a:endParaRPr lang="en-US"/>
        </a:p>
      </dgm:t>
    </dgm:pt>
    <dgm:pt modelId="{32034236-4F0A-47D8-AFF1-79E28C73F1A3}" type="parTrans" cxnId="{8AB471BE-4068-4B82-9D45-2781E39B205A}">
      <dgm:prSet/>
      <dgm:spPr/>
      <dgm:t>
        <a:bodyPr/>
        <a:lstStyle/>
        <a:p>
          <a:endParaRPr lang="en-US"/>
        </a:p>
      </dgm:t>
    </dgm:pt>
    <dgm:pt modelId="{A1D29EA2-45BD-4CC9-B3E7-9EF7F963E07C}" type="sibTrans" cxnId="{8AB471BE-4068-4B82-9D45-2781E39B205A}">
      <dgm:prSet/>
      <dgm:spPr/>
      <dgm:t>
        <a:bodyPr/>
        <a:lstStyle/>
        <a:p>
          <a:endParaRPr lang="en-US"/>
        </a:p>
      </dgm:t>
    </dgm:pt>
    <dgm:pt modelId="{59E020B2-9225-4679-A3A7-B014703DB8D4}" type="pres">
      <dgm:prSet presAssocID="{780BB894-FD42-4C4A-84DF-24EB58C5D115}" presName="linear" presStyleCnt="0">
        <dgm:presLayoutVars>
          <dgm:animLvl val="lvl"/>
          <dgm:resizeHandles val="exact"/>
        </dgm:presLayoutVars>
      </dgm:prSet>
      <dgm:spPr/>
    </dgm:pt>
    <dgm:pt modelId="{208DD6BD-A6D6-47BC-A486-9EC89AF40A5E}" type="pres">
      <dgm:prSet presAssocID="{4D05C436-D386-40A4-AE25-8A1F3B5F307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D658AD9-D0EF-47C1-A0CF-A33FE5155C74}" type="pres">
      <dgm:prSet presAssocID="{4D05C436-D386-40A4-AE25-8A1F3B5F307F}" presName="childText" presStyleLbl="revTx" presStyleIdx="0" presStyleCnt="2">
        <dgm:presLayoutVars>
          <dgm:bulletEnabled val="1"/>
        </dgm:presLayoutVars>
      </dgm:prSet>
      <dgm:spPr/>
    </dgm:pt>
    <dgm:pt modelId="{F5721F67-9CBE-422D-B1BC-E66AC02C54D3}" type="pres">
      <dgm:prSet presAssocID="{2157F185-EFC7-4910-80F4-1A0DED7C9F9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0F81D92-C565-44D8-844A-9AB632ADD0BD}" type="pres">
      <dgm:prSet presAssocID="{2157F185-EFC7-4910-80F4-1A0DED7C9F9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EB44107-FB24-4AFC-BA99-8DB5EE58D376}" srcId="{7CB6CEF7-5CAD-4986-AF19-F8A0416B0656}" destId="{F4C9759E-9418-4100-B7FE-01420759E882}" srcOrd="0" destOrd="0" parTransId="{F5C73436-AC08-4CC7-BA94-4DA0A76B3157}" sibTransId="{7A6DB7F5-289B-40C8-AFD0-2577942CF0CD}"/>
    <dgm:cxn modelId="{9E3FA322-78C6-4DAE-B00F-105A65550718}" type="presOf" srcId="{7E47958F-655F-4E93-A6DD-01B5CF663BFA}" destId="{1D658AD9-D0EF-47C1-A0CF-A33FE5155C74}" srcOrd="0" destOrd="2" presId="urn:microsoft.com/office/officeart/2005/8/layout/vList2"/>
    <dgm:cxn modelId="{E7FFBE48-86F2-4460-8C6C-46E6FF8FE975}" type="presOf" srcId="{4D05C436-D386-40A4-AE25-8A1F3B5F307F}" destId="{208DD6BD-A6D6-47BC-A486-9EC89AF40A5E}" srcOrd="0" destOrd="0" presId="urn:microsoft.com/office/officeart/2005/8/layout/vList2"/>
    <dgm:cxn modelId="{AEECD869-094A-4174-97CB-66F88979F9C2}" srcId="{780BB894-FD42-4C4A-84DF-24EB58C5D115}" destId="{4D05C436-D386-40A4-AE25-8A1F3B5F307F}" srcOrd="0" destOrd="0" parTransId="{E2ABB1B6-C46F-4CA5-B94F-6400E03AAA84}" sibTransId="{DFE4B755-478F-4CBE-9ADE-82A3835CF775}"/>
    <dgm:cxn modelId="{89018D4E-4D6A-4B84-990B-887F9CFFD76A}" type="presOf" srcId="{780BB894-FD42-4C4A-84DF-24EB58C5D115}" destId="{59E020B2-9225-4679-A3A7-B014703DB8D4}" srcOrd="0" destOrd="0" presId="urn:microsoft.com/office/officeart/2005/8/layout/vList2"/>
    <dgm:cxn modelId="{8605BB72-0932-44EF-90DF-A5567902F295}" srcId="{4D05C436-D386-40A4-AE25-8A1F3B5F307F}" destId="{8650C140-4534-44AB-BDB5-BC89FED0D25E}" srcOrd="2" destOrd="0" parTransId="{72B28178-160C-4016-99D3-37A6B06894CE}" sibTransId="{D374E30D-6D9D-497C-B57B-AF731ED6D91E}"/>
    <dgm:cxn modelId="{A5114E73-759B-4E1B-BDAF-28BB85DF6C5E}" srcId="{4D05C436-D386-40A4-AE25-8A1F3B5F307F}" destId="{6BB4E98F-F9C3-41A1-B7CF-373865727CCF}" srcOrd="1" destOrd="0" parTransId="{27023205-5E74-47E4-B608-4A20B229A775}" sibTransId="{80E53037-844D-406B-90BB-98A6DB91AE4C}"/>
    <dgm:cxn modelId="{BA8FF453-C067-45D3-ADA6-7CF0D2E9A151}" srcId="{4D05C436-D386-40A4-AE25-8A1F3B5F307F}" destId="{7CB6CEF7-5CAD-4986-AF19-F8A0416B0656}" srcOrd="0" destOrd="0" parTransId="{07ED9FEE-5B1D-4DD4-9970-E54F2ED88731}" sibTransId="{2A4C39C9-1ED6-4FD8-84AB-E99E8170A309}"/>
    <dgm:cxn modelId="{06CD4458-DD8D-47A9-A556-EDDF72913B10}" type="presOf" srcId="{6BB4E98F-F9C3-41A1-B7CF-373865727CCF}" destId="{1D658AD9-D0EF-47C1-A0CF-A33FE5155C74}" srcOrd="0" destOrd="3" presId="urn:microsoft.com/office/officeart/2005/8/layout/vList2"/>
    <dgm:cxn modelId="{7227B659-BB93-4C92-8CB4-1CDC30226E00}" type="presOf" srcId="{F055AB99-0DD3-4CB3-9948-D3135D6F58D5}" destId="{60F81D92-C565-44D8-844A-9AB632ADD0BD}" srcOrd="0" destOrd="1" presId="urn:microsoft.com/office/officeart/2005/8/layout/vList2"/>
    <dgm:cxn modelId="{388654A5-8E51-4464-ACD9-A1CDE8A24DA9}" srcId="{7CB6CEF7-5CAD-4986-AF19-F8A0416B0656}" destId="{7E47958F-655F-4E93-A6DD-01B5CF663BFA}" srcOrd="1" destOrd="0" parTransId="{0D336072-F777-447F-83A1-588FCFC3F4C1}" sibTransId="{FD5624F0-4D09-4F69-A3F6-222371F62695}"/>
    <dgm:cxn modelId="{563BC0B4-6C3F-484A-B7C0-0505A0BDA4BA}" type="presOf" srcId="{3D90A462-EFE7-4CE9-9A64-30476C1E457B}" destId="{60F81D92-C565-44D8-844A-9AB632ADD0BD}" srcOrd="0" destOrd="0" presId="urn:microsoft.com/office/officeart/2005/8/layout/vList2"/>
    <dgm:cxn modelId="{3AAD23BB-5BA2-4F1A-9094-BFC8CC0009EC}" type="presOf" srcId="{2157F185-EFC7-4910-80F4-1A0DED7C9F91}" destId="{F5721F67-9CBE-422D-B1BC-E66AC02C54D3}" srcOrd="0" destOrd="0" presId="urn:microsoft.com/office/officeart/2005/8/layout/vList2"/>
    <dgm:cxn modelId="{8AB471BE-4068-4B82-9D45-2781E39B205A}" srcId="{2157F185-EFC7-4910-80F4-1A0DED7C9F91}" destId="{F055AB99-0DD3-4CB3-9948-D3135D6F58D5}" srcOrd="1" destOrd="0" parTransId="{32034236-4F0A-47D8-AFF1-79E28C73F1A3}" sibTransId="{A1D29EA2-45BD-4CC9-B3E7-9EF7F963E07C}"/>
    <dgm:cxn modelId="{746AA2C0-EA66-4C25-BCB3-2F2EAC6C211D}" srcId="{780BB894-FD42-4C4A-84DF-24EB58C5D115}" destId="{2157F185-EFC7-4910-80F4-1A0DED7C9F91}" srcOrd="1" destOrd="0" parTransId="{0F7D8662-6536-4811-B7A2-0F9A6DD50691}" sibTransId="{873AD9A0-FF71-4BA8-A803-C549A314D880}"/>
    <dgm:cxn modelId="{4F1987D0-DC17-43EA-90D1-D11D56E66A13}" type="presOf" srcId="{F4C9759E-9418-4100-B7FE-01420759E882}" destId="{1D658AD9-D0EF-47C1-A0CF-A33FE5155C74}" srcOrd="0" destOrd="1" presId="urn:microsoft.com/office/officeart/2005/8/layout/vList2"/>
    <dgm:cxn modelId="{259AEED1-EC58-47DE-AC3E-B5C507378FC6}" type="presOf" srcId="{8650C140-4534-44AB-BDB5-BC89FED0D25E}" destId="{1D658AD9-D0EF-47C1-A0CF-A33FE5155C74}" srcOrd="0" destOrd="4" presId="urn:microsoft.com/office/officeart/2005/8/layout/vList2"/>
    <dgm:cxn modelId="{F870A0E9-A32E-48BC-B654-4496ECB9D16B}" type="presOf" srcId="{7CB6CEF7-5CAD-4986-AF19-F8A0416B0656}" destId="{1D658AD9-D0EF-47C1-A0CF-A33FE5155C74}" srcOrd="0" destOrd="0" presId="urn:microsoft.com/office/officeart/2005/8/layout/vList2"/>
    <dgm:cxn modelId="{C0DFC8FD-0A09-40BB-8A07-3C1A832BA7D4}" srcId="{2157F185-EFC7-4910-80F4-1A0DED7C9F91}" destId="{3D90A462-EFE7-4CE9-9A64-30476C1E457B}" srcOrd="0" destOrd="0" parTransId="{1452F01A-129F-472C-9C56-9003F3025B98}" sibTransId="{CB4545C8-9DA8-47D0-A12B-C7857BAEF803}"/>
    <dgm:cxn modelId="{881EBCDA-646F-4C56-88B4-D58572D2353C}" type="presParOf" srcId="{59E020B2-9225-4679-A3A7-B014703DB8D4}" destId="{208DD6BD-A6D6-47BC-A486-9EC89AF40A5E}" srcOrd="0" destOrd="0" presId="urn:microsoft.com/office/officeart/2005/8/layout/vList2"/>
    <dgm:cxn modelId="{35CBE4D5-01E1-47EB-B539-F1CB613D0645}" type="presParOf" srcId="{59E020B2-9225-4679-A3A7-B014703DB8D4}" destId="{1D658AD9-D0EF-47C1-A0CF-A33FE5155C74}" srcOrd="1" destOrd="0" presId="urn:microsoft.com/office/officeart/2005/8/layout/vList2"/>
    <dgm:cxn modelId="{CAA16F23-9777-4ECD-99D3-EEE920EC800B}" type="presParOf" srcId="{59E020B2-9225-4679-A3A7-B014703DB8D4}" destId="{F5721F67-9CBE-422D-B1BC-E66AC02C54D3}" srcOrd="2" destOrd="0" presId="urn:microsoft.com/office/officeart/2005/8/layout/vList2"/>
    <dgm:cxn modelId="{924CF80A-7F3A-4075-B85A-C90329E86382}" type="presParOf" srcId="{59E020B2-9225-4679-A3A7-B014703DB8D4}" destId="{60F81D92-C565-44D8-844A-9AB632ADD0B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B1930-9141-4985-8414-7CE5DBB8B6C4}">
      <dsp:nvSpPr>
        <dsp:cNvPr id="0" name=""/>
        <dsp:cNvSpPr/>
      </dsp:nvSpPr>
      <dsp:spPr>
        <a:xfrm>
          <a:off x="1065" y="470099"/>
          <a:ext cx="3738819" cy="237415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456422-0AD3-4ECA-A301-5814074542D6}">
      <dsp:nvSpPr>
        <dsp:cNvPr id="0" name=""/>
        <dsp:cNvSpPr/>
      </dsp:nvSpPr>
      <dsp:spPr>
        <a:xfrm>
          <a:off x="416489" y="864752"/>
          <a:ext cx="3738819" cy="2374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proces karny – złożona instytucja prawa procesowego, w ramach której rozpoznawane są sprawy karne, przez co rozumie się badanie i wyjaśnianie okoliczności sprawy, ustalanie ich konsekwencji prawnych oraz – w razie potrzeby – przymusowe realizowanie wydanych orzeczeń</a:t>
          </a:r>
          <a:endParaRPr lang="en-US" sz="1600" kern="1200"/>
        </a:p>
      </dsp:txBody>
      <dsp:txXfrm>
        <a:off x="486025" y="934288"/>
        <a:ext cx="3599747" cy="2235078"/>
      </dsp:txXfrm>
    </dsp:sp>
    <dsp:sp modelId="{4126F949-FCC3-4E40-8A55-C1D854FEAAB4}">
      <dsp:nvSpPr>
        <dsp:cNvPr id="0" name=""/>
        <dsp:cNvSpPr/>
      </dsp:nvSpPr>
      <dsp:spPr>
        <a:xfrm>
          <a:off x="4570733" y="470099"/>
          <a:ext cx="3738819" cy="237415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B395A7-937E-4267-80C7-1030EC31F19A}">
      <dsp:nvSpPr>
        <dsp:cNvPr id="0" name=""/>
        <dsp:cNvSpPr/>
      </dsp:nvSpPr>
      <dsp:spPr>
        <a:xfrm>
          <a:off x="4986157" y="864752"/>
          <a:ext cx="3738819" cy="2374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proces karny zapewnia publiczną drogę rozstrzygnięcia sporu między państwem (oskarżyciel publiczny) bądź pokrzywdzonym (oskarżycielem posiłkowym) a oskarżonym </a:t>
          </a:r>
          <a:endParaRPr lang="en-US" sz="1600" kern="1200"/>
        </a:p>
      </dsp:txBody>
      <dsp:txXfrm>
        <a:off x="5055693" y="934288"/>
        <a:ext cx="3599747" cy="22350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82867-0468-4BA4-8E92-9D99479D2658}">
      <dsp:nvSpPr>
        <dsp:cNvPr id="0" name=""/>
        <dsp:cNvSpPr/>
      </dsp:nvSpPr>
      <dsp:spPr>
        <a:xfrm>
          <a:off x="0" y="288259"/>
          <a:ext cx="4883486" cy="22674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sprawiedliwość materialna – doprowadzenie do słusznego zastosowanie normy prawa karnego materialnego przez prawidłowe ustalenie stanu faktycznego i prawidłową subsumcję czynu pod normę prawną</a:t>
          </a:r>
          <a:endParaRPr lang="en-US" sz="1900" kern="1200"/>
        </a:p>
      </dsp:txBody>
      <dsp:txXfrm>
        <a:off x="110688" y="398947"/>
        <a:ext cx="4662110" cy="2046084"/>
      </dsp:txXfrm>
    </dsp:sp>
    <dsp:sp modelId="{EB51953F-0094-440A-B837-E7F610B14074}">
      <dsp:nvSpPr>
        <dsp:cNvPr id="0" name=""/>
        <dsp:cNvSpPr/>
      </dsp:nvSpPr>
      <dsp:spPr>
        <a:xfrm>
          <a:off x="0" y="2610439"/>
          <a:ext cx="4883486" cy="2267460"/>
        </a:xfrm>
        <a:prstGeom prst="roundRect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sprawiedliwość proceduralna – ukształtowanie przepisów prawa karnego procesowego w sposób, który pozwoli 	na sprawiedliwe rozstrzygnięcie o przedmiocie procesu</a:t>
          </a:r>
          <a:endParaRPr lang="en-US" sz="1900" kern="1200"/>
        </a:p>
      </dsp:txBody>
      <dsp:txXfrm>
        <a:off x="110688" y="2721127"/>
        <a:ext cx="4662110" cy="20460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BAC34-3F35-4D2C-BA12-9A8A86B840EB}">
      <dsp:nvSpPr>
        <dsp:cNvPr id="0" name=""/>
        <dsp:cNvSpPr/>
      </dsp:nvSpPr>
      <dsp:spPr>
        <a:xfrm>
          <a:off x="933977" y="661290"/>
          <a:ext cx="1102192" cy="11021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69A61-259F-4A89-8440-3447311C7F6E}">
      <dsp:nvSpPr>
        <dsp:cNvPr id="0" name=""/>
        <dsp:cNvSpPr/>
      </dsp:nvSpPr>
      <dsp:spPr>
        <a:xfrm>
          <a:off x="260415" y="2121785"/>
          <a:ext cx="2449316" cy="925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/>
            <a:t>Dla oceny sprawiedliwości istotny jest zatem nie tylko wynik procesu, ale i sposób, w jaki go osiągnięto. Proces powinien być bowiem prowadzony uczciwie. </a:t>
          </a:r>
          <a:endParaRPr lang="en-US" sz="1100" kern="1200"/>
        </a:p>
      </dsp:txBody>
      <dsp:txXfrm>
        <a:off x="260415" y="2121785"/>
        <a:ext cx="2449316" cy="925927"/>
      </dsp:txXfrm>
    </dsp:sp>
    <dsp:sp modelId="{AE4BA30E-BF1E-4195-8DED-8638FACFF30F}">
      <dsp:nvSpPr>
        <dsp:cNvPr id="0" name=""/>
        <dsp:cNvSpPr/>
      </dsp:nvSpPr>
      <dsp:spPr>
        <a:xfrm>
          <a:off x="3811924" y="661290"/>
          <a:ext cx="1102192" cy="11021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8A778-8BBB-4E7D-B653-E8FE3D662614}">
      <dsp:nvSpPr>
        <dsp:cNvPr id="0" name=""/>
        <dsp:cNvSpPr/>
      </dsp:nvSpPr>
      <dsp:spPr>
        <a:xfrm>
          <a:off x="3138362" y="2121785"/>
          <a:ext cx="2449316" cy="925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/>
            <a:t>sprawiedliwość proceduralna oznacza takie ukształtowanie przepisów prawa karnego procesowego, aby możliwe było sprawiedliwe rozstrzygnięcie o przedmiocie procesu.</a:t>
          </a:r>
          <a:endParaRPr lang="en-US" sz="1100" kern="1200"/>
        </a:p>
      </dsp:txBody>
      <dsp:txXfrm>
        <a:off x="3138362" y="2121785"/>
        <a:ext cx="2449316" cy="925927"/>
      </dsp:txXfrm>
    </dsp:sp>
    <dsp:sp modelId="{3DA22F58-276F-439E-BC7A-3B24DFFA5DC0}">
      <dsp:nvSpPr>
        <dsp:cNvPr id="0" name=""/>
        <dsp:cNvSpPr/>
      </dsp:nvSpPr>
      <dsp:spPr>
        <a:xfrm>
          <a:off x="6689871" y="661290"/>
          <a:ext cx="1102192" cy="11021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D7456-2BE5-4DBA-862B-4EA25A9C81E8}">
      <dsp:nvSpPr>
        <dsp:cNvPr id="0" name=""/>
        <dsp:cNvSpPr/>
      </dsp:nvSpPr>
      <dsp:spPr>
        <a:xfrm>
          <a:off x="6016309" y="2121785"/>
          <a:ext cx="2449316" cy="925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/>
            <a:t>Pojęcie sprawiedliwości dotyczy płaszczyzny stanowienia prawa. Na płaszczyźnie stosowania prawa odpowiada mu pojęcie rzetelności.</a:t>
          </a:r>
          <a:endParaRPr lang="en-US" sz="1100" kern="1200"/>
        </a:p>
      </dsp:txBody>
      <dsp:txXfrm>
        <a:off x="6016309" y="2121785"/>
        <a:ext cx="2449316" cy="925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966C9-4872-4360-888B-AA0E683DDCC3}">
      <dsp:nvSpPr>
        <dsp:cNvPr id="0" name=""/>
        <dsp:cNvSpPr/>
      </dsp:nvSpPr>
      <dsp:spPr>
        <a:xfrm>
          <a:off x="0" y="366829"/>
          <a:ext cx="4883486" cy="14390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proces karny w znaczeniu normatywnym (ogólnym) – ustawowy model, wzorzec procesu karnego</a:t>
          </a:r>
          <a:endParaRPr lang="en-US" sz="2000" kern="1200"/>
        </a:p>
      </dsp:txBody>
      <dsp:txXfrm>
        <a:off x="70251" y="437080"/>
        <a:ext cx="4742984" cy="1298597"/>
      </dsp:txXfrm>
    </dsp:sp>
    <dsp:sp modelId="{97029990-2C13-47B5-B481-D0D92B9B4422}">
      <dsp:nvSpPr>
        <dsp:cNvPr id="0" name=""/>
        <dsp:cNvSpPr/>
      </dsp:nvSpPr>
      <dsp:spPr>
        <a:xfrm>
          <a:off x="0" y="1863529"/>
          <a:ext cx="4883486" cy="1439099"/>
        </a:xfrm>
        <a:prstGeom prst="roundRect">
          <a:avLst/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proces karny w znaczeniu konkretnym – praktyka konkretnego procesu karnego; powinna odzwierciedlać model ustawowy</a:t>
          </a:r>
          <a:endParaRPr lang="en-US" sz="2000" kern="1200"/>
        </a:p>
      </dsp:txBody>
      <dsp:txXfrm>
        <a:off x="70251" y="1933780"/>
        <a:ext cx="4742984" cy="1298597"/>
      </dsp:txXfrm>
    </dsp:sp>
    <dsp:sp modelId="{9E96890B-4C57-4525-8C41-D276AE9ECCDB}">
      <dsp:nvSpPr>
        <dsp:cNvPr id="0" name=""/>
        <dsp:cNvSpPr/>
      </dsp:nvSpPr>
      <dsp:spPr>
        <a:xfrm>
          <a:off x="0" y="3360228"/>
          <a:ext cx="4883486" cy="1439099"/>
        </a:xfrm>
        <a:prstGeom prst="roundRect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proces karny w znaczeniu rzeczywistym – suma konkretnych procesów</a:t>
          </a:r>
          <a:endParaRPr lang="en-US" sz="2000" kern="1200"/>
        </a:p>
      </dsp:txBody>
      <dsp:txXfrm>
        <a:off x="70251" y="3430479"/>
        <a:ext cx="4742984" cy="12985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FCB64-23DB-4FB6-929E-98C085467278}">
      <dsp:nvSpPr>
        <dsp:cNvPr id="0" name=""/>
        <dsp:cNvSpPr/>
      </dsp:nvSpPr>
      <dsp:spPr>
        <a:xfrm>
          <a:off x="0" y="78018"/>
          <a:ext cx="4883486" cy="1712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proces karny powszechny (przed sądami powszechnymi) i specjalny (przed Trybunałem Stanu)</a:t>
          </a:r>
          <a:endParaRPr lang="en-US" sz="2400" kern="1200" dirty="0"/>
        </a:p>
      </dsp:txBody>
      <dsp:txXfrm>
        <a:off x="83616" y="161634"/>
        <a:ext cx="4716254" cy="1545648"/>
      </dsp:txXfrm>
    </dsp:sp>
    <dsp:sp modelId="{EE69EF7B-6D5B-4AA4-BFD0-C348FA843E1D}">
      <dsp:nvSpPr>
        <dsp:cNvPr id="0" name=""/>
        <dsp:cNvSpPr/>
      </dsp:nvSpPr>
      <dsp:spPr>
        <a:xfrm>
          <a:off x="0" y="1860018"/>
          <a:ext cx="4883486" cy="1712880"/>
        </a:xfrm>
        <a:prstGeom prst="roundRect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sporny status postępowania przed sądami wojskowymi:</a:t>
          </a:r>
          <a:endParaRPr lang="en-US" sz="2400" kern="1200"/>
        </a:p>
      </dsp:txBody>
      <dsp:txXfrm>
        <a:off x="83616" y="1943634"/>
        <a:ext cx="4716254" cy="1545648"/>
      </dsp:txXfrm>
    </dsp:sp>
    <dsp:sp modelId="{95B456A4-2EF9-4BAA-B55A-16D57A5FA2DF}">
      <dsp:nvSpPr>
        <dsp:cNvPr id="0" name=""/>
        <dsp:cNvSpPr/>
      </dsp:nvSpPr>
      <dsp:spPr>
        <a:xfrm>
          <a:off x="0" y="3572898"/>
          <a:ext cx="4883486" cy="1515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51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900" kern="1200"/>
            <a:t>postępowanie szczególne w ramach procesu powszechnego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900" kern="1200"/>
            <a:t>proces powszechny, tyle że przed sądem wojskowym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900" b="1" u="sng" kern="1200"/>
            <a:t>proces specjalny</a:t>
          </a:r>
          <a:r>
            <a:rPr lang="pl-PL" sz="1900" kern="1200"/>
            <a:t> </a:t>
          </a:r>
          <a:endParaRPr lang="en-US" sz="1900" kern="1200"/>
        </a:p>
      </dsp:txBody>
      <dsp:txXfrm>
        <a:off x="0" y="3572898"/>
        <a:ext cx="4883486" cy="1515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A6417-21DB-47E9-8954-E9C439BDED15}">
      <dsp:nvSpPr>
        <dsp:cNvPr id="0" name=""/>
        <dsp:cNvSpPr/>
      </dsp:nvSpPr>
      <dsp:spPr>
        <a:xfrm>
          <a:off x="0" y="0"/>
          <a:ext cx="2726888" cy="37090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599" tIns="330200" rIns="21259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z uwagi na sposób ścigania: z oskarżenia publicznego lub prywatnego → </a:t>
          </a:r>
          <a:r>
            <a:rPr lang="pl-PL" sz="1500" b="1" kern="1200" dirty="0"/>
            <a:t>TRYBY PROCESU KARNEGO</a:t>
          </a:r>
          <a:endParaRPr lang="en-US" sz="1500" kern="1200" dirty="0"/>
        </a:p>
      </dsp:txBody>
      <dsp:txXfrm>
        <a:off x="0" y="1409421"/>
        <a:ext cx="2726888" cy="2225401"/>
      </dsp:txXfrm>
    </dsp:sp>
    <dsp:sp modelId="{EE3EA152-C08C-4173-9AD2-C6EB2E5D29D1}">
      <dsp:nvSpPr>
        <dsp:cNvPr id="0" name=""/>
        <dsp:cNvSpPr/>
      </dsp:nvSpPr>
      <dsp:spPr>
        <a:xfrm>
          <a:off x="807093" y="370900"/>
          <a:ext cx="1112700" cy="1112700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750" tIns="12700" rIns="8675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970044" y="533851"/>
        <a:ext cx="786798" cy="786798"/>
      </dsp:txXfrm>
    </dsp:sp>
    <dsp:sp modelId="{FB4D43A7-BC7E-4D64-86C9-775C6EA9024C}">
      <dsp:nvSpPr>
        <dsp:cNvPr id="0" name=""/>
        <dsp:cNvSpPr/>
      </dsp:nvSpPr>
      <dsp:spPr>
        <a:xfrm>
          <a:off x="0" y="3708931"/>
          <a:ext cx="2726888" cy="72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3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0CB77E-F921-4F76-9BC1-DD23E18F3E60}">
      <dsp:nvSpPr>
        <dsp:cNvPr id="0" name=""/>
        <dsp:cNvSpPr/>
      </dsp:nvSpPr>
      <dsp:spPr>
        <a:xfrm>
          <a:off x="2999576" y="0"/>
          <a:ext cx="2726888" cy="370900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599" tIns="330200" rIns="21259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ze względu na osobę oskarżonego: postępowanie w sprawach osób pełnoletnich, nieletnich i wobec osób wojskowych</a:t>
          </a:r>
          <a:endParaRPr lang="en-US" sz="1500" kern="1200" dirty="0"/>
        </a:p>
      </dsp:txBody>
      <dsp:txXfrm>
        <a:off x="2999576" y="1409421"/>
        <a:ext cx="2726888" cy="2225401"/>
      </dsp:txXfrm>
    </dsp:sp>
    <dsp:sp modelId="{07052B25-62A2-457A-8B5D-D50A6ABD71A6}">
      <dsp:nvSpPr>
        <dsp:cNvPr id="0" name=""/>
        <dsp:cNvSpPr/>
      </dsp:nvSpPr>
      <dsp:spPr>
        <a:xfrm>
          <a:off x="3806670" y="370900"/>
          <a:ext cx="1112700" cy="1112700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750" tIns="12700" rIns="8675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969621" y="533851"/>
        <a:ext cx="786798" cy="786798"/>
      </dsp:txXfrm>
    </dsp:sp>
    <dsp:sp modelId="{E4918F78-B9DE-4DA7-B632-4AA4B9487F96}">
      <dsp:nvSpPr>
        <dsp:cNvPr id="0" name=""/>
        <dsp:cNvSpPr/>
      </dsp:nvSpPr>
      <dsp:spPr>
        <a:xfrm>
          <a:off x="2999576" y="3708931"/>
          <a:ext cx="2726888" cy="72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B27227-B596-4B8F-8E34-A1F379EDC0DA}">
      <dsp:nvSpPr>
        <dsp:cNvPr id="0" name=""/>
        <dsp:cNvSpPr/>
      </dsp:nvSpPr>
      <dsp:spPr>
        <a:xfrm>
          <a:off x="5999153" y="0"/>
          <a:ext cx="2726888" cy="370900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599" tIns="330200" rIns="21259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postępowanie podstawowe w trybie zwyczajnym i postępowania w trybach szczególnych </a:t>
          </a:r>
          <a:r>
            <a:rPr lang="pl-PL" sz="1500" kern="1200" dirty="0">
              <a:sym typeface="Wingdings" panose="05000000000000000000" pitchFamily="2" charset="2"/>
            </a:rPr>
            <a:t> </a:t>
          </a:r>
          <a:r>
            <a:rPr lang="pl-PL" sz="1500" b="1" kern="1200" dirty="0">
              <a:sym typeface="Wingdings" panose="05000000000000000000" pitchFamily="2" charset="2"/>
            </a:rPr>
            <a:t>TRYBY PROCESU KARNEGO</a:t>
          </a:r>
          <a:endParaRPr lang="en-US" sz="1500" b="1" kern="1200" dirty="0"/>
        </a:p>
      </dsp:txBody>
      <dsp:txXfrm>
        <a:off x="5999153" y="1409421"/>
        <a:ext cx="2726888" cy="2225401"/>
      </dsp:txXfrm>
    </dsp:sp>
    <dsp:sp modelId="{FE97DF62-E237-4CBC-B217-A2DED28B4442}">
      <dsp:nvSpPr>
        <dsp:cNvPr id="0" name=""/>
        <dsp:cNvSpPr/>
      </dsp:nvSpPr>
      <dsp:spPr>
        <a:xfrm>
          <a:off x="6806247" y="370900"/>
          <a:ext cx="1112700" cy="1112700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6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750" tIns="12700" rIns="8675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969198" y="533851"/>
        <a:ext cx="786798" cy="786798"/>
      </dsp:txXfrm>
    </dsp:sp>
    <dsp:sp modelId="{069ECEA9-67BA-4241-BB93-117AACCC7850}">
      <dsp:nvSpPr>
        <dsp:cNvPr id="0" name=""/>
        <dsp:cNvSpPr/>
      </dsp:nvSpPr>
      <dsp:spPr>
        <a:xfrm>
          <a:off x="5999153" y="3708931"/>
          <a:ext cx="2726888" cy="72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518D2-C35F-4449-8F8C-A2FCC0B2C116}">
      <dsp:nvSpPr>
        <dsp:cNvPr id="0" name=""/>
        <dsp:cNvSpPr/>
      </dsp:nvSpPr>
      <dsp:spPr>
        <a:xfrm>
          <a:off x="0" y="0"/>
          <a:ext cx="488348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FF205D0-6EFC-4F87-8D6A-A753CECA0673}">
      <dsp:nvSpPr>
        <dsp:cNvPr id="0" name=""/>
        <dsp:cNvSpPr/>
      </dsp:nvSpPr>
      <dsp:spPr>
        <a:xfrm>
          <a:off x="0" y="0"/>
          <a:ext cx="4883486" cy="2583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procedura karna – potocznie traktowana jako synonim prawa karnego procesowego – to błąd! procedura to pierwotny przedmiot regulacji prawa karnego procesowego (przedmiotem wtórnym jest proces karny)</a:t>
          </a:r>
          <a:endParaRPr lang="en-US" sz="2200" kern="1200" dirty="0"/>
        </a:p>
      </dsp:txBody>
      <dsp:txXfrm>
        <a:off x="0" y="0"/>
        <a:ext cx="4883486" cy="2583078"/>
      </dsp:txXfrm>
    </dsp:sp>
    <dsp:sp modelId="{D8D11CB2-713F-4B66-81A5-172CF6DFF89B}">
      <dsp:nvSpPr>
        <dsp:cNvPr id="0" name=""/>
        <dsp:cNvSpPr/>
      </dsp:nvSpPr>
      <dsp:spPr>
        <a:xfrm>
          <a:off x="0" y="2583078"/>
          <a:ext cx="4883486" cy="0"/>
        </a:xfrm>
        <a:prstGeom prst="line">
          <a:avLst/>
        </a:prstGeom>
        <a:solidFill>
          <a:schemeClr val="accent2">
            <a:hueOff val="-3878375"/>
            <a:satOff val="-8771"/>
            <a:lumOff val="-5686"/>
            <a:alphaOff val="0"/>
          </a:schemeClr>
        </a:solidFill>
        <a:ln w="15875" cap="rnd" cmpd="sng" algn="ctr">
          <a:solidFill>
            <a:schemeClr val="accent2">
              <a:hueOff val="-3878375"/>
              <a:satOff val="-8771"/>
              <a:lumOff val="-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C3E5263-63B9-47D2-8044-FFFB879E4AC9}">
      <dsp:nvSpPr>
        <dsp:cNvPr id="0" name=""/>
        <dsp:cNvSpPr/>
      </dsp:nvSpPr>
      <dsp:spPr>
        <a:xfrm>
          <a:off x="0" y="2583078"/>
          <a:ext cx="4883486" cy="2583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procedura karna wyznacza wzorzec postępowania przed sądami karnymi; obejmuje nie tylko normy k.p.k., ale również zwyczaje i orzecznictwo sądowe</a:t>
          </a:r>
          <a:endParaRPr lang="en-US" sz="2200" kern="1200" dirty="0"/>
        </a:p>
      </dsp:txBody>
      <dsp:txXfrm>
        <a:off x="0" y="2583078"/>
        <a:ext cx="4883486" cy="25830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55467-954A-4F7B-B530-CF4B510AE9D6}">
      <dsp:nvSpPr>
        <dsp:cNvPr id="0" name=""/>
        <dsp:cNvSpPr/>
      </dsp:nvSpPr>
      <dsp:spPr>
        <a:xfrm>
          <a:off x="0" y="2791962"/>
          <a:ext cx="8726042" cy="916384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działalność niezawisłego sądu i innych uczestników, uregulowana przez przepisy prawa karnego procesowego, przebiegająca w ramach stosunków procesowych i w określonym celu</a:t>
          </a:r>
          <a:endParaRPr lang="en-US" sz="1600" kern="1200"/>
        </a:p>
      </dsp:txBody>
      <dsp:txXfrm>
        <a:off x="0" y="2791962"/>
        <a:ext cx="8726042" cy="916384"/>
      </dsp:txXfrm>
    </dsp:sp>
    <dsp:sp modelId="{12CAA594-2D3F-429C-9D69-8FACF379E495}">
      <dsp:nvSpPr>
        <dsp:cNvPr id="0" name=""/>
        <dsp:cNvSpPr/>
      </dsp:nvSpPr>
      <dsp:spPr>
        <a:xfrm rot="10800000">
          <a:off x="0" y="1396309"/>
          <a:ext cx="8726042" cy="1409399"/>
        </a:xfrm>
        <a:prstGeom prst="upArrowCallout">
          <a:avLst/>
        </a:prstGeom>
        <a:blipFill rotWithShape="1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3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współcześnie: istota procesu nie sprowadza się tylko do realizacji norm prawa karnego materialnego i wynika z wielu jego cech</a:t>
          </a:r>
          <a:endParaRPr lang="en-US" sz="1600" kern="1200"/>
        </a:p>
      </dsp:txBody>
      <dsp:txXfrm rot="10800000">
        <a:off x="0" y="1396309"/>
        <a:ext cx="8726042" cy="915785"/>
      </dsp:txXfrm>
    </dsp:sp>
    <dsp:sp modelId="{2C5B390E-E1C3-49E8-AD33-487D8A85207F}">
      <dsp:nvSpPr>
        <dsp:cNvPr id="0" name=""/>
        <dsp:cNvSpPr/>
      </dsp:nvSpPr>
      <dsp:spPr>
        <a:xfrm rot="10800000">
          <a:off x="0" y="655"/>
          <a:ext cx="8726042" cy="1409399"/>
        </a:xfrm>
        <a:prstGeom prst="upArrowCallout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W ujęciu historycznym:</a:t>
          </a:r>
          <a:endParaRPr lang="en-US" sz="1600" kern="1200"/>
        </a:p>
      </dsp:txBody>
      <dsp:txXfrm rot="-10800000">
        <a:off x="0" y="655"/>
        <a:ext cx="8726042" cy="494699"/>
      </dsp:txXfrm>
    </dsp:sp>
    <dsp:sp modelId="{D8D1E244-11DF-4185-9B34-26E198D705EA}">
      <dsp:nvSpPr>
        <dsp:cNvPr id="0" name=""/>
        <dsp:cNvSpPr/>
      </dsp:nvSpPr>
      <dsp:spPr>
        <a:xfrm>
          <a:off x="0" y="495354"/>
          <a:ext cx="2181510" cy="42141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/>
            <a:t>proces jako stosunek prawny</a:t>
          </a:r>
          <a:endParaRPr lang="en-US" sz="1100" kern="1200"/>
        </a:p>
      </dsp:txBody>
      <dsp:txXfrm>
        <a:off x="0" y="495354"/>
        <a:ext cx="2181510" cy="421410"/>
      </dsp:txXfrm>
    </dsp:sp>
    <dsp:sp modelId="{B51AB98E-DC62-495B-9848-E519F80AA4BE}">
      <dsp:nvSpPr>
        <dsp:cNvPr id="0" name=""/>
        <dsp:cNvSpPr/>
      </dsp:nvSpPr>
      <dsp:spPr>
        <a:xfrm>
          <a:off x="2181510" y="495354"/>
          <a:ext cx="2181510" cy="42141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/>
            <a:t>proces jako system gwarancji</a:t>
          </a:r>
          <a:endParaRPr lang="en-US" sz="1100" kern="1200"/>
        </a:p>
      </dsp:txBody>
      <dsp:txXfrm>
        <a:off x="2181510" y="495354"/>
        <a:ext cx="2181510" cy="421410"/>
      </dsp:txXfrm>
    </dsp:sp>
    <dsp:sp modelId="{CEEA3619-27BE-489B-8802-5D80E3F56FD8}">
      <dsp:nvSpPr>
        <dsp:cNvPr id="0" name=""/>
        <dsp:cNvSpPr/>
      </dsp:nvSpPr>
      <dsp:spPr>
        <a:xfrm>
          <a:off x="4363021" y="495354"/>
          <a:ext cx="2181510" cy="42141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/>
            <a:t>proces jako sytuacja prawna</a:t>
          </a:r>
          <a:endParaRPr lang="en-US" sz="1100" kern="1200"/>
        </a:p>
      </dsp:txBody>
      <dsp:txXfrm>
        <a:off x="4363021" y="495354"/>
        <a:ext cx="2181510" cy="421410"/>
      </dsp:txXfrm>
    </dsp:sp>
    <dsp:sp modelId="{9CAD4CF5-55B3-44EE-A0E6-2C0F74F954C9}">
      <dsp:nvSpPr>
        <dsp:cNvPr id="0" name=""/>
        <dsp:cNvSpPr/>
      </dsp:nvSpPr>
      <dsp:spPr>
        <a:xfrm>
          <a:off x="6544531" y="495354"/>
          <a:ext cx="2181510" cy="42141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/>
            <a:t>proces jako forma realizacji prawa materialnego</a:t>
          </a:r>
          <a:endParaRPr lang="en-US" sz="1100" kern="1200"/>
        </a:p>
      </dsp:txBody>
      <dsp:txXfrm>
        <a:off x="6544531" y="495354"/>
        <a:ext cx="2181510" cy="4214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EAA9B-274A-4176-B554-BF8653365583}">
      <dsp:nvSpPr>
        <dsp:cNvPr id="0" name=""/>
        <dsp:cNvSpPr/>
      </dsp:nvSpPr>
      <dsp:spPr>
        <a:xfrm>
          <a:off x="0" y="73541"/>
          <a:ext cx="9361040" cy="129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Zbiór wartości zawartych wyraźnie lub w sposób dorozumiany w systemie prawa karnego procesowego, stanowiący moralne jego zaplecze</a:t>
          </a:r>
          <a:endParaRPr lang="en-US" sz="2300" kern="1200"/>
        </a:p>
      </dsp:txBody>
      <dsp:txXfrm>
        <a:off x="63055" y="136596"/>
        <a:ext cx="9234930" cy="1165570"/>
      </dsp:txXfrm>
    </dsp:sp>
    <dsp:sp modelId="{B3D0CE08-A978-46E8-BDAC-F2BC68C4DBA7}">
      <dsp:nvSpPr>
        <dsp:cNvPr id="0" name=""/>
        <dsp:cNvSpPr/>
      </dsp:nvSpPr>
      <dsp:spPr>
        <a:xfrm>
          <a:off x="0" y="1431461"/>
          <a:ext cx="9361040" cy="129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Zdeterminowany preambułą i przepisami Konstytucji RP:</a:t>
          </a:r>
          <a:endParaRPr lang="en-US" sz="2300" kern="1200"/>
        </a:p>
      </dsp:txBody>
      <dsp:txXfrm>
        <a:off x="63055" y="1494516"/>
        <a:ext cx="9234930" cy="1165570"/>
      </dsp:txXfrm>
    </dsp:sp>
    <dsp:sp modelId="{40A5332D-46D6-47DF-9785-7CECE314C16E}">
      <dsp:nvSpPr>
        <dsp:cNvPr id="0" name=""/>
        <dsp:cNvSpPr/>
      </dsp:nvSpPr>
      <dsp:spPr>
        <a:xfrm>
          <a:off x="0" y="2723141"/>
          <a:ext cx="936104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21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/>
            <a:t>sprawiedliwość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/>
            <a:t>wolność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/>
            <a:t>przyrodzona godność człowieka</a:t>
          </a:r>
          <a:endParaRPr lang="en-US" sz="1800" kern="1200"/>
        </a:p>
      </dsp:txBody>
      <dsp:txXfrm>
        <a:off x="0" y="2723141"/>
        <a:ext cx="9361040" cy="928395"/>
      </dsp:txXfrm>
    </dsp:sp>
    <dsp:sp modelId="{8142AA45-E104-4FD1-A445-A1B9E1CCD5DD}">
      <dsp:nvSpPr>
        <dsp:cNvPr id="0" name=""/>
        <dsp:cNvSpPr/>
      </dsp:nvSpPr>
      <dsp:spPr>
        <a:xfrm>
          <a:off x="0" y="3651536"/>
          <a:ext cx="9361040" cy="129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Sprawiedliwość i prawda pełnią funkcję organizującą proces karny</a:t>
          </a:r>
          <a:endParaRPr lang="en-US" sz="2300" kern="1200"/>
        </a:p>
      </dsp:txBody>
      <dsp:txXfrm>
        <a:off x="63055" y="3714591"/>
        <a:ext cx="9234930" cy="11655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B318E-DDE5-4D2B-B67D-A0D0938760E5}">
      <dsp:nvSpPr>
        <dsp:cNvPr id="0" name=""/>
        <dsp:cNvSpPr/>
      </dsp:nvSpPr>
      <dsp:spPr>
        <a:xfrm>
          <a:off x="0" y="2791962"/>
          <a:ext cx="8726042" cy="916384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dodatkowo wyróżnia się funkcję profilaktyczno-wychowawczą i pojednawczą</a:t>
          </a:r>
          <a:endParaRPr lang="en-US" sz="1900" kern="1200"/>
        </a:p>
      </dsp:txBody>
      <dsp:txXfrm>
        <a:off x="0" y="2791962"/>
        <a:ext cx="8726042" cy="916384"/>
      </dsp:txXfrm>
    </dsp:sp>
    <dsp:sp modelId="{8A19E06E-30F9-4F39-BC73-8B1C15081AE9}">
      <dsp:nvSpPr>
        <dsp:cNvPr id="0" name=""/>
        <dsp:cNvSpPr/>
      </dsp:nvSpPr>
      <dsp:spPr>
        <a:xfrm rot="10800000">
          <a:off x="0" y="1396309"/>
          <a:ext cx="8726042" cy="1409399"/>
        </a:xfrm>
        <a:prstGeom prst="upArrowCallout">
          <a:avLst/>
        </a:prstGeom>
        <a:blipFill rotWithShape="1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3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teoria postklasyczna – funkcja procesu to nie tylko doprowadzenie do ukarania, ale i stworzenie możliwości konsensualnego załatwienia sporu</a:t>
          </a:r>
          <a:endParaRPr lang="en-US" sz="1900" kern="1200"/>
        </a:p>
      </dsp:txBody>
      <dsp:txXfrm rot="10800000">
        <a:off x="0" y="1396309"/>
        <a:ext cx="8726042" cy="915785"/>
      </dsp:txXfrm>
    </dsp:sp>
    <dsp:sp modelId="{99C54024-136B-4F9E-9F24-28343F33A80E}">
      <dsp:nvSpPr>
        <dsp:cNvPr id="0" name=""/>
        <dsp:cNvSpPr/>
      </dsp:nvSpPr>
      <dsp:spPr>
        <a:xfrm rot="10800000">
          <a:off x="0" y="655"/>
          <a:ext cx="8726042" cy="1409399"/>
        </a:xfrm>
        <a:prstGeom prst="upArrowCallout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teoria klasyczna – funkcją procesu jest przede wszystkim realizacja prawa karnego materialnego</a:t>
          </a:r>
          <a:endParaRPr lang="en-US" sz="1900" kern="1200"/>
        </a:p>
      </dsp:txBody>
      <dsp:txXfrm rot="10800000">
        <a:off x="0" y="655"/>
        <a:ext cx="8726042" cy="9157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DD6BD-A6D6-47BC-A486-9EC89AF40A5E}">
      <dsp:nvSpPr>
        <dsp:cNvPr id="0" name=""/>
        <dsp:cNvSpPr/>
      </dsp:nvSpPr>
      <dsp:spPr>
        <a:xfrm>
          <a:off x="0" y="144877"/>
          <a:ext cx="4883486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ujęcie normatywne – art. 2 k.p.k.</a:t>
          </a:r>
          <a:endParaRPr lang="en-US" sz="2300" kern="1200"/>
        </a:p>
      </dsp:txBody>
      <dsp:txXfrm>
        <a:off x="26930" y="171807"/>
        <a:ext cx="4829626" cy="497795"/>
      </dsp:txXfrm>
    </dsp:sp>
    <dsp:sp modelId="{1D658AD9-D0EF-47C1-A0CF-A33FE5155C74}">
      <dsp:nvSpPr>
        <dsp:cNvPr id="0" name=""/>
        <dsp:cNvSpPr/>
      </dsp:nvSpPr>
      <dsp:spPr>
        <a:xfrm>
          <a:off x="0" y="696532"/>
          <a:ext cx="4883486" cy="314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5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dyrektywa trafnej reakcji karnej: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odpowiedzialność spotka tylko i każdą osobę winną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odpowiedzialność przybierze odpowiedni rozmiar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/>
            <a:t>dyrektywa ochrony interesów pokrzywdzonego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/>
            <a:t>dyrektywa rozstrzygnięcia sprawy w rozsądnym terminie – zakorzeniona także w art. 45 ust. 1 Konstytucji RP i art. 6 EKPCz</a:t>
          </a:r>
          <a:endParaRPr lang="en-US" sz="1800" kern="1200"/>
        </a:p>
      </dsp:txBody>
      <dsp:txXfrm>
        <a:off x="0" y="696532"/>
        <a:ext cx="4883486" cy="3142260"/>
      </dsp:txXfrm>
    </dsp:sp>
    <dsp:sp modelId="{F5721F67-9CBE-422D-B1BC-E66AC02C54D3}">
      <dsp:nvSpPr>
        <dsp:cNvPr id="0" name=""/>
        <dsp:cNvSpPr/>
      </dsp:nvSpPr>
      <dsp:spPr>
        <a:xfrm>
          <a:off x="0" y="3838792"/>
          <a:ext cx="4883486" cy="551655"/>
        </a:xfrm>
        <a:prstGeom prst="roundRect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ujęcie doktrynalne</a:t>
          </a:r>
          <a:endParaRPr lang="en-US" sz="2300" kern="1200"/>
        </a:p>
      </dsp:txBody>
      <dsp:txXfrm>
        <a:off x="26930" y="3865722"/>
        <a:ext cx="4829626" cy="497795"/>
      </dsp:txXfrm>
    </dsp:sp>
    <dsp:sp modelId="{60F81D92-C565-44D8-844A-9AB632ADD0BD}">
      <dsp:nvSpPr>
        <dsp:cNvPr id="0" name=""/>
        <dsp:cNvSpPr/>
      </dsp:nvSpPr>
      <dsp:spPr>
        <a:xfrm>
          <a:off x="0" y="4390447"/>
          <a:ext cx="4883486" cy="6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5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/>
            <a:t>stan sprawiedliwości materialnej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/>
            <a:t>stan sprawiedliwości proceduralnej</a:t>
          </a:r>
          <a:endParaRPr lang="en-US" sz="1800" kern="1200"/>
        </a:p>
      </dsp:txBody>
      <dsp:txXfrm>
        <a:off x="0" y="4390447"/>
        <a:ext cx="4883486" cy="63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9378CE16-AB98-471C-961E-DCAAC9217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9C5F3614-40C4-4364-BD7A-2E58C58C6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5F29D8D-DD67-4E10-98B3-2394F18CEC5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3EAA796-535F-409C-B873-59C89254A02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AC33665B-CE73-4C84-BC29-A8BD3BF06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077CB80A-E5CB-4D00-B47D-BFFDC8210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B697201B-9397-47C7-864F-1088436C0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EBFC9BBA-D5AC-47E4-B809-4C11DA6102A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15900" indent="-214313" algn="r">
              <a:lnSpc>
                <a:spcPct val="95000"/>
              </a:lnSpc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0CF1BB06-78BA-454E-B655-E17B2633C45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AE3B49D1-7CC9-445B-B930-31C68A99D02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D2424C-66BC-4163-8A61-E0605CF3D2AF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30721" name="Text Box 1">
            <a:extLst>
              <a:ext uri="{FF2B5EF4-FFF2-40B4-BE49-F238E27FC236}">
                <a16:creationId xmlns:a16="http://schemas.microsoft.com/office/drawing/2014/main" id="{4288E5C5-9A0A-40C3-A0B3-A3383ECBE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9F59A1D8-C897-491F-806A-905047A5C356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124BF133-A3FA-4B46-B21A-60702D6B757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ADDA23C-62A3-4EE7-A552-696FF45D8AC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1D51B4C2-8F7B-4B23-9F6F-B872D24C00F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8D65B1-1AAC-4995-A64E-3D67FBAC315C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55297" name="Text Box 1">
            <a:extLst>
              <a:ext uri="{FF2B5EF4-FFF2-40B4-BE49-F238E27FC236}">
                <a16:creationId xmlns:a16="http://schemas.microsoft.com/office/drawing/2014/main" id="{391F5BB0-3589-4C8D-946F-0959FC8D8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3A600576-15F6-4543-A224-2442B1F920DC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10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E455DAEF-E6A4-4CD8-B66A-EF57368F7E9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60CFA64-540A-4A4E-891C-7A69BA1CFC9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EC12FD70-D76B-4FB1-8B3A-FA1F6B6597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4897C1-7BF6-4FB6-8930-B9D2A9ED00DD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44033" name="Text Box 1">
            <a:extLst>
              <a:ext uri="{FF2B5EF4-FFF2-40B4-BE49-F238E27FC236}">
                <a16:creationId xmlns:a16="http://schemas.microsoft.com/office/drawing/2014/main" id="{D6FE278C-E2DC-4314-AE7E-E5C562BFC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DA5D4814-0047-40EE-8CAC-DAD990132CFC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11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33529871-442E-4BBA-932B-D3B93E52288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DA4D4BB-9714-40A3-810D-4A015A60619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3BC0181B-9DC1-4B11-8100-291BF404942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56DB87-7B40-4B5E-B3FB-CBED7379591B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45057" name="Text Box 1">
            <a:extLst>
              <a:ext uri="{FF2B5EF4-FFF2-40B4-BE49-F238E27FC236}">
                <a16:creationId xmlns:a16="http://schemas.microsoft.com/office/drawing/2014/main" id="{63C4CDEA-85E3-4A45-B268-E7287CC37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183BA2DF-6DB1-472B-AC03-76FE5B52DC06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12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AC3E35F4-2697-4D73-BC77-947F5DD369A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1B98BFC-AA71-4F7B-85D4-DC34A19E404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8CBD1C68-B720-4741-B5B9-3E76B8288E0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BB2EC9-51EB-49FA-A5B1-8271C9ADB169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46081" name="Text Box 1">
            <a:extLst>
              <a:ext uri="{FF2B5EF4-FFF2-40B4-BE49-F238E27FC236}">
                <a16:creationId xmlns:a16="http://schemas.microsoft.com/office/drawing/2014/main" id="{5A2AE533-5355-4B60-8A73-2E968871E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AD97344C-3EEE-484A-A451-362131C6F005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13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E710104-EB13-4F85-A60F-4AB059F2858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F823863-8562-42AB-8E6B-31270F4B5CB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D50682D4-4900-4A57-9738-9AB6C0A6612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5D4CC5-C204-4E13-9790-B2D9BF89DC3B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33793" name="Text Box 1">
            <a:extLst>
              <a:ext uri="{FF2B5EF4-FFF2-40B4-BE49-F238E27FC236}">
                <a16:creationId xmlns:a16="http://schemas.microsoft.com/office/drawing/2014/main" id="{92A9735A-5619-4FEF-AB7F-5C76C65B8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C2B015D9-ED8B-411E-B637-304440143DC8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14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D1A596D-CD15-4084-92CF-4FF94D17971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E76F774-9841-48D9-9B20-3C88C1F05D4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77876C9E-CEB9-453F-A4D0-4932EC70B1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BE9E71-1CFD-4718-B5F4-D551351A83CB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34817" name="Text Box 1">
            <a:extLst>
              <a:ext uri="{FF2B5EF4-FFF2-40B4-BE49-F238E27FC236}">
                <a16:creationId xmlns:a16="http://schemas.microsoft.com/office/drawing/2014/main" id="{EB5009BE-EBFF-4B9E-AFC2-1C0C0E101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BD38988C-4E95-4E38-8C81-C096F81D39F6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15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9607250-C03D-4D72-8778-FFC4B231A82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3C83913-21E7-475D-8F05-337DD6472A3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0B69D317-6381-49C5-ABF9-EF277B10E90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CAD767-5573-4E07-9A2F-DA1F36900CFB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36865" name="Text Box 1">
            <a:extLst>
              <a:ext uri="{FF2B5EF4-FFF2-40B4-BE49-F238E27FC236}">
                <a16:creationId xmlns:a16="http://schemas.microsoft.com/office/drawing/2014/main" id="{14F20910-5C4F-42E2-908B-72E9BFD3F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87098CFC-88C2-4D1E-A14A-EB99125C383D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16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1C397655-3A79-47A8-8FA8-A618B9C6405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8DE8E8B-A892-40FA-BF4C-C128D75AE88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D6A4E67A-2ABC-4C3F-A6CB-8DF755CA34C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C016BF-92AD-46D5-9A2A-84E4A8DECEE9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37889" name="Text Box 1">
            <a:extLst>
              <a:ext uri="{FF2B5EF4-FFF2-40B4-BE49-F238E27FC236}">
                <a16:creationId xmlns:a16="http://schemas.microsoft.com/office/drawing/2014/main" id="{758D7397-E4F4-43C2-956F-42ECBF1B6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F7A3F10A-B57B-4B29-BBC2-DB70B103E4C6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18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11AF357B-9FD8-44C8-8D58-7AE28E794C1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153976B-32F3-4698-97F4-9A20E264B08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AD4F825E-AD17-413D-856B-C097F28FA81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04E7C1-4ABE-450C-94DF-ED5F0043A097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id="{75BD726E-605B-43A8-B0EE-1030B5C5F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AE2C1F3D-9479-42A3-9984-B7D16B8640A6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19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992A1D4-AF4D-491D-B576-3D6D74BB105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CD1F05F-CC7D-41D5-977B-01955F61018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CC8B55A0-3E21-4614-A8E9-9899C046738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A38712-7861-4C23-AE55-F53AB14E5D67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41985" name="Text Box 1">
            <a:extLst>
              <a:ext uri="{FF2B5EF4-FFF2-40B4-BE49-F238E27FC236}">
                <a16:creationId xmlns:a16="http://schemas.microsoft.com/office/drawing/2014/main" id="{5D1A3CF7-7654-4AEC-88BF-6530C1939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915855B5-B657-4E08-B43D-CBE0DFDB662C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20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3DAE2A53-6F5B-499E-9960-C998838269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ED9C5CE-6525-4698-B5CC-0B5918BB6BD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35922E6B-BCF5-4B2A-9A22-ACB5281136C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F2DDA4-62AE-428D-B4AA-AEF5E41B333B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id="{F5A363F6-98F9-4C2B-AE21-7D3DCE62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35CB8589-BCE7-4AB8-8E98-452B8B9F32A4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EB066FE-7FCE-40DA-8BAF-BA2478E1D06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7DD57BA-4051-43E5-89BF-0025ED8604F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C47AC538-6045-4D8F-8168-3DEBC6A0A87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54411A-ACE2-482B-9407-91F525FC63DC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43009" name="Text Box 1">
            <a:extLst>
              <a:ext uri="{FF2B5EF4-FFF2-40B4-BE49-F238E27FC236}">
                <a16:creationId xmlns:a16="http://schemas.microsoft.com/office/drawing/2014/main" id="{2D107437-A474-48B4-ACC7-7A0F274ED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9D6AF80B-324B-4D82-912F-4463F5EFC0ED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21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E8B6286-57FC-4E25-AE65-E7797ABFC21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7E0A341-595B-4E0F-9242-6F310B89601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DAA83533-7051-47E5-A91A-382E8BF6055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41FF19-EDEF-450C-968D-F1D801445492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47105" name="Text Box 1">
            <a:extLst>
              <a:ext uri="{FF2B5EF4-FFF2-40B4-BE49-F238E27FC236}">
                <a16:creationId xmlns:a16="http://schemas.microsoft.com/office/drawing/2014/main" id="{DCBEB5F1-1D34-4ECF-BCEE-A48B0022A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B934FB8E-A160-4F69-9C0B-56CD42F159E1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22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82D5DF8-AEC1-4615-ACA8-B60CBE76260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9F05077-44CF-4198-8555-B9A5B9C0813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FF29BAB7-B4AC-434A-A997-D422149C42C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7A8450-AD3F-44A6-AB22-E173764DF928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56321" name="Text Box 1">
            <a:extLst>
              <a:ext uri="{FF2B5EF4-FFF2-40B4-BE49-F238E27FC236}">
                <a16:creationId xmlns:a16="http://schemas.microsoft.com/office/drawing/2014/main" id="{90EDACC8-159F-4A64-B083-B5CA01C05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07925C08-2253-4063-8792-EA59B746AF08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23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D8F56C7-6A25-489E-A95D-3000358037F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44B2D39-1D35-49D8-927E-69727BAADFD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B4C285DC-7F85-434A-85DD-E6C9E91A9C0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0EDC33-924D-4CC0-A379-4FAA64320797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48129" name="Text Box 1">
            <a:extLst>
              <a:ext uri="{FF2B5EF4-FFF2-40B4-BE49-F238E27FC236}">
                <a16:creationId xmlns:a16="http://schemas.microsoft.com/office/drawing/2014/main" id="{98D7E49E-7A1A-4FE7-BFD1-8FE6F168E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6D2DC60F-C395-4B36-90B8-61184CF3D3D7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24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52CA273F-E96E-449D-B8B4-1E45D5383C1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C9E8AE8-703D-4FC1-95C6-35EAF648624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0486E27C-BD53-4B93-A12A-AE128864673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7E6490-B07F-431B-9D17-E95736A099E9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49153" name="Text Box 1">
            <a:extLst>
              <a:ext uri="{FF2B5EF4-FFF2-40B4-BE49-F238E27FC236}">
                <a16:creationId xmlns:a16="http://schemas.microsoft.com/office/drawing/2014/main" id="{FD630551-5331-43AA-80B5-ADAE37AE4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2BDA4E57-0428-4FDA-ADC5-1E8DD61C0D75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25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09B5767C-C80E-408E-B4DC-790238B33E0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FE65F74-96FF-4A6F-9912-A4FAB7E40EF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60A65C08-3FC6-4364-BAB1-A9359C1DA38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A0D880-3545-4703-A7C4-6B84FC47D6D2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50177" name="Text Box 1">
            <a:extLst>
              <a:ext uri="{FF2B5EF4-FFF2-40B4-BE49-F238E27FC236}">
                <a16:creationId xmlns:a16="http://schemas.microsoft.com/office/drawing/2014/main" id="{FD55BF80-0754-44DB-BFE2-C0B14E2CC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C54522B9-0FD2-44B9-ABE0-7AE7C2BC87F1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26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9D9412E9-7A65-4461-8562-D395F521954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8F5FD46-C428-439F-A50A-ACF35971A43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CB959C12-E14B-4CDE-A5DA-B943A83E5F2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D82225-A3D8-493B-93A2-19238786E686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32769" name="Text Box 1">
            <a:extLst>
              <a:ext uri="{FF2B5EF4-FFF2-40B4-BE49-F238E27FC236}">
                <a16:creationId xmlns:a16="http://schemas.microsoft.com/office/drawing/2014/main" id="{C07B42EB-8F65-410D-B28C-531B8D4D9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18A1DFD7-395F-4E53-AC96-6CED45BBECD5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2B665D3-7F06-45E8-B4A3-4907D450655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52F9A90-6568-49C5-90C2-A7C3614422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4AE5BCAA-066C-43E6-9699-6BAF91E592C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A431A4-A75E-4D06-9C52-F0FC92D43AE5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38913" name="Text Box 1">
            <a:extLst>
              <a:ext uri="{FF2B5EF4-FFF2-40B4-BE49-F238E27FC236}">
                <a16:creationId xmlns:a16="http://schemas.microsoft.com/office/drawing/2014/main" id="{A46D0F45-F644-46B4-BAC0-7835D656E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983796D3-3764-4E22-98F5-9BCE210FAC2C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A11E45A-570D-4422-84EF-AD9A25BA03E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B99D958-B22D-4694-8621-A00B4E4A6CD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AD8CB032-C4EF-4A14-B4C4-199B267B338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D82069-A596-4910-848D-4430BF170B6F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39937" name="Text Box 1">
            <a:extLst>
              <a:ext uri="{FF2B5EF4-FFF2-40B4-BE49-F238E27FC236}">
                <a16:creationId xmlns:a16="http://schemas.microsoft.com/office/drawing/2014/main" id="{83F997B0-13BA-4100-ABFC-E4850AC03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AC72FD66-27E7-45D3-A71C-7793F73D5387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DC851C5C-5228-4561-83AB-72C94AF93D7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AAA3ECD-3497-4512-BF08-BF599E1F093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6A4ECF32-DB85-44DA-8054-1B0347F9B1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A04F1D-74E2-4493-8547-265D069CEA66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51201" name="Text Box 1">
            <a:extLst>
              <a:ext uri="{FF2B5EF4-FFF2-40B4-BE49-F238E27FC236}">
                <a16:creationId xmlns:a16="http://schemas.microsoft.com/office/drawing/2014/main" id="{7D96E056-8902-45F5-92C1-87967C0CD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4C7D585E-8B7E-4EE4-A329-9589AA377CED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073E4A31-324F-4E71-A17E-EEEBBD3FB48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FED6828-1719-4B6E-8447-0B27494D0BA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1EF7A7F6-C26F-4A3B-90BB-BB4D16EE906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F19E78-410B-497B-AEF9-03EB71AA406F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52225" name="Text Box 1">
            <a:extLst>
              <a:ext uri="{FF2B5EF4-FFF2-40B4-BE49-F238E27FC236}">
                <a16:creationId xmlns:a16="http://schemas.microsoft.com/office/drawing/2014/main" id="{CD524781-5DFA-46C0-B7D6-DEF0E40C3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C9D5CBBB-95CD-4E36-9D72-BD379D66E403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0C9C3CE4-CD98-4FF4-8A04-F4D51C5F62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6DBE99A-ED0A-4694-B725-4F2BB89D127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B1D3565A-DCFC-4E0B-B8A8-1B1359AAB9F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0D3EF7-F420-43BB-BCAC-D97A00A5AE13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53249" name="Text Box 1">
            <a:extLst>
              <a:ext uri="{FF2B5EF4-FFF2-40B4-BE49-F238E27FC236}">
                <a16:creationId xmlns:a16="http://schemas.microsoft.com/office/drawing/2014/main" id="{94EA77DD-2E4B-4A25-B839-38D6D0D63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12822755-E20A-47D4-A136-319A4770465C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8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731389E-4A4A-413B-81B8-4AD19A23843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C2276BA-FBCE-4D9A-A8B4-E29772525C3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B206C94D-4E53-458C-977D-F6159F43A9E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2C6C7B-4A50-417A-80E6-CD72C5EBDA2F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54273" name="Text Box 1">
            <a:extLst>
              <a:ext uri="{FF2B5EF4-FFF2-40B4-BE49-F238E27FC236}">
                <a16:creationId xmlns:a16="http://schemas.microsoft.com/office/drawing/2014/main" id="{FD86C09E-C9A8-4ADE-9B79-75B2DCD15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35D67783-3B49-492F-BDBB-325BE6086F0E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9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55E4F2BF-E397-4C57-B01B-113C3068E6A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8130BDE-481B-4754-B92E-FDAB1458E28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499"/>
            <a:ext cx="10080625" cy="573625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680" y="1597415"/>
            <a:ext cx="8297265" cy="3275034"/>
          </a:xfrm>
        </p:spPr>
        <p:txBody>
          <a:bodyPr/>
          <a:lstStyle>
            <a:lvl1pPr>
              <a:defRPr sz="595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680" y="5821156"/>
            <a:ext cx="8297265" cy="479478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B306-77B6-4BA8-A3F2-01110AEFCEDA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8301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6" y="5291772"/>
            <a:ext cx="829726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0080625" cy="5291773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764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7306" y="5916496"/>
            <a:ext cx="8297264" cy="544226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77AF-A12A-40E1-8CF9-02F55491E40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5578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534797" y="1475425"/>
            <a:ext cx="5235787" cy="3570605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109" y="1648539"/>
            <a:ext cx="4873162" cy="2916628"/>
          </a:xfrm>
        </p:spPr>
        <p:txBody>
          <a:bodyPr anchor="b"/>
          <a:lstStyle>
            <a:lvl1pPr algn="l">
              <a:defRPr sz="463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932" y="5181654"/>
            <a:ext cx="4871340" cy="786216"/>
          </a:xfrm>
        </p:spPr>
        <p:txBody>
          <a:bodyPr anchor="t">
            <a:noAutofit/>
          </a:bodyPr>
          <a:lstStyle>
            <a:lvl1pPr marL="0" indent="0" algn="l">
              <a:buNone/>
              <a:defRPr sz="1984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951895" y="1475425"/>
            <a:ext cx="3640574" cy="449244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77AF-A12A-40E1-8CF9-02F55491E40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714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943309" y="2520537"/>
            <a:ext cx="4047393" cy="2760165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122072" y="2685191"/>
            <a:ext cx="3623569" cy="2213216"/>
          </a:xfrm>
        </p:spPr>
        <p:txBody>
          <a:bodyPr/>
          <a:lstStyle>
            <a:lvl1pPr>
              <a:defRPr sz="352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089315" y="2519891"/>
            <a:ext cx="4048002" cy="2535642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77AF-A12A-40E1-8CF9-02F55491E40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83525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0080625" cy="2409647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77AF-A12A-40E1-8CF9-02F55491E40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0330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341443" y="491730"/>
            <a:ext cx="3739182" cy="5968993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770108" y="0"/>
            <a:ext cx="4310517" cy="646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339" y="646145"/>
            <a:ext cx="1876116" cy="566016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7305" y="491730"/>
            <a:ext cx="5454138" cy="5968993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77AF-A12A-40E1-8CF9-02F55491E40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764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0080625" cy="2409647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66" y="2449660"/>
            <a:ext cx="8294691" cy="40085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77AF-A12A-40E1-8CF9-02F55491E40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4898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0080625" cy="573625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6" y="3253368"/>
            <a:ext cx="8297264" cy="1619080"/>
          </a:xfrm>
        </p:spPr>
        <p:txBody>
          <a:bodyPr anchor="b"/>
          <a:lstStyle>
            <a:lvl1pPr algn="r">
              <a:defRPr sz="5291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6" y="5821546"/>
            <a:ext cx="8297264" cy="478355"/>
          </a:xfrm>
        </p:spPr>
        <p:txBody>
          <a:bodyPr anchor="t">
            <a:noAutofit/>
          </a:bodyPr>
          <a:lstStyle>
            <a:lvl1pPr marL="0" indent="0" algn="r">
              <a:buNone/>
              <a:defRPr sz="1984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187-41D4-4D2C-BB33-44A9725EF571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749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0080625" cy="2409647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65" y="2449661"/>
            <a:ext cx="4046717" cy="401106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942" y="2449661"/>
            <a:ext cx="4046714" cy="401106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77AF-A12A-40E1-8CF9-02F55491E40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9765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0080625" cy="2409647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965" y="2397397"/>
            <a:ext cx="4046717" cy="635222"/>
          </a:xfrm>
        </p:spPr>
        <p:txBody>
          <a:bodyPr anchor="b">
            <a:noAutofit/>
          </a:bodyPr>
          <a:lstStyle>
            <a:lvl1pPr marL="0" indent="0" algn="ctr">
              <a:buNone/>
              <a:defRPr sz="2205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965" y="3032620"/>
            <a:ext cx="4065093" cy="342810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0942" y="2397397"/>
            <a:ext cx="4046714" cy="635222"/>
          </a:xfrm>
        </p:spPr>
        <p:txBody>
          <a:bodyPr anchor="b">
            <a:noAutofit/>
          </a:bodyPr>
          <a:lstStyle>
            <a:lvl1pPr marL="0" indent="0" algn="ctr">
              <a:buNone/>
              <a:defRPr sz="2205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0942" y="3032620"/>
            <a:ext cx="4046714" cy="342810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77AF-A12A-40E1-8CF9-02F55491E40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801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0080625" cy="2409647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2EBB-9C47-44F2-85F0-C156862A121F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883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FF29-5D43-4400-A6F7-197ECEA1F0A1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131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87305" y="491728"/>
            <a:ext cx="2933182" cy="2000317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5" y="491729"/>
            <a:ext cx="2933182" cy="1783982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4748" y="491729"/>
            <a:ext cx="5169821" cy="596899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7305" y="2492045"/>
            <a:ext cx="2933182" cy="3968676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77AF-A12A-40E1-8CF9-02F55491E40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883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964" y="801958"/>
            <a:ext cx="3860214" cy="1782623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5042063" y="0"/>
            <a:ext cx="5038562" cy="7559675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543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964" y="2584581"/>
            <a:ext cx="3860214" cy="3876141"/>
          </a:xfrm>
        </p:spPr>
        <p:txBody>
          <a:bodyPr anchor="t"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12877" y="6659482"/>
            <a:ext cx="807706" cy="402483"/>
          </a:xfrm>
        </p:spPr>
        <p:txBody>
          <a:bodyPr/>
          <a:lstStyle/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8153" y="6659482"/>
            <a:ext cx="2724723" cy="402483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20583" y="6521170"/>
            <a:ext cx="878214" cy="540795"/>
          </a:xfrm>
        </p:spPr>
        <p:txBody>
          <a:bodyPr/>
          <a:lstStyle/>
          <a:p>
            <a:fld id="{794177AF-A12A-40E1-8CF9-02F55491E40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055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2966" y="492942"/>
            <a:ext cx="8294691" cy="1069741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966" y="2407897"/>
            <a:ext cx="8294691" cy="405034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153" y="6659482"/>
            <a:ext cx="6933772" cy="4024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92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9363" y="6659482"/>
            <a:ext cx="1094891" cy="4024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92">
                <a:solidFill>
                  <a:schemeClr val="tx1"/>
                </a:solidFill>
              </a:defRPr>
            </a:lvl1pPr>
          </a:lstStyle>
          <a:p>
            <a:fld id="{AD59D32F-5C17-4E1D-AD64-A2502E521153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4255" y="6521170"/>
            <a:ext cx="878214" cy="540795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205">
                <a:solidFill>
                  <a:schemeClr val="accent1"/>
                </a:solidFill>
              </a:defRPr>
            </a:lvl1pPr>
          </a:lstStyle>
          <a:p>
            <a:fld id="{794177AF-A12A-40E1-8CF9-02F55491E40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259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</p:sldLayoutIdLst>
  <p:txStyles>
    <p:titleStyle>
      <a:lvl1pPr algn="l" defTabSz="503972" rtl="0" eaLnBrk="1" latinLnBrk="0" hangingPunct="1">
        <a:spcBef>
          <a:spcPct val="0"/>
        </a:spcBef>
        <a:buNone/>
        <a:defRPr sz="4409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Font typeface="Wingdings 2" charset="2"/>
        <a:buChar char="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Font typeface="Wingdings 2" charset="2"/>
        <a:buChar char="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Font typeface="Wingdings 2" charset="2"/>
        <a:buChar char=""/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Font typeface="Wingdings 2" charset="2"/>
        <a:buChar char="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Font typeface="Wingdings 2" charset="2"/>
        <a:buChar char="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2645520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Font typeface="Wingdings 2" charset="2"/>
        <a:buChar char="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3086440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Font typeface="Wingdings 2" charset="2"/>
        <a:buChar char="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3527360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Font typeface="Wingdings 2" charset="2"/>
        <a:buChar char="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3968280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Font typeface="Wingdings 2" charset="2"/>
        <a:buChar char="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A7BEB6FF-AAA2-46AE-A9E9-7F7D18793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40" y="971525"/>
            <a:ext cx="9070975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4400" dirty="0"/>
              <a:t>Zagadnienia wstępne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A381B605-1599-4B88-B947-532286A6A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431800" indent="-320675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Aft>
                <a:spcPts val="1425"/>
              </a:spcAft>
              <a:buClrTx/>
              <a:buSzPct val="45000"/>
              <a:buFontTx/>
              <a:buNone/>
            </a:pPr>
            <a:endParaRPr lang="pl-PL" altLang="pl-PL" sz="3200" dirty="0"/>
          </a:p>
          <a:p>
            <a:pPr>
              <a:spcAft>
                <a:spcPts val="1425"/>
              </a:spcAft>
              <a:buClrTx/>
              <a:buSzPct val="45000"/>
              <a:buFontTx/>
              <a:buNone/>
            </a:pPr>
            <a:endParaRPr lang="pl-PL" altLang="pl-PL" sz="3200" dirty="0"/>
          </a:p>
          <a:p>
            <a:pPr>
              <a:spcAft>
                <a:spcPts val="1425"/>
              </a:spcAft>
              <a:buClrTx/>
              <a:buSzPct val="45000"/>
              <a:buFontTx/>
              <a:buNone/>
            </a:pPr>
            <a:endParaRPr lang="pl-PL" altLang="pl-PL" sz="3200" dirty="0"/>
          </a:p>
          <a:p>
            <a:pPr>
              <a:spcAft>
                <a:spcPts val="1425"/>
              </a:spcAft>
              <a:buClrTx/>
              <a:buSzPct val="45000"/>
              <a:buFontTx/>
              <a:buNone/>
            </a:pPr>
            <a:endParaRPr lang="pl-PL" altLang="pl-PL" sz="3200" dirty="0"/>
          </a:p>
          <a:p>
            <a:pPr algn="ctr">
              <a:spcAft>
                <a:spcPts val="1425"/>
              </a:spcAft>
              <a:buClrTx/>
              <a:buSzPct val="45000"/>
              <a:buFontTx/>
              <a:buNone/>
            </a:pPr>
            <a:r>
              <a:rPr lang="pl-PL" altLang="pl-PL" sz="2400" dirty="0"/>
              <a:t>mgr Dorota Czerwińska</a:t>
            </a:r>
          </a:p>
          <a:p>
            <a:pPr algn="ctr">
              <a:spcAft>
                <a:spcPts val="1425"/>
              </a:spcAft>
              <a:buClrTx/>
              <a:buSzPct val="45000"/>
              <a:buFontTx/>
              <a:buNone/>
            </a:pPr>
            <a:r>
              <a:rPr lang="pl-PL" altLang="pl-PL" sz="2400" dirty="0"/>
              <a:t>asystent w Katedrze Postępowania Karnego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28681" name="Rectangle 28680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3" name="Text Box 1">
            <a:extLst>
              <a:ext uri="{FF2B5EF4-FFF2-40B4-BE49-F238E27FC236}">
                <a16:creationId xmlns:a16="http://schemas.microsoft.com/office/drawing/2014/main" id="{3FCC64AF-9F61-4901-876C-8A65AE003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26" y="492941"/>
            <a:ext cx="8741170" cy="1069742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27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Tryby ścigania</a:t>
            </a:r>
          </a:p>
        </p:txBody>
      </p:sp>
      <p:sp>
        <p:nvSpPr>
          <p:cNvPr id="28683" name="Freeform: Shape 28682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6763" y="1737697"/>
            <a:ext cx="9027098" cy="5112674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BB3201B3-CE5D-43CA-AAAE-48905171E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512" y="2449659"/>
            <a:ext cx="8240905" cy="40085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 lnSpcReduction="10000"/>
          </a:bodyPr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860425" indent="-32067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 marL="1292225" indent="-2841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Obecnie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funkcjonują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dwa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tryby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ścigania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: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publicznoskargowy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</a:p>
          <a:p>
            <a:pPr lvl="2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bezwarunkowy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tryb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„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domyślny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”,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związany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z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określoną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w art. 10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zasadą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legalizmu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lvl="2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warunkowy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pl-PL" altLang="pl-PL" dirty="0">
                <a:solidFill>
                  <a:schemeClr val="tx1"/>
                </a:solidFill>
                <a:latin typeface="+mn-lt"/>
                <a:cs typeface="+mn-cs"/>
              </a:rPr>
              <a:t>(wnioskowy) 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–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wniosek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dotyczy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określonych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w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kodeksie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karnym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przestępstw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względnie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i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bezwzględnie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wnioskowych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;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istotny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art. 12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k.p.k.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!)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lub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za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zezwoleniem</a:t>
            </a:r>
            <a:endParaRPr lang="pl-PL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lvl="3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 2" charset="2"/>
              <a:buChar char=""/>
            </a:pPr>
            <a:r>
              <a:rPr lang="pl-PL" altLang="pl-PL" dirty="0">
                <a:solidFill>
                  <a:schemeClr val="tx1"/>
                </a:solidFill>
                <a:latin typeface="+mn-lt"/>
                <a:cs typeface="+mn-cs"/>
              </a:rPr>
              <a:t>Uwaga na nowy art. 12 § 4 k.p.k.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prywatnoskargowy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dotyczy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określonych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w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kodeksie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karnym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przestępstw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prywatnoskargowych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są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ich 4);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rozdział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52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k.k.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reguluje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postępowanie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szczególne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w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sprawach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z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oskarżenia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prywatnego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17417" name="Rectangle 17416">
            <a:extLst>
              <a:ext uri="{FF2B5EF4-FFF2-40B4-BE49-F238E27FC236}">
                <a16:creationId xmlns:a16="http://schemas.microsoft.com/office/drawing/2014/main" id="{0B9607A7-C194-45C1-9EA4-D513E02DC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9" name="Freeform 6">
            <a:extLst>
              <a:ext uri="{FF2B5EF4-FFF2-40B4-BE49-F238E27FC236}">
                <a16:creationId xmlns:a16="http://schemas.microsoft.com/office/drawing/2014/main" id="{CBFF659F-D040-4A67-B951-3D6D61BB1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7409" name="Text Box 1">
            <a:extLst>
              <a:ext uri="{FF2B5EF4-FFF2-40B4-BE49-F238E27FC236}">
                <a16:creationId xmlns:a16="http://schemas.microsoft.com/office/drawing/2014/main" id="{EC55DDC4-66F7-4CC6-9342-1FB0F30D4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26" y="492941"/>
            <a:ext cx="8741170" cy="1069742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34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Po</a:t>
            </a:r>
            <a:r>
              <a:rPr lang="pl-PL" altLang="pl-PL" sz="34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stępowanie karne</a:t>
            </a:r>
            <a:endParaRPr lang="en-US" altLang="pl-PL" sz="3400" b="1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422EFD15-68E2-4EA3-B390-47481C2B0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76" y="2409646"/>
            <a:ext cx="8430491" cy="40085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postępowanie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karne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pojęcie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wieloznaczne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może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być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równoważne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procesowi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karnemu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;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samo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i="1" dirty="0" err="1">
                <a:solidFill>
                  <a:schemeClr val="tx1"/>
                </a:solidFill>
                <a:latin typeface="+mn-lt"/>
                <a:cs typeface="+mn-cs"/>
              </a:rPr>
              <a:t>postępowanie</a:t>
            </a:r>
            <a:r>
              <a:rPr lang="en-US" altLang="pl-PL" sz="1900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może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też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określać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poszczególne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etapy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całego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postępowania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(np.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postępowanie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przygotowawcze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)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lub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postępowania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szczególne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(np.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nakazowe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również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kodeks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używa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tego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pojęcia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w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różnych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znaczeniach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zob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. art. 2, art. 160, art. 297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k.p.k.</a:t>
            </a:r>
            <a:endParaRPr lang="en-US" altLang="pl-PL" sz="19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Konkluzja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: to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pojęcie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węższe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niż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proces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i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oznacza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jego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wycinek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czasowy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czy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przedmiotowy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E3230858-C593-448F-ACE3-8FA5F30AC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33338"/>
            <a:ext cx="9431337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4400" dirty="0"/>
              <a:t>Rodzaje postępowania karnego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63578C49-04FD-457A-AB72-CE351281D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149350"/>
            <a:ext cx="9070975" cy="604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860425" indent="-32067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3200" dirty="0">
                <a:solidFill>
                  <a:schemeClr val="tx1"/>
                </a:solidFill>
              </a:rPr>
              <a:t>postępowanie karne można także rozumieć jako postępowanie zasadnicze, zwyczajne (dotyczące głównego przedmiotu procesu) w odróżnieniu od postępowań dodatkowych, wśród których wyróżniamy:</a:t>
            </a:r>
          </a:p>
          <a:p>
            <a:pPr lvl="1" algn="just"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chemeClr val="tx1"/>
                </a:solidFill>
              </a:rPr>
              <a:t>incydentalne (dot. kwestii wpadkowych) – np. kwestia tymczasowego aresztowania</a:t>
            </a:r>
          </a:p>
          <a:p>
            <a:pPr lvl="1" algn="just"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chemeClr val="tx1"/>
                </a:solidFill>
              </a:rPr>
              <a:t>pomocnicze (usuwają szczególne trudności) – np. pomoc prawna, postępowanie renowacyjne</a:t>
            </a:r>
          </a:p>
          <a:p>
            <a:pPr lvl="1" algn="just"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chemeClr val="tx1"/>
                </a:solidFill>
              </a:rPr>
              <a:t>następcze (toczą się po uprawomocnieniu wyroku) – np. o ułaskawienie</a:t>
            </a:r>
          </a:p>
          <a:p>
            <a:pPr lvl="1" algn="just"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chemeClr val="tx1"/>
                </a:solidFill>
              </a:rPr>
              <a:t>uzupełniające prowadzone na podstawie art. 420 k.p.k.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19466" name="Rectangle 19465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1" y="0"/>
            <a:ext cx="10076844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8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833981" cy="7559675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id="{13C2507D-7189-46BB-BC0D-15DE4679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02" y="1919917"/>
            <a:ext cx="2909136" cy="4539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pl-PL" altLang="pl-PL" sz="40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Pojęcie procedury karnej</a:t>
            </a:r>
            <a:endParaRPr lang="en-US" altLang="pl-PL" sz="4000" b="1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460" name="Text Box 2">
            <a:extLst>
              <a:ext uri="{FF2B5EF4-FFF2-40B4-BE49-F238E27FC236}">
                <a16:creationId xmlns:a16="http://schemas.microsoft.com/office/drawing/2014/main" id="{7E42D24C-C137-6C3E-D435-0336BFD87B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1079769"/>
              </p:ext>
            </p:extLst>
          </p:nvPr>
        </p:nvGraphicFramePr>
        <p:xfrm>
          <a:off x="4519846" y="1292814"/>
          <a:ext cx="4883487" cy="5166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7186" name="Rectangle 7185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1407A9C4-5659-4825-A220-C01045B39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26" y="492941"/>
            <a:ext cx="8741170" cy="1069742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27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Przedmiot procesu karnego</a:t>
            </a:r>
          </a:p>
        </p:txBody>
      </p:sp>
      <p:sp>
        <p:nvSpPr>
          <p:cNvPr id="7188" name="Freeform: Shape 7187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6763" y="1737697"/>
            <a:ext cx="9027098" cy="5112674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5FB13A12-79E1-4A02-9A62-ADF90B4D7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512" y="2449659"/>
            <a:ext cx="8240905" cy="40085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860425" indent="-32067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współcześnie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przyjmuje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się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że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przedmiotem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procesu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karnego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jest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odpowiedzialność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prawna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za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czyn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zarzucany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oskarżonemu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=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odpowiedzialność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karna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cywilna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!</a:t>
            </a: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odpowiedzialność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karna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:</a:t>
            </a:r>
          </a:p>
          <a:p>
            <a:pPr lvl="1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grożąca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możliwość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poniesienia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przewidzianych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przez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prawo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ujemnych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następstw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ukształtowana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odpowiedzialność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oparta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jest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2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podstawach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:</a:t>
            </a:r>
          </a:p>
          <a:p>
            <a:pPr lvl="1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faktycznej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prawnej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Freeform 6">
            <a:extLst>
              <a:ext uri="{FF2B5EF4-FFF2-40B4-BE49-F238E27FC236}">
                <a16:creationId xmlns:a16="http://schemas.microsoft.com/office/drawing/2014/main" id="{DA9A1ACB-4ECA-4EAE-AEAB-CE9C8C01E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8202" name="Rectangle 8201">
            <a:extLst>
              <a:ext uri="{FF2B5EF4-FFF2-40B4-BE49-F238E27FC236}">
                <a16:creationId xmlns:a16="http://schemas.microsoft.com/office/drawing/2014/main" id="{5940F547-7206-4401-94FB-F8421915D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8195" descr="Obraz zawierający liście mniszka, roślina&#10;&#10;Opis wygenerowany automatycznie">
            <a:extLst>
              <a:ext uri="{FF2B5EF4-FFF2-40B4-BE49-F238E27FC236}">
                <a16:creationId xmlns:a16="http://schemas.microsoft.com/office/drawing/2014/main" id="{5AC41547-6F91-92F8-9F42-7D8FE652D8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l="6" r="24987" b="1"/>
          <a:stretch/>
        </p:blipFill>
        <p:spPr>
          <a:xfrm>
            <a:off x="20" y="10"/>
            <a:ext cx="10080605" cy="7559665"/>
          </a:xfrm>
          <a:prstGeom prst="rect">
            <a:avLst/>
          </a:prstGeom>
        </p:spPr>
      </p:pic>
      <p:sp>
        <p:nvSpPr>
          <p:cNvPr id="8193" name="Text Box 1">
            <a:extLst>
              <a:ext uri="{FF2B5EF4-FFF2-40B4-BE49-F238E27FC236}">
                <a16:creationId xmlns:a16="http://schemas.microsoft.com/office/drawing/2014/main" id="{5C0EC58D-B662-44BC-9273-2D4659B7E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26" y="492941"/>
            <a:ext cx="8741170" cy="10697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40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Przedmiot procesu karnego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DD1DCE97-5951-450A-9A21-FE4BF224D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29" y="2449659"/>
            <a:ext cx="8726764" cy="40085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860425" indent="-32067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przedmiot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procesu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powinien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być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:</a:t>
            </a:r>
          </a:p>
          <a:p>
            <a:pPr lvl="1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niezmienny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– w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postępowaniu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przygotowawczym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zasada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ta ma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jednak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charakter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względny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– art. 314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k.p.k.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;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wyjątek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przewiduje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też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art. 398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k.p.k.</a:t>
            </a:r>
            <a:endParaRPr lang="en-US" altLang="pl-PL" sz="2400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niepodzielny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niedopuszczalne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jest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orzekanie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o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fragmentach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tego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samego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przedmiotu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w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różnych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procesach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Zasada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ta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ulega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jednak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ograniczeniom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ze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względów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ekonomii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procesowej</a:t>
            </a:r>
            <a:r>
              <a:rPr lang="en-US" altLang="pl-PL" sz="2400" dirty="0">
                <a:solidFill>
                  <a:schemeClr val="tx1"/>
                </a:solidFill>
                <a:latin typeface="+mn-lt"/>
                <a:cs typeface="+mn-cs"/>
              </a:rPr>
              <a:t> – np. art. 34 </a:t>
            </a:r>
            <a:r>
              <a:rPr lang="en-US" altLang="pl-PL" sz="2400" dirty="0" err="1">
                <a:solidFill>
                  <a:schemeClr val="tx1"/>
                </a:solidFill>
                <a:latin typeface="+mn-lt"/>
                <a:cs typeface="+mn-cs"/>
              </a:rPr>
              <a:t>k.p.k.</a:t>
            </a:r>
            <a:endParaRPr lang="en-US" altLang="pl-PL" sz="240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10250" name="Rectangle 10249">
            <a:extLst>
              <a:ext uri="{FF2B5EF4-FFF2-40B4-BE49-F238E27FC236}">
                <a16:creationId xmlns:a16="http://schemas.microsoft.com/office/drawing/2014/main" id="{056824CE-083D-4ED5-94A5-655345BB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2" name="Freeform 6">
            <a:extLst>
              <a:ext uri="{FF2B5EF4-FFF2-40B4-BE49-F238E27FC236}">
                <a16:creationId xmlns:a16="http://schemas.microsoft.com/office/drawing/2014/main" id="{0785D83B-2124-40CD-9E29-811BC2B7C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0241" name="Text Box 1">
            <a:extLst>
              <a:ext uri="{FF2B5EF4-FFF2-40B4-BE49-F238E27FC236}">
                <a16:creationId xmlns:a16="http://schemas.microsoft.com/office/drawing/2014/main" id="{8F512BF3-7774-463C-83D6-6634F369C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26" y="492941"/>
            <a:ext cx="8741170" cy="10697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40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Istota procesu karnego</a:t>
            </a:r>
          </a:p>
        </p:txBody>
      </p:sp>
      <p:graphicFrame>
        <p:nvGraphicFramePr>
          <p:cNvPr id="10244" name="Text Box 2">
            <a:extLst>
              <a:ext uri="{FF2B5EF4-FFF2-40B4-BE49-F238E27FC236}">
                <a16:creationId xmlns:a16="http://schemas.microsoft.com/office/drawing/2014/main" id="{DDE55B53-EF3B-674A-D9F4-4623E16FF1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8606127"/>
              </p:ext>
            </p:extLst>
          </p:nvPr>
        </p:nvGraphicFramePr>
        <p:xfrm>
          <a:off x="677291" y="2749969"/>
          <a:ext cx="8726042" cy="3709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ECDD749-270A-42CB-BC0A-00FD7A9C844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79388"/>
            <a:ext cx="7635875" cy="1393825"/>
          </a:xfrm>
        </p:spPr>
        <p:txBody>
          <a:bodyPr>
            <a:noAutofit/>
          </a:bodyPr>
          <a:lstStyle/>
          <a:p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Aksjologia procesu karnego</a:t>
            </a:r>
          </a:p>
        </p:txBody>
      </p:sp>
      <p:graphicFrame>
        <p:nvGraphicFramePr>
          <p:cNvPr id="8" name="pole tekstowe 5">
            <a:extLst>
              <a:ext uri="{FF2B5EF4-FFF2-40B4-BE49-F238E27FC236}">
                <a16:creationId xmlns:a16="http://schemas.microsoft.com/office/drawing/2014/main" id="{98491574-35AB-A966-8461-6690A5169695}"/>
              </a:ext>
            </a:extLst>
          </p:cNvPr>
          <p:cNvGraphicFramePr/>
          <p:nvPr/>
        </p:nvGraphicFramePr>
        <p:xfrm>
          <a:off x="359792" y="1562274"/>
          <a:ext cx="9361040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995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11273" name="Rectangle 11272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5" name="Freeform: Shape 11274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482695" y="1482695"/>
            <a:ext cx="7559675" cy="4594285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1265" name="Text Box 1">
            <a:extLst>
              <a:ext uri="{FF2B5EF4-FFF2-40B4-BE49-F238E27FC236}">
                <a16:creationId xmlns:a16="http://schemas.microsoft.com/office/drawing/2014/main" id="{348A2E97-60EF-4738-A0D4-A59675866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22" y="1912358"/>
            <a:ext cx="3113388" cy="37349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4000" b="1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Formy</a:t>
            </a:r>
            <a:r>
              <a:rPr lang="en-US" altLang="pl-PL" sz="40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l-PL" sz="4000" b="1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procesu</a:t>
            </a:r>
            <a:r>
              <a:rPr lang="en-US" altLang="pl-PL" sz="40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l-PL" sz="4000" b="1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karnego</a:t>
            </a:r>
            <a:endParaRPr lang="en-US" altLang="pl-PL" sz="4000" b="1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CEAC809F-A9A7-4B10-9994-764ACE872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608" y="1079158"/>
            <a:ext cx="4436085" cy="5401358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skargowa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najstarsza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ukształtowana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w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Rzymie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Grecji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;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dominacja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zasady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skargowości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kontradyktoryjności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ustności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jawności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inkwizycyjna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średniowieczna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;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oparta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skupieniu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w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jednym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ręku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wszystkich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trzech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funkcji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procesowych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: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obrony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oskarżania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orzekania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;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dominacja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zasady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oficjalności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pisemności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tajności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mieszana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współczesna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;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poszczególne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stadia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zbliżone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są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do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obu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z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powyższych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form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14346" name="Rectangle 14345">
            <a:extLst>
              <a:ext uri="{FF2B5EF4-FFF2-40B4-BE49-F238E27FC236}">
                <a16:creationId xmlns:a16="http://schemas.microsoft.com/office/drawing/2014/main" id="{056824CE-083D-4ED5-94A5-655345BB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8" name="Freeform 6">
            <a:extLst>
              <a:ext uri="{FF2B5EF4-FFF2-40B4-BE49-F238E27FC236}">
                <a16:creationId xmlns:a16="http://schemas.microsoft.com/office/drawing/2014/main" id="{0785D83B-2124-40CD-9E29-811BC2B7C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4337" name="Text Box 1">
            <a:extLst>
              <a:ext uri="{FF2B5EF4-FFF2-40B4-BE49-F238E27FC236}">
                <a16:creationId xmlns:a16="http://schemas.microsoft.com/office/drawing/2014/main" id="{652CC1A7-CEEF-4097-9986-164825B23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26" y="492941"/>
            <a:ext cx="8741170" cy="10697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40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Funkcje procesu karnego</a:t>
            </a:r>
          </a:p>
        </p:txBody>
      </p:sp>
      <p:graphicFrame>
        <p:nvGraphicFramePr>
          <p:cNvPr id="14340" name="Text Box 2">
            <a:extLst>
              <a:ext uri="{FF2B5EF4-FFF2-40B4-BE49-F238E27FC236}">
                <a16:creationId xmlns:a16="http://schemas.microsoft.com/office/drawing/2014/main" id="{1CB59127-31C2-14F1-FCFE-A8F6EEBA95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7040453"/>
              </p:ext>
            </p:extLst>
          </p:nvPr>
        </p:nvGraphicFramePr>
        <p:xfrm>
          <a:off x="677291" y="2749969"/>
          <a:ext cx="8726042" cy="3709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5130" name="Rectangle 5129">
            <a:extLst>
              <a:ext uri="{FF2B5EF4-FFF2-40B4-BE49-F238E27FC236}">
                <a16:creationId xmlns:a16="http://schemas.microsoft.com/office/drawing/2014/main" id="{056824CE-083D-4ED5-94A5-655345BB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" name="Freeform 6">
            <a:extLst>
              <a:ext uri="{FF2B5EF4-FFF2-40B4-BE49-F238E27FC236}">
                <a16:creationId xmlns:a16="http://schemas.microsoft.com/office/drawing/2014/main" id="{0785D83B-2124-40CD-9E29-811BC2B7C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5121" name="Text Box 1">
            <a:extLst>
              <a:ext uri="{FF2B5EF4-FFF2-40B4-BE49-F238E27FC236}">
                <a16:creationId xmlns:a16="http://schemas.microsoft.com/office/drawing/2014/main" id="{49B50C3B-8FC1-40BE-B832-E06B0B263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26" y="386063"/>
            <a:ext cx="8741170" cy="10697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pl-PL" altLang="pl-PL" sz="34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altLang="pl-PL" sz="3400" b="1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ojęci</a:t>
            </a:r>
            <a:r>
              <a:rPr lang="pl-PL" altLang="pl-PL" sz="34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altLang="pl-PL" sz="34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l-PL" sz="3400" b="1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procesu</a:t>
            </a:r>
            <a:r>
              <a:rPr lang="en-US" altLang="pl-PL" sz="34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l-PL" sz="3400" b="1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karnego</a:t>
            </a:r>
            <a:endParaRPr lang="en-US" altLang="pl-PL" sz="3400" b="1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124" name="Text Box 2">
            <a:extLst>
              <a:ext uri="{FF2B5EF4-FFF2-40B4-BE49-F238E27FC236}">
                <a16:creationId xmlns:a16="http://schemas.microsoft.com/office/drawing/2014/main" id="{DF70ACFB-F7F7-8049-D5FE-C11BA23064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8851818"/>
              </p:ext>
            </p:extLst>
          </p:nvPr>
        </p:nvGraphicFramePr>
        <p:xfrm>
          <a:off x="677291" y="2749969"/>
          <a:ext cx="8726042" cy="3709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15369" name="Rectangle 15368">
            <a:extLst>
              <a:ext uri="{FF2B5EF4-FFF2-40B4-BE49-F238E27FC236}">
                <a16:creationId xmlns:a16="http://schemas.microsoft.com/office/drawing/2014/main" id="{0B9607A7-C194-45C1-9EA4-D513E02DC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1" name="Freeform 6">
            <a:extLst>
              <a:ext uri="{FF2B5EF4-FFF2-40B4-BE49-F238E27FC236}">
                <a16:creationId xmlns:a16="http://schemas.microsoft.com/office/drawing/2014/main" id="{CBFF659F-D040-4A67-B951-3D6D61BB1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2B4D526D-1613-4D26-85BE-5773AED1F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26" y="492941"/>
            <a:ext cx="8741170" cy="1069742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34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Funkcje przepisów prawa karnego procesowego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B9234EC1-A587-4961-8690-511E6C0FA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76" y="2409646"/>
            <a:ext cx="8790531" cy="40085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prakseologiczna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instrumentalna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) -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ukształtowaniu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procesu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karnego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w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sposób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pozwalający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osiągnięcie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jego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celów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w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postaci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sprawiedliwości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materialnej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proceduralnej</a:t>
            </a:r>
            <a:endParaRPr lang="en-US" altLang="pl-PL" sz="19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gwarancyjna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zabezpiecza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konstytucyjne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prawa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wolności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przez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bezprawną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działalnością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organów</a:t>
            </a:r>
            <a:endParaRPr lang="en-US" altLang="pl-PL" sz="19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porządkująca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koordynują</a:t>
            </a:r>
            <a:r>
              <a:rPr lang="en-US" altLang="pl-PL" sz="19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sz="1900" dirty="0" err="1">
                <a:solidFill>
                  <a:schemeClr val="tx1"/>
                </a:solidFill>
                <a:latin typeface="+mn-lt"/>
                <a:cs typeface="+mn-cs"/>
              </a:rPr>
              <a:t>proces</a:t>
            </a:r>
            <a:endParaRPr lang="en-US" altLang="pl-PL" sz="190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6393" name="Freeform: Shape 16392">
            <a:extLst>
              <a:ext uri="{FF2B5EF4-FFF2-40B4-BE49-F238E27FC236}">
                <a16:creationId xmlns:a16="http://schemas.microsoft.com/office/drawing/2014/main" id="{5C4E86D9-FC25-4C5B-B73F-77B0D9D11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255225" y="-1255225"/>
            <a:ext cx="7570176" cy="10080625"/>
          </a:xfrm>
          <a:custGeom>
            <a:avLst/>
            <a:gdLst>
              <a:gd name="connsiteX0" fmla="*/ 0 w 6867526"/>
              <a:gd name="connsiteY0" fmla="*/ 11723012 h 12192000"/>
              <a:gd name="connsiteX1" fmla="*/ 0 w 6867526"/>
              <a:gd name="connsiteY1" fmla="*/ 4448765 h 12192000"/>
              <a:gd name="connsiteX2" fmla="*/ 0 w 6867526"/>
              <a:gd name="connsiteY2" fmla="*/ 0 h 12192000"/>
              <a:gd name="connsiteX3" fmla="*/ 6867524 w 6867526"/>
              <a:gd name="connsiteY3" fmla="*/ 0 h 12192000"/>
              <a:gd name="connsiteX4" fmla="*/ 6867524 w 6867526"/>
              <a:gd name="connsiteY4" fmla="*/ 4089952 h 12192000"/>
              <a:gd name="connsiteX5" fmla="*/ 6867524 w 6867526"/>
              <a:gd name="connsiteY5" fmla="*/ 10933355 h 12192000"/>
              <a:gd name="connsiteX6" fmla="*/ 6867526 w 6867526"/>
              <a:gd name="connsiteY6" fmla="*/ 10933355 h 12192000"/>
              <a:gd name="connsiteX7" fmla="*/ 6867526 w 6867526"/>
              <a:gd name="connsiteY7" fmla="*/ 12192000 h 12192000"/>
              <a:gd name="connsiteX8" fmla="*/ 9525 w 6867526"/>
              <a:gd name="connsiteY8" fmla="*/ 12192000 h 12192000"/>
              <a:gd name="connsiteX9" fmla="*/ 9525 w 6867526"/>
              <a:gd name="connsiteY9" fmla="*/ 11726716 h 12192000"/>
              <a:gd name="connsiteX10" fmla="*/ 4761 w 6867526"/>
              <a:gd name="connsiteY10" fmla="*/ 11726716 h 12192000"/>
              <a:gd name="connsiteX11" fmla="*/ 4761 w 6867526"/>
              <a:gd name="connsiteY11" fmla="*/ 11723012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67526" h="12192000">
                <a:moveTo>
                  <a:pt x="0" y="11723012"/>
                </a:moveTo>
                <a:lnTo>
                  <a:pt x="0" y="4448765"/>
                </a:lnTo>
                <a:lnTo>
                  <a:pt x="0" y="0"/>
                </a:lnTo>
                <a:lnTo>
                  <a:pt x="6867524" y="0"/>
                </a:lnTo>
                <a:lnTo>
                  <a:pt x="6867524" y="4089952"/>
                </a:lnTo>
                <a:lnTo>
                  <a:pt x="6867524" y="10933355"/>
                </a:lnTo>
                <a:lnTo>
                  <a:pt x="6867526" y="10933355"/>
                </a:lnTo>
                <a:lnTo>
                  <a:pt x="6867526" y="12192000"/>
                </a:lnTo>
                <a:lnTo>
                  <a:pt x="9525" y="12192000"/>
                </a:lnTo>
                <a:lnTo>
                  <a:pt x="9525" y="11726716"/>
                </a:lnTo>
                <a:lnTo>
                  <a:pt x="4761" y="11726716"/>
                </a:lnTo>
                <a:lnTo>
                  <a:pt x="4761" y="11723012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6385" name="Text Box 1">
            <a:extLst>
              <a:ext uri="{FF2B5EF4-FFF2-40B4-BE49-F238E27FC236}">
                <a16:creationId xmlns:a16="http://schemas.microsoft.com/office/drawing/2014/main" id="{3FD1235F-6C39-46C7-8813-EED38BA7F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273" y="959829"/>
            <a:ext cx="5291317" cy="56400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58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Funkcje procesowe</a:t>
            </a:r>
          </a:p>
        </p:txBody>
      </p:sp>
      <p:sp useBgFill="1">
        <p:nvSpPr>
          <p:cNvPr id="16395" name="Freeform: Shape 16394">
            <a:extLst>
              <a:ext uri="{FF2B5EF4-FFF2-40B4-BE49-F238E27FC236}">
                <a16:creationId xmlns:a16="http://schemas.microsoft.com/office/drawing/2014/main" id="{44AF92AB-F4DD-4C5A-BC11-E1D33AFC0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800218" y="1800219"/>
            <a:ext cx="7559675" cy="3959239"/>
          </a:xfrm>
          <a:custGeom>
            <a:avLst/>
            <a:gdLst>
              <a:gd name="connsiteX0" fmla="*/ 6858000 w 6858000"/>
              <a:gd name="connsiteY0" fmla="*/ 468988 h 4788497"/>
              <a:gd name="connsiteX1" fmla="*/ 6858000 w 6858000"/>
              <a:gd name="connsiteY1" fmla="*/ 4490047 h 4788497"/>
              <a:gd name="connsiteX2" fmla="*/ 3859631 w 6858000"/>
              <a:gd name="connsiteY2" fmla="*/ 4490047 h 4788497"/>
              <a:gd name="connsiteX3" fmla="*/ 3478631 w 6858000"/>
              <a:gd name="connsiteY3" fmla="*/ 4775798 h 4788497"/>
              <a:gd name="connsiteX4" fmla="*/ 3470164 w 6858000"/>
              <a:gd name="connsiteY4" fmla="*/ 4778972 h 4788497"/>
              <a:gd name="connsiteX5" fmla="*/ 3457464 w 6858000"/>
              <a:gd name="connsiteY5" fmla="*/ 4783735 h 4788497"/>
              <a:gd name="connsiteX6" fmla="*/ 3446881 w 6858000"/>
              <a:gd name="connsiteY6" fmla="*/ 4788497 h 4788497"/>
              <a:gd name="connsiteX7" fmla="*/ 3434181 w 6858000"/>
              <a:gd name="connsiteY7" fmla="*/ 4788497 h 4788497"/>
              <a:gd name="connsiteX8" fmla="*/ 3423598 w 6858000"/>
              <a:gd name="connsiteY8" fmla="*/ 4788497 h 4788497"/>
              <a:gd name="connsiteX9" fmla="*/ 3410897 w 6858000"/>
              <a:gd name="connsiteY9" fmla="*/ 4783735 h 4788497"/>
              <a:gd name="connsiteX10" fmla="*/ 3398198 w 6858000"/>
              <a:gd name="connsiteY10" fmla="*/ 4778972 h 4788497"/>
              <a:gd name="connsiteX11" fmla="*/ 3389731 w 6858000"/>
              <a:gd name="connsiteY11" fmla="*/ 4775798 h 4788497"/>
              <a:gd name="connsiteX12" fmla="*/ 3008731 w 6858000"/>
              <a:gd name="connsiteY12" fmla="*/ 4490047 h 4788497"/>
              <a:gd name="connsiteX13" fmla="*/ 1012714 w 6858000"/>
              <a:gd name="connsiteY13" fmla="*/ 4490047 h 4788497"/>
              <a:gd name="connsiteX14" fmla="*/ 1012714 w 6858000"/>
              <a:gd name="connsiteY14" fmla="*/ 4489653 h 4788497"/>
              <a:gd name="connsiteX15" fmla="*/ 4761 w 6858000"/>
              <a:gd name="connsiteY15" fmla="*/ 4489653 h 4788497"/>
              <a:gd name="connsiteX16" fmla="*/ 4761 w 6858000"/>
              <a:gd name="connsiteY16" fmla="*/ 4487273 h 4788497"/>
              <a:gd name="connsiteX17" fmla="*/ 0 w 6858000"/>
              <a:gd name="connsiteY17" fmla="*/ 4487273 h 4788497"/>
              <a:gd name="connsiteX18" fmla="*/ 0 w 6858000"/>
              <a:gd name="connsiteY18" fmla="*/ 0 h 4788497"/>
              <a:gd name="connsiteX19" fmla="*/ 6848476 w 6858000"/>
              <a:gd name="connsiteY19" fmla="*/ 0 h 4788497"/>
              <a:gd name="connsiteX20" fmla="*/ 6848476 w 6858000"/>
              <a:gd name="connsiteY20" fmla="*/ 465284 h 4788497"/>
              <a:gd name="connsiteX21" fmla="*/ 6853240 w 6858000"/>
              <a:gd name="connsiteY21" fmla="*/ 465284 h 4788497"/>
              <a:gd name="connsiteX22" fmla="*/ 6853240 w 6858000"/>
              <a:gd name="connsiteY22" fmla="*/ 468988 h 478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0" h="4788497">
                <a:moveTo>
                  <a:pt x="6858000" y="468988"/>
                </a:moveTo>
                <a:lnTo>
                  <a:pt x="6858000" y="4490047"/>
                </a:lnTo>
                <a:lnTo>
                  <a:pt x="3859631" y="4490047"/>
                </a:lnTo>
                <a:lnTo>
                  <a:pt x="3478631" y="4775798"/>
                </a:lnTo>
                <a:lnTo>
                  <a:pt x="3470164" y="4778972"/>
                </a:lnTo>
                <a:lnTo>
                  <a:pt x="3457464" y="4783735"/>
                </a:lnTo>
                <a:lnTo>
                  <a:pt x="3446881" y="4788497"/>
                </a:lnTo>
                <a:lnTo>
                  <a:pt x="3434181" y="4788497"/>
                </a:lnTo>
                <a:lnTo>
                  <a:pt x="3423598" y="4788497"/>
                </a:lnTo>
                <a:lnTo>
                  <a:pt x="3410897" y="4783735"/>
                </a:lnTo>
                <a:lnTo>
                  <a:pt x="3398198" y="4778972"/>
                </a:lnTo>
                <a:lnTo>
                  <a:pt x="3389731" y="4775798"/>
                </a:lnTo>
                <a:lnTo>
                  <a:pt x="3008731" y="4490047"/>
                </a:lnTo>
                <a:lnTo>
                  <a:pt x="1012714" y="4490047"/>
                </a:lnTo>
                <a:lnTo>
                  <a:pt x="1012714" y="4489653"/>
                </a:lnTo>
                <a:lnTo>
                  <a:pt x="4761" y="4489653"/>
                </a:lnTo>
                <a:lnTo>
                  <a:pt x="4761" y="4487273"/>
                </a:lnTo>
                <a:lnTo>
                  <a:pt x="0" y="4487273"/>
                </a:lnTo>
                <a:lnTo>
                  <a:pt x="0" y="0"/>
                </a:lnTo>
                <a:lnTo>
                  <a:pt x="6848476" y="0"/>
                </a:lnTo>
                <a:lnTo>
                  <a:pt x="6848476" y="465284"/>
                </a:lnTo>
                <a:lnTo>
                  <a:pt x="6853240" y="465284"/>
                </a:lnTo>
                <a:lnTo>
                  <a:pt x="6853240" y="468988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F47AC46F-BA96-4C03-A52E-F811F5FBD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22" y="959829"/>
            <a:ext cx="2803253" cy="5640016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1482725" indent="-56832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zasadniczy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kierunek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typ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)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aktywności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procesowej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wyznaczony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przez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procesową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rolę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danego</a:t>
            </a:r>
            <a:r>
              <a:rPr lang="en-US" altLang="pl-P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podmiotu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ścigania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orzekania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lvl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altLang="pl-PL" dirty="0" err="1">
                <a:solidFill>
                  <a:schemeClr val="tx1"/>
                </a:solidFill>
                <a:latin typeface="+mn-lt"/>
                <a:cs typeface="+mn-cs"/>
              </a:rPr>
              <a:t>obrony</a:t>
            </a: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430213" indent="-322263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endParaRPr lang="en-US" altLang="pl-PL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D2546164-73CF-4574-8969-8BFFD54EA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4400"/>
              <a:t>Zjawisko proceduralizacji prawa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96E3417B-10AC-43EC-8F1B-2265C8EE7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537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3200"/>
              <a:t>obserwuje się współcześnie wzrost znaczenia procedur, które kiedyś były traktowane jedynie jako środek realizacji norm prawa materialnego, a obecnie zyskują samoistne znaczenia dla sprawiedliwości decyzji</a:t>
            </a:r>
          </a:p>
          <a:p>
            <a:pPr algn="just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3200"/>
              <a:t>proceduralizacja oznacza również większe uwzględnianie skutków wydawanych rozstrzygnięć i szersze możliwości odstępstwa od norm prawa materialnego</a:t>
            </a:r>
          </a:p>
          <a:p>
            <a:pPr algn="just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3200"/>
              <a:t>zjawisko proceduralizacji ma związek z pojęciem rzetelnego procesu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29706" name="Rectangle 29705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1" y="0"/>
            <a:ext cx="10076844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08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833981" cy="7559675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697" name="Text Box 1">
            <a:extLst>
              <a:ext uri="{FF2B5EF4-FFF2-40B4-BE49-F238E27FC236}">
                <a16:creationId xmlns:a16="http://schemas.microsoft.com/office/drawing/2014/main" id="{3FB53981-92EE-45AA-9075-0ED5E4FD4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02" y="1919917"/>
            <a:ext cx="2909136" cy="4539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40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Cele procesu karnego</a:t>
            </a:r>
          </a:p>
        </p:txBody>
      </p:sp>
      <p:graphicFrame>
        <p:nvGraphicFramePr>
          <p:cNvPr id="29700" name="Text Box 2">
            <a:extLst>
              <a:ext uri="{FF2B5EF4-FFF2-40B4-BE49-F238E27FC236}">
                <a16:creationId xmlns:a16="http://schemas.microsoft.com/office/drawing/2014/main" id="{DBBE4A51-110B-3A38-58AB-2FF9D52E3B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1802979"/>
              </p:ext>
            </p:extLst>
          </p:nvPr>
        </p:nvGraphicFramePr>
        <p:xfrm>
          <a:off x="4519846" y="1292814"/>
          <a:ext cx="4883487" cy="5166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21514" name="Rectangle 21513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1" y="0"/>
            <a:ext cx="10076844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6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833981" cy="7559675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id="{FE22718F-FBDE-486C-BB25-A0F22149D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02" y="1919917"/>
            <a:ext cx="2909136" cy="4539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40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Pojęcie sprawiedliwości</a:t>
            </a:r>
          </a:p>
        </p:txBody>
      </p:sp>
      <p:graphicFrame>
        <p:nvGraphicFramePr>
          <p:cNvPr id="21508" name="Text Box 2">
            <a:extLst>
              <a:ext uri="{FF2B5EF4-FFF2-40B4-BE49-F238E27FC236}">
                <a16:creationId xmlns:a16="http://schemas.microsoft.com/office/drawing/2014/main" id="{EDA5C72D-4D39-25E4-AC88-27A6E8704D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2821485"/>
              </p:ext>
            </p:extLst>
          </p:nvPr>
        </p:nvGraphicFramePr>
        <p:xfrm>
          <a:off x="4519846" y="1292814"/>
          <a:ext cx="4883487" cy="5166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22538" name="Rectangle 22537">
            <a:extLst>
              <a:ext uri="{FF2B5EF4-FFF2-40B4-BE49-F238E27FC236}">
                <a16:creationId xmlns:a16="http://schemas.microsoft.com/office/drawing/2014/main" id="{056824CE-083D-4ED5-94A5-655345BB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0" name="Freeform 6">
            <a:extLst>
              <a:ext uri="{FF2B5EF4-FFF2-40B4-BE49-F238E27FC236}">
                <a16:creationId xmlns:a16="http://schemas.microsoft.com/office/drawing/2014/main" id="{0785D83B-2124-40CD-9E29-811BC2B7C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id="{267D7FB4-614C-46DA-B39A-23A59DA22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26" y="492941"/>
            <a:ext cx="8741170" cy="10697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40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Pojęcie sprawiedliwości</a:t>
            </a:r>
          </a:p>
        </p:txBody>
      </p:sp>
      <p:graphicFrame>
        <p:nvGraphicFramePr>
          <p:cNvPr id="22532" name="Text Box 2">
            <a:extLst>
              <a:ext uri="{FF2B5EF4-FFF2-40B4-BE49-F238E27FC236}">
                <a16:creationId xmlns:a16="http://schemas.microsoft.com/office/drawing/2014/main" id="{095A64D6-34FD-DE3C-9674-ABD5C96992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6185544"/>
              </p:ext>
            </p:extLst>
          </p:nvPr>
        </p:nvGraphicFramePr>
        <p:xfrm>
          <a:off x="677291" y="2749969"/>
          <a:ext cx="8726042" cy="3709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23570" name="Rectangle 23569">
            <a:extLst>
              <a:ext uri="{FF2B5EF4-FFF2-40B4-BE49-F238E27FC236}">
                <a16:creationId xmlns:a16="http://schemas.microsoft.com/office/drawing/2014/main" id="{B9317381-A800-4397-B01D-FCE2E4450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Freeform: Shape 23571">
            <a:extLst>
              <a:ext uri="{FF2B5EF4-FFF2-40B4-BE49-F238E27FC236}">
                <a16:creationId xmlns:a16="http://schemas.microsoft.com/office/drawing/2014/main" id="{B2437663-CF21-48CD-B0CA-FEA2E2D7A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4244782" y="1723832"/>
            <a:ext cx="7559675" cy="4112011"/>
          </a:xfrm>
          <a:custGeom>
            <a:avLst/>
            <a:gdLst>
              <a:gd name="connsiteX0" fmla="*/ 0 w 6858000"/>
              <a:gd name="connsiteY0" fmla="*/ 4674422 h 4973267"/>
              <a:gd name="connsiteX1" fmla="*/ 0 w 6858000"/>
              <a:gd name="connsiteY1" fmla="*/ 0 h 4973267"/>
              <a:gd name="connsiteX2" fmla="*/ 6858000 w 6858000"/>
              <a:gd name="connsiteY2" fmla="*/ 0 h 4973267"/>
              <a:gd name="connsiteX3" fmla="*/ 6858000 w 6858000"/>
              <a:gd name="connsiteY3" fmla="*/ 4674817 h 4973267"/>
              <a:gd name="connsiteX4" fmla="*/ 3850107 w 6858000"/>
              <a:gd name="connsiteY4" fmla="*/ 4674817 h 4973267"/>
              <a:gd name="connsiteX5" fmla="*/ 3469107 w 6858000"/>
              <a:gd name="connsiteY5" fmla="*/ 4960567 h 4973267"/>
              <a:gd name="connsiteX6" fmla="*/ 3460640 w 6858000"/>
              <a:gd name="connsiteY6" fmla="*/ 4963742 h 4973267"/>
              <a:gd name="connsiteX7" fmla="*/ 3447940 w 6858000"/>
              <a:gd name="connsiteY7" fmla="*/ 4968505 h 4973267"/>
              <a:gd name="connsiteX8" fmla="*/ 3437357 w 6858000"/>
              <a:gd name="connsiteY8" fmla="*/ 4973267 h 4973267"/>
              <a:gd name="connsiteX9" fmla="*/ 3424657 w 6858000"/>
              <a:gd name="connsiteY9" fmla="*/ 4973267 h 4973267"/>
              <a:gd name="connsiteX10" fmla="*/ 3414074 w 6858000"/>
              <a:gd name="connsiteY10" fmla="*/ 4973267 h 4973267"/>
              <a:gd name="connsiteX11" fmla="*/ 3401373 w 6858000"/>
              <a:gd name="connsiteY11" fmla="*/ 4968505 h 4973267"/>
              <a:gd name="connsiteX12" fmla="*/ 3388674 w 6858000"/>
              <a:gd name="connsiteY12" fmla="*/ 4963742 h 4973267"/>
              <a:gd name="connsiteX13" fmla="*/ 3380207 w 6858000"/>
              <a:gd name="connsiteY13" fmla="*/ 4960567 h 4973267"/>
              <a:gd name="connsiteX14" fmla="*/ 2999207 w 6858000"/>
              <a:gd name="connsiteY14" fmla="*/ 4674817 h 4973267"/>
              <a:gd name="connsiteX15" fmla="*/ 1003190 w 6858000"/>
              <a:gd name="connsiteY15" fmla="*/ 4674817 h 4973267"/>
              <a:gd name="connsiteX16" fmla="*/ 1003190 w 6858000"/>
              <a:gd name="connsiteY16" fmla="*/ 4674422 h 49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8000" h="4973267">
                <a:moveTo>
                  <a:pt x="0" y="467442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674817"/>
                </a:lnTo>
                <a:lnTo>
                  <a:pt x="3850107" y="4674817"/>
                </a:lnTo>
                <a:lnTo>
                  <a:pt x="3469107" y="4960567"/>
                </a:lnTo>
                <a:lnTo>
                  <a:pt x="3460640" y="4963742"/>
                </a:lnTo>
                <a:lnTo>
                  <a:pt x="3447940" y="4968505"/>
                </a:lnTo>
                <a:lnTo>
                  <a:pt x="3437357" y="4973267"/>
                </a:lnTo>
                <a:lnTo>
                  <a:pt x="3424657" y="4973267"/>
                </a:lnTo>
                <a:lnTo>
                  <a:pt x="3414074" y="4973267"/>
                </a:lnTo>
                <a:lnTo>
                  <a:pt x="3401373" y="4968505"/>
                </a:lnTo>
                <a:lnTo>
                  <a:pt x="3388674" y="4963742"/>
                </a:lnTo>
                <a:lnTo>
                  <a:pt x="3380207" y="4960567"/>
                </a:lnTo>
                <a:lnTo>
                  <a:pt x="2999207" y="4674817"/>
                </a:lnTo>
                <a:lnTo>
                  <a:pt x="1003190" y="4674817"/>
                </a:lnTo>
                <a:lnTo>
                  <a:pt x="1003190" y="4674422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3553" name="Text Box 1">
            <a:extLst>
              <a:ext uri="{FF2B5EF4-FFF2-40B4-BE49-F238E27FC236}">
                <a16:creationId xmlns:a16="http://schemas.microsoft.com/office/drawing/2014/main" id="{6AF120E3-C085-4109-82FA-565B4E633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229" y="1131775"/>
            <a:ext cx="2660666" cy="5296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35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Pojęcie ścigania	</a:t>
            </a: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B976D1D8-32E9-429A-80D1-BA2818A4E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22" y="1131775"/>
            <a:ext cx="5176951" cy="5296125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>
                <a:solidFill>
                  <a:schemeClr val="tx1"/>
                </a:solidFill>
                <a:latin typeface="+mn-lt"/>
                <a:cs typeface="+mn-cs"/>
              </a:rPr>
              <a:t>Ściganie karne to przewidziane przez prawo działania prawne polegające na ustaleniu zaistnienia przestępstwa, ujęcia osoby, która według poczynionych ustaleń je popełniła, oraz oskarżenia jej przed sądem i popierania tego oskarżenia w celu uzyskania sprawiedliwości, a więc wyciągnięcia wobec niej konsekwencji karnych.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>
                <a:solidFill>
                  <a:schemeClr val="tx1"/>
                </a:solidFill>
                <a:latin typeface="+mn-lt"/>
                <a:cs typeface="+mn-cs"/>
              </a:rPr>
              <a:t>Ściganie to – obok obrony i orzekania – jedna z trzech funkcji procesowych.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640787-D80D-AA6F-C6FC-255B5E45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966" y="179437"/>
            <a:ext cx="8294691" cy="1728192"/>
          </a:xfrm>
        </p:spPr>
        <p:txBody>
          <a:bodyPr/>
          <a:lstStyle/>
          <a:p>
            <a: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  <a:t>Granice procesu karnego</a:t>
            </a: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F522DAD-452F-A9B4-EC1A-9479D85967AF}"/>
              </a:ext>
            </a:extLst>
          </p:cNvPr>
          <p:cNvSpPr txBox="1"/>
          <p:nvPr/>
        </p:nvSpPr>
        <p:spPr>
          <a:xfrm>
            <a:off x="251780" y="2843733"/>
            <a:ext cx="95770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Oddzielają działalność prowadzoną wewnątrz i na zewnątrz procesu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Co do zasady rozstrzygnięcia o meritum sprawy karnej mogą zapadać tylko na podstawie czynności podjętych w granicach procesu karnego, ale są wyjątki (czynności operacyjno-rozpoznawcze)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Działalność w granicach procesu nie może przebiegać dowolnie, a w sposób i w celu przewidzianym prawem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Granice: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Podmiotowe – kto prowadzi proces i kto w nim uczestniczy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Przedmiotowe – jaka aktywność jest dozwolona w procesie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Temporalne – kiedy proces rozpoczyna się i kiedy kończy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Wyznaczając granice procesu, ustawodawca związany jest Konstytucją, prawem międzynarodowym, aksjologią i celem procesu</a:t>
            </a:r>
          </a:p>
        </p:txBody>
      </p:sp>
    </p:spTree>
    <p:extLst>
      <p:ext uri="{BB962C8B-B14F-4D97-AF65-F5344CB8AC3E}">
        <p14:creationId xmlns:p14="http://schemas.microsoft.com/office/powerpoint/2010/main" val="3567865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482695" y="1482695"/>
            <a:ext cx="7559675" cy="4594285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5C2ED60-A957-AA0B-26C5-09E7D27F0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22" y="1912358"/>
            <a:ext cx="3113388" cy="3734959"/>
          </a:xfrm>
        </p:spPr>
        <p:txBody>
          <a:bodyPr anchor="ctr">
            <a:normAutofit/>
          </a:bodyPr>
          <a:lstStyle/>
          <a:p>
            <a:r>
              <a:rPr lang="pl-PL">
                <a:latin typeface="Arial" panose="020B0604020202020204" pitchFamily="34" charset="0"/>
                <a:cs typeface="Arial" panose="020B0604020202020204" pitchFamily="34" charset="0"/>
              </a:rPr>
              <a:t>Pojęcie i warunki rzetelnego procesu karnego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E03CE3-1377-FA68-ABF1-FCDC461D0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7608" y="1079158"/>
            <a:ext cx="4436085" cy="5401358"/>
          </a:xfrm>
          <a:effectLst/>
        </p:spPr>
        <p:txBody>
          <a:bodyPr>
            <a:norm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Wyznaczany przez art. 6 EKPC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To nie zasada procesowa, a standard czy też metoda określenia ustawowego modelu procesu z uwzględnieniem konkretnej aksjologii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Adresatami tego standardu są organy procesowe i to one mają rzeczywiście proces prowadzić z jego uwzględnieniem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Kluczowa dla rzetelnego procesu jest możliwość ochrony przez strony swoich uzasadnionych interesów oraz wartość takie, jak: domniemanie niewinności, wolność od samooskarżania, </a:t>
            </a:r>
            <a:r>
              <a:rPr lang="pl-PL" sz="1900" i="1" dirty="0">
                <a:latin typeface="Arial" panose="020B0604020202020204" pitchFamily="34" charset="0"/>
                <a:cs typeface="Arial" panose="020B0604020202020204" pitchFamily="34" charset="0"/>
              </a:rPr>
              <a:t>in dubio pro </a:t>
            </a:r>
            <a:r>
              <a:rPr lang="pl-PL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reo</a:t>
            </a:r>
            <a:r>
              <a:rPr lang="pl-PL" sz="19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pl-PL" sz="1900" i="1" dirty="0">
                <a:latin typeface="Arial" panose="020B0604020202020204" pitchFamily="34" charset="0"/>
                <a:cs typeface="Arial" panose="020B0604020202020204" pitchFamily="34" charset="0"/>
              </a:rPr>
              <a:t> bis in </a:t>
            </a:r>
            <a:r>
              <a:rPr lang="pl-PL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idem</a:t>
            </a:r>
            <a:r>
              <a:rPr lang="pl-PL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czy </a:t>
            </a:r>
            <a:r>
              <a:rPr lang="pl-PL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audiatur</a:t>
            </a:r>
            <a:r>
              <a:rPr lang="pl-PL" sz="1900" i="1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altera</a:t>
            </a:r>
            <a:r>
              <a:rPr lang="pl-PL" sz="1900" i="1" dirty="0">
                <a:latin typeface="Arial" panose="020B0604020202020204" pitchFamily="34" charset="0"/>
                <a:cs typeface="Arial" panose="020B0604020202020204" pitchFamily="34" charset="0"/>
              </a:rPr>
              <a:t> pars</a:t>
            </a:r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827031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6154" name="Rectangle 6153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1" y="0"/>
            <a:ext cx="10076844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6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833981" cy="7559675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45" name="Text Box 1">
            <a:extLst>
              <a:ext uri="{FF2B5EF4-FFF2-40B4-BE49-F238E27FC236}">
                <a16:creationId xmlns:a16="http://schemas.microsoft.com/office/drawing/2014/main" id="{1BD89F7A-0E95-4754-B238-08C9187E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02" y="1919917"/>
            <a:ext cx="2909136" cy="4539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pl-PL" altLang="pl-PL" sz="40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altLang="pl-PL" sz="4000" b="1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ojęci</a:t>
            </a:r>
            <a:r>
              <a:rPr lang="pl-PL" altLang="pl-PL" sz="40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altLang="pl-PL" sz="40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l-PL" sz="4000" b="1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procesu</a:t>
            </a:r>
            <a:r>
              <a:rPr lang="en-US" altLang="pl-PL" sz="40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l-PL" sz="4000" b="1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karnego</a:t>
            </a:r>
            <a:endParaRPr lang="en-US" altLang="pl-PL" sz="4000" b="1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148" name="Text Box 2">
            <a:extLst>
              <a:ext uri="{FF2B5EF4-FFF2-40B4-BE49-F238E27FC236}">
                <a16:creationId xmlns:a16="http://schemas.microsoft.com/office/drawing/2014/main" id="{1F01CF51-26B0-B22D-221B-49CE9F593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8944250"/>
              </p:ext>
            </p:extLst>
          </p:nvPr>
        </p:nvGraphicFramePr>
        <p:xfrm>
          <a:off x="4519846" y="1292814"/>
          <a:ext cx="4883487" cy="5166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12298" name="Rectangle 12297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1" y="0"/>
            <a:ext cx="10076844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0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833981" cy="7559675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89" name="Text Box 1">
            <a:extLst>
              <a:ext uri="{FF2B5EF4-FFF2-40B4-BE49-F238E27FC236}">
                <a16:creationId xmlns:a16="http://schemas.microsoft.com/office/drawing/2014/main" id="{FCF18465-4EB7-41CA-99E5-890F1E405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02" y="1919917"/>
            <a:ext cx="2909136" cy="4539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40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Rodzaje procesu karnego</a:t>
            </a:r>
          </a:p>
        </p:txBody>
      </p:sp>
      <p:graphicFrame>
        <p:nvGraphicFramePr>
          <p:cNvPr id="12292" name="Text Box 2">
            <a:extLst>
              <a:ext uri="{FF2B5EF4-FFF2-40B4-BE49-F238E27FC236}">
                <a16:creationId xmlns:a16="http://schemas.microsoft.com/office/drawing/2014/main" id="{223A9CE1-C898-C315-F04B-8D40B1DF56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0720956"/>
              </p:ext>
            </p:extLst>
          </p:nvPr>
        </p:nvGraphicFramePr>
        <p:xfrm>
          <a:off x="4519846" y="1292814"/>
          <a:ext cx="4883487" cy="5166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>
            <a:extLst>
              <a:ext uri="{FF2B5EF4-FFF2-40B4-BE49-F238E27FC236}">
                <a16:creationId xmlns:a16="http://schemas.microsoft.com/office/drawing/2014/main" id="{C3F6BE61-8CB1-4C49-B346-94AD4E668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4400"/>
              <a:t>Rodzaje procesu karnego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F2A3FBA4-F738-4415-BF8D-3DD8C803F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1482725" indent="-56832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3200" dirty="0">
                <a:solidFill>
                  <a:schemeClr val="tx1"/>
                </a:solidFill>
              </a:rPr>
              <a:t>proces zasadniczy</a:t>
            </a:r>
          </a:p>
          <a:p>
            <a:pPr algn="just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3200" dirty="0">
                <a:solidFill>
                  <a:schemeClr val="tx1"/>
                </a:solidFill>
              </a:rPr>
              <a:t>akcja cywilna – rozstrzyganie roszczeń cywilnych wynikających bezpośrednio z przestępstwa</a:t>
            </a:r>
          </a:p>
          <a:p>
            <a:pPr lvl="1" eaLnBrk="0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pl-PL" altLang="pl-PL" sz="2800" dirty="0">
                <a:solidFill>
                  <a:schemeClr val="tx1"/>
                </a:solidFill>
              </a:rPr>
              <a:t>obowiązek naprawienia szkody</a:t>
            </a:r>
          </a:p>
          <a:p>
            <a:pPr lvl="1" eaLnBrk="0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pl-PL" altLang="pl-PL" sz="2800" dirty="0">
                <a:solidFill>
                  <a:schemeClr val="tx1"/>
                </a:solidFill>
              </a:rPr>
              <a:t>zadośćuczynienie</a:t>
            </a:r>
          </a:p>
          <a:p>
            <a:pPr lvl="1" eaLnBrk="0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pl-PL" altLang="pl-PL" sz="2800" dirty="0">
                <a:solidFill>
                  <a:schemeClr val="tx1"/>
                </a:solidFill>
              </a:rPr>
              <a:t>nawiązka </a:t>
            </a:r>
          </a:p>
          <a:p>
            <a:pPr lvl="1" eaLnBrk="0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pl-PL" altLang="pl-PL" sz="2800" dirty="0">
                <a:solidFill>
                  <a:schemeClr val="tx1"/>
                </a:solidFill>
              </a:rPr>
              <a:t>świadczenie pieniężne</a:t>
            </a:r>
          </a:p>
          <a:p>
            <a:pPr lvl="1" eaLnBrk="0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pl-PL" altLang="pl-PL" sz="2800" dirty="0">
                <a:solidFill>
                  <a:schemeClr val="tx1"/>
                </a:solidFill>
              </a:rPr>
              <a:t>dawniej: powództwo adhezyjne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24586" name="Rectangle 24585">
            <a:extLst>
              <a:ext uri="{FF2B5EF4-FFF2-40B4-BE49-F238E27FC236}">
                <a16:creationId xmlns:a16="http://schemas.microsoft.com/office/drawing/2014/main" id="{056824CE-083D-4ED5-94A5-655345BB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8" name="Freeform 6">
            <a:extLst>
              <a:ext uri="{FF2B5EF4-FFF2-40B4-BE49-F238E27FC236}">
                <a16:creationId xmlns:a16="http://schemas.microsoft.com/office/drawing/2014/main" id="{0785D83B-2124-40CD-9E29-811BC2B7C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F34B9171-5CE2-4ABB-B3B7-51ABFC052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26" y="492941"/>
            <a:ext cx="8741170" cy="10697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pl-PL" altLang="pl-PL" sz="40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Odmiany </a:t>
            </a:r>
            <a:r>
              <a:rPr lang="en-US" altLang="pl-PL" sz="4000" b="1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procesu</a:t>
            </a:r>
            <a:r>
              <a:rPr lang="en-US" altLang="pl-PL" sz="40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l-PL" sz="4000" b="1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karnego</a:t>
            </a:r>
            <a:endParaRPr lang="en-US" altLang="pl-PL" sz="4000" b="1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4580" name="Text Box 2">
            <a:extLst>
              <a:ext uri="{FF2B5EF4-FFF2-40B4-BE49-F238E27FC236}">
                <a16:creationId xmlns:a16="http://schemas.microsoft.com/office/drawing/2014/main" id="{5E0E8AD8-B17F-C8DC-BCE6-14D6289DDB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8363411"/>
              </p:ext>
            </p:extLst>
          </p:nvPr>
        </p:nvGraphicFramePr>
        <p:xfrm>
          <a:off x="677291" y="2749969"/>
          <a:ext cx="8726042" cy="3709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>
            <a:extLst>
              <a:ext uri="{FF2B5EF4-FFF2-40B4-BE49-F238E27FC236}">
                <a16:creationId xmlns:a16="http://schemas.microsoft.com/office/drawing/2014/main" id="{8A5BDB16-BA68-4438-95A6-07ACF34D4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4000" dirty="0"/>
              <a:t>Postępowanie zwyczajne i postępowania szczególne → </a:t>
            </a:r>
            <a:r>
              <a:rPr lang="pl-PL" altLang="pl-PL" sz="4000" b="1" dirty="0"/>
              <a:t>TRYBY PROCESU KARNEGO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AD06260D-B69F-43F1-8ED1-795FCC70D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" y="2086229"/>
            <a:ext cx="9070975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/>
              <a:t>postępowanie szczególne – tak jak zwyczajne – zmierza do rozstrzygnięcia o głównym przedmiocie procesu, ale istotnie różni się od postępowania zwyczajnego w sposób z góry przewidziany przez prawo procesowe</a:t>
            </a:r>
          </a:p>
          <a:p>
            <a:pPr algn="just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/>
              <a:t>postępowanie szczególne mogą się toczyć: obligatoryjnie i fakultatywnie, w sprawach wielkiej wagi i o drobne czyny zabronione, przed sądem powszechnym lub szczególnym, na podstawie k.p.k. lub innych aktów ustawodawczych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26633" name="Rectangle 26632">
            <a:extLst>
              <a:ext uri="{FF2B5EF4-FFF2-40B4-BE49-F238E27FC236}">
                <a16:creationId xmlns:a16="http://schemas.microsoft.com/office/drawing/2014/main" id="{0B9607A7-C194-45C1-9EA4-D513E02DC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5" name="Freeform 6">
            <a:extLst>
              <a:ext uri="{FF2B5EF4-FFF2-40B4-BE49-F238E27FC236}">
                <a16:creationId xmlns:a16="http://schemas.microsoft.com/office/drawing/2014/main" id="{CBFF659F-D040-4A67-B951-3D6D61BB1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6625" name="Text Box 1">
            <a:extLst>
              <a:ext uri="{FF2B5EF4-FFF2-40B4-BE49-F238E27FC236}">
                <a16:creationId xmlns:a16="http://schemas.microsoft.com/office/drawing/2014/main" id="{0C021A9C-EFA3-4859-99AC-47461EB4D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26" y="492941"/>
            <a:ext cx="8741170" cy="1069742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34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Postępowanie zwyczajne i postępowania szczególne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94EF2F94-28EC-4E7D-ADF1-365E4C5BE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77" y="2409646"/>
            <a:ext cx="6577068" cy="40085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860425" indent="-32067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pl-PL" altLang="pl-PL" sz="1900" dirty="0">
                <a:solidFill>
                  <a:schemeClr val="tx1"/>
                </a:solidFill>
                <a:latin typeface="+mn-lt"/>
                <a:cs typeface="+mn-cs"/>
              </a:rPr>
              <a:t>ze względu na stosunek postępowań szczególnych do formalizmu procesowego mogą być one:</a:t>
            </a:r>
          </a:p>
          <a:p>
            <a:pPr lvl="1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pl-PL" altLang="pl-PL" sz="1900" dirty="0">
                <a:solidFill>
                  <a:schemeClr val="tx1"/>
                </a:solidFill>
                <a:latin typeface="+mn-lt"/>
                <a:cs typeface="+mn-cs"/>
              </a:rPr>
              <a:t>ekwiwalentne – postępowanie karne skarbowe zwyczajne, postępowanie poprawcze w sprawach nieletnich</a:t>
            </a:r>
          </a:p>
          <a:p>
            <a:pPr lvl="1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pl-PL" altLang="pl-PL" sz="1900" dirty="0">
                <a:solidFill>
                  <a:schemeClr val="tx1"/>
                </a:solidFill>
                <a:latin typeface="+mn-lt"/>
                <a:cs typeface="+mn-cs"/>
              </a:rPr>
              <a:t>wzbogacone – obecnie nie występuje, do 1928 r. - postępowanie o zbrodnie przed sądami przysięgłych</a:t>
            </a:r>
          </a:p>
          <a:p>
            <a:pPr lvl="1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pl-PL" altLang="pl-PL" sz="1900" dirty="0">
                <a:solidFill>
                  <a:schemeClr val="tx1"/>
                </a:solidFill>
                <a:latin typeface="+mn-lt"/>
                <a:cs typeface="+mn-cs"/>
              </a:rPr>
              <a:t>zredukowane – przyspieszone, nakazowe i z oskarżenia prywatnego (to ostatnie jest i trybem ścigania, i postępowaniem szczególnym!)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0080625" cy="240964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27657" name="Rectangle 27656">
            <a:extLst>
              <a:ext uri="{FF2B5EF4-FFF2-40B4-BE49-F238E27FC236}">
                <a16:creationId xmlns:a16="http://schemas.microsoft.com/office/drawing/2014/main" id="{B9317381-A800-4397-B01D-FCE2E4450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9" name="Freeform: Shape 27658">
            <a:extLst>
              <a:ext uri="{FF2B5EF4-FFF2-40B4-BE49-F238E27FC236}">
                <a16:creationId xmlns:a16="http://schemas.microsoft.com/office/drawing/2014/main" id="{B2437663-CF21-48CD-B0CA-FEA2E2D7A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4244782" y="1723832"/>
            <a:ext cx="7559675" cy="4112011"/>
          </a:xfrm>
          <a:custGeom>
            <a:avLst/>
            <a:gdLst>
              <a:gd name="connsiteX0" fmla="*/ 0 w 6858000"/>
              <a:gd name="connsiteY0" fmla="*/ 4674422 h 4973267"/>
              <a:gd name="connsiteX1" fmla="*/ 0 w 6858000"/>
              <a:gd name="connsiteY1" fmla="*/ 0 h 4973267"/>
              <a:gd name="connsiteX2" fmla="*/ 6858000 w 6858000"/>
              <a:gd name="connsiteY2" fmla="*/ 0 h 4973267"/>
              <a:gd name="connsiteX3" fmla="*/ 6858000 w 6858000"/>
              <a:gd name="connsiteY3" fmla="*/ 4674817 h 4973267"/>
              <a:gd name="connsiteX4" fmla="*/ 3850107 w 6858000"/>
              <a:gd name="connsiteY4" fmla="*/ 4674817 h 4973267"/>
              <a:gd name="connsiteX5" fmla="*/ 3469107 w 6858000"/>
              <a:gd name="connsiteY5" fmla="*/ 4960567 h 4973267"/>
              <a:gd name="connsiteX6" fmla="*/ 3460640 w 6858000"/>
              <a:gd name="connsiteY6" fmla="*/ 4963742 h 4973267"/>
              <a:gd name="connsiteX7" fmla="*/ 3447940 w 6858000"/>
              <a:gd name="connsiteY7" fmla="*/ 4968505 h 4973267"/>
              <a:gd name="connsiteX8" fmla="*/ 3437357 w 6858000"/>
              <a:gd name="connsiteY8" fmla="*/ 4973267 h 4973267"/>
              <a:gd name="connsiteX9" fmla="*/ 3424657 w 6858000"/>
              <a:gd name="connsiteY9" fmla="*/ 4973267 h 4973267"/>
              <a:gd name="connsiteX10" fmla="*/ 3414074 w 6858000"/>
              <a:gd name="connsiteY10" fmla="*/ 4973267 h 4973267"/>
              <a:gd name="connsiteX11" fmla="*/ 3401373 w 6858000"/>
              <a:gd name="connsiteY11" fmla="*/ 4968505 h 4973267"/>
              <a:gd name="connsiteX12" fmla="*/ 3388674 w 6858000"/>
              <a:gd name="connsiteY12" fmla="*/ 4963742 h 4973267"/>
              <a:gd name="connsiteX13" fmla="*/ 3380207 w 6858000"/>
              <a:gd name="connsiteY13" fmla="*/ 4960567 h 4973267"/>
              <a:gd name="connsiteX14" fmla="*/ 2999207 w 6858000"/>
              <a:gd name="connsiteY14" fmla="*/ 4674817 h 4973267"/>
              <a:gd name="connsiteX15" fmla="*/ 1003190 w 6858000"/>
              <a:gd name="connsiteY15" fmla="*/ 4674817 h 4973267"/>
              <a:gd name="connsiteX16" fmla="*/ 1003190 w 6858000"/>
              <a:gd name="connsiteY16" fmla="*/ 4674422 h 49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8000" h="4973267">
                <a:moveTo>
                  <a:pt x="0" y="467442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674817"/>
                </a:lnTo>
                <a:lnTo>
                  <a:pt x="3850107" y="4674817"/>
                </a:lnTo>
                <a:lnTo>
                  <a:pt x="3469107" y="4960567"/>
                </a:lnTo>
                <a:lnTo>
                  <a:pt x="3460640" y="4963742"/>
                </a:lnTo>
                <a:lnTo>
                  <a:pt x="3447940" y="4968505"/>
                </a:lnTo>
                <a:lnTo>
                  <a:pt x="3437357" y="4973267"/>
                </a:lnTo>
                <a:lnTo>
                  <a:pt x="3424657" y="4973267"/>
                </a:lnTo>
                <a:lnTo>
                  <a:pt x="3414074" y="4973267"/>
                </a:lnTo>
                <a:lnTo>
                  <a:pt x="3401373" y="4968505"/>
                </a:lnTo>
                <a:lnTo>
                  <a:pt x="3388674" y="4963742"/>
                </a:lnTo>
                <a:lnTo>
                  <a:pt x="3380207" y="4960567"/>
                </a:lnTo>
                <a:lnTo>
                  <a:pt x="2999207" y="4674817"/>
                </a:lnTo>
                <a:lnTo>
                  <a:pt x="1003190" y="4674817"/>
                </a:lnTo>
                <a:lnTo>
                  <a:pt x="1003190" y="4674422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7649" name="Text Box 1">
            <a:extLst>
              <a:ext uri="{FF2B5EF4-FFF2-40B4-BE49-F238E27FC236}">
                <a16:creationId xmlns:a16="http://schemas.microsoft.com/office/drawing/2014/main" id="{5ACB15D1-0457-4D70-B6E0-24AF1ED33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229" y="1131775"/>
            <a:ext cx="2660666" cy="5296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35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Pojęcie trybu ścigania</a:t>
            </a:r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801844B5-BF32-498E-B8FC-6E058E8F4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22" y="1131775"/>
            <a:ext cx="5176951" cy="5296125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>
                <a:solidFill>
                  <a:schemeClr val="tx1"/>
                </a:solidFill>
                <a:latin typeface="+mn-lt"/>
                <a:cs typeface="+mn-cs"/>
              </a:rPr>
              <a:t>tryb ścigania to ustalony – początkowo zwyczajowo, a następnie prawem stanowionym – sposób ścigania osób podejrzanych o popełnienie określonego naruszenia w celu pociągnięcia ich do odpowiedzialności za ten czyn, a więc inicjowania postępowania, które ma doprowadzić do wymierzenia sprawiedliwości.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45000"/>
              <a:buFont typeface="Wingdings 2" charset="2"/>
              <a:buChar char=""/>
            </a:pPr>
            <a:r>
              <a:rPr lang="en-US" altLang="pl-PL">
                <a:solidFill>
                  <a:schemeClr val="tx1"/>
                </a:solidFill>
                <a:latin typeface="+mn-lt"/>
                <a:cs typeface="+mn-cs"/>
              </a:rPr>
              <a:t>tryb ścigania to porządek wszczynania i prowadzenia postępowania co do poszczególnych przestępstw.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Cytat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ytat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y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TM03457503[[fn=Cytat]]</Template>
  <TotalTime>267</TotalTime>
  <Words>1684</Words>
  <Application>Microsoft Office PowerPoint</Application>
  <PresentationFormat>Niestandardowy</PresentationFormat>
  <Paragraphs>198</Paragraphs>
  <Slides>28</Slides>
  <Notes>25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5" baseType="lpstr">
      <vt:lpstr>Arial</vt:lpstr>
      <vt:lpstr>Calibri</vt:lpstr>
      <vt:lpstr>Century Gothic</vt:lpstr>
      <vt:lpstr>Times New Roman</vt:lpstr>
      <vt:lpstr>Wingdings</vt:lpstr>
      <vt:lpstr>Wingdings 2</vt:lpstr>
      <vt:lpstr>Cytat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Granice procesu karnego </vt:lpstr>
      <vt:lpstr>Pojęcie i warunki rzetelnego procesu karnego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Poppy</dc:title>
  <dc:creator>Dorota Czerwińska</dc:creator>
  <dc:description>Creative Commons License
Some rights reserved. This work is licensed under a
Attribution-Noncommercial-Share Alike 2.0 Generic.
http://art.gnome.org/backgrounds/abstract/2609</dc:description>
  <cp:lastModifiedBy> Dorota Czerwińska</cp:lastModifiedBy>
  <cp:revision>20</cp:revision>
  <cp:lastPrinted>1601-01-01T00:00:00Z</cp:lastPrinted>
  <dcterms:created xsi:type="dcterms:W3CDTF">2015-10-06T22:11:03Z</dcterms:created>
  <dcterms:modified xsi:type="dcterms:W3CDTF">2023-10-05T20:35:04Z</dcterms:modified>
</cp:coreProperties>
</file>