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8"/>
  </p:notesMasterIdLst>
  <p:sldIdLst>
    <p:sldId id="256" r:id="rId2"/>
    <p:sldId id="257" r:id="rId3"/>
    <p:sldId id="324" r:id="rId4"/>
    <p:sldId id="258" r:id="rId5"/>
    <p:sldId id="259" r:id="rId6"/>
    <p:sldId id="289" r:id="rId7"/>
    <p:sldId id="262" r:id="rId8"/>
    <p:sldId id="321" r:id="rId9"/>
    <p:sldId id="322" r:id="rId10"/>
    <p:sldId id="323" r:id="rId11"/>
    <p:sldId id="264" r:id="rId12"/>
    <p:sldId id="263" r:id="rId13"/>
    <p:sldId id="288" r:id="rId14"/>
    <p:sldId id="261" r:id="rId15"/>
    <p:sldId id="265" r:id="rId16"/>
    <p:sldId id="266" r:id="rId17"/>
    <p:sldId id="290" r:id="rId18"/>
    <p:sldId id="291" r:id="rId19"/>
    <p:sldId id="293" r:id="rId20"/>
    <p:sldId id="292" r:id="rId21"/>
    <p:sldId id="260" r:id="rId22"/>
    <p:sldId id="325" r:id="rId23"/>
    <p:sldId id="326" r:id="rId24"/>
    <p:sldId id="327" r:id="rId25"/>
    <p:sldId id="294" r:id="rId26"/>
    <p:sldId id="295" r:id="rId27"/>
    <p:sldId id="296" r:id="rId28"/>
    <p:sldId id="297" r:id="rId29"/>
    <p:sldId id="298" r:id="rId30"/>
    <p:sldId id="299" r:id="rId31"/>
    <p:sldId id="300" r:id="rId32"/>
    <p:sldId id="301" r:id="rId33"/>
    <p:sldId id="302"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20" r:id="rId50"/>
    <p:sldId id="319" r:id="rId51"/>
    <p:sldId id="328" r:id="rId52"/>
    <p:sldId id="329" r:id="rId53"/>
    <p:sldId id="330" r:id="rId54"/>
    <p:sldId id="331" r:id="rId55"/>
    <p:sldId id="303" r:id="rId56"/>
    <p:sldId id="279" r:id="rId5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519181-1874-405F-ADBE-1738DCDCAE21}" type="datetimeFigureOut">
              <a:rPr lang="pl-PL" smtClean="0"/>
              <a:pPr/>
              <a:t>2016-01-15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4BE07-B0B8-49E2-A37C-9EF4224087D7}"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8B4BE07-B0B8-49E2-A37C-9EF4224087D7}" type="slidenum">
              <a:rPr lang="pl-PL" smtClean="0"/>
              <a:pPr/>
              <a:t>14</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l-PL" smtClean="0"/>
              <a:t>Kliknij, aby edytować styl</a:t>
            </a:r>
            <a:endParaRPr kumimoji="0" lang="en-US"/>
          </a:p>
        </p:txBody>
      </p:sp>
      <p:sp>
        <p:nvSpPr>
          <p:cNvPr id="3" name="Podtytu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l-PL" smtClean="0"/>
              <a:t>Kliknij, aby edytować styl wzorca podtytułu</a:t>
            </a:r>
            <a:endParaRPr kumimoji="0" lang="en-US"/>
          </a:p>
        </p:txBody>
      </p:sp>
      <p:sp>
        <p:nvSpPr>
          <p:cNvPr id="4" name="Symbol zastępczy daty 3"/>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D5B4796-36CD-4878-A9D3-1746B95B05FD}" type="slidenum">
              <a:rPr lang="pl-PL" smtClean="0"/>
              <a:pPr/>
              <a:t>‹#›</a:t>
            </a:fld>
            <a:endParaRPr lang="pl-PL"/>
          </a:p>
        </p:txBody>
      </p:sp>
      <p:sp>
        <p:nvSpPr>
          <p:cNvPr id="10" name="Prostokąt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D5B4796-36CD-4878-A9D3-1746B95B05F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9" name="Prostokąt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ostokąt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pionowy 1"/>
          <p:cNvSpPr>
            <a:spLocks noGrp="1"/>
          </p:cNvSpPr>
          <p:nvPr>
            <p:ph type="title" orient="vert"/>
          </p:nvPr>
        </p:nvSpPr>
        <p:spPr>
          <a:xfrm>
            <a:off x="6781800" y="274640"/>
            <a:ext cx="19050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04800"/>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5" name="Symbol zastępczy stopki 4"/>
          <p:cNvSpPr>
            <a:spLocks noGrp="1"/>
          </p:cNvSpPr>
          <p:nvPr>
            <p:ph type="ftr" sz="quarter" idx="11"/>
          </p:nvPr>
        </p:nvSpPr>
        <p:spPr>
          <a:xfrm>
            <a:off x="2640597" y="6377459"/>
            <a:ext cx="3836404" cy="365125"/>
          </a:xfrm>
        </p:spPr>
        <p:txBody>
          <a:bodyPr/>
          <a:lstStyle/>
          <a:p>
            <a:endParaRPr lang="pl-PL"/>
          </a:p>
        </p:txBody>
      </p:sp>
      <p:sp>
        <p:nvSpPr>
          <p:cNvPr id="6" name="Symbol zastępczy numeru slajdu 5"/>
          <p:cNvSpPr>
            <a:spLocks noGrp="1"/>
          </p:cNvSpPr>
          <p:nvPr>
            <p:ph type="sldNum" sz="quarter" idx="12"/>
          </p:nvPr>
        </p:nvSpPr>
        <p:spPr/>
        <p:txBody>
          <a:bodyPr/>
          <a:lstStyle/>
          <a:p>
            <a:fld id="{DD5B4796-36CD-4878-A9D3-1746B95B05F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252728"/>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D5B4796-36CD-4878-A9D3-1746B95B05F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ostokąt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D5B4796-36CD-4878-A9D3-1746B95B05FD}"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D5B4796-36CD-4878-A9D3-1746B95B05F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tekstu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6" name="Symbol zastępczy zawartości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D5B4796-36CD-4878-A9D3-1746B95B05F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D5B4796-36CD-4878-A9D3-1746B95B05F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D5B4796-36CD-4878-A9D3-1746B95B05F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l-PL" smtClean="0"/>
              <a:t>Kliknij, aby edytować styl</a:t>
            </a:r>
            <a:endParaRPr kumimoji="0" lang="en-US"/>
          </a:p>
        </p:txBody>
      </p:sp>
      <p:sp>
        <p:nvSpPr>
          <p:cNvPr id="3" name="Symbol zastępczy zawartości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tekstu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36075152-1DF1-4C79-AF46-B9012B3C625E}"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D5B4796-36CD-4878-A9D3-1746B95B05FD}" type="slidenum">
              <a:rPr lang="pl-PL" smtClean="0"/>
              <a:pPr/>
              <a:t>‹#›</a:t>
            </a:fld>
            <a:endParaRPr lang="pl-PL"/>
          </a:p>
        </p:txBody>
      </p:sp>
      <p:sp>
        <p:nvSpPr>
          <p:cNvPr id="12" name="Prostokąt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164592" y="1170432"/>
            <a:ext cx="2523744" cy="201168"/>
          </a:xfrm>
        </p:spPr>
        <p:txBody>
          <a:bodyPr/>
          <a:lstStyle/>
          <a:p>
            <a:fld id="{36075152-1DF1-4C79-AF46-B9012B3C625E}" type="datetimeFigureOut">
              <a:rPr lang="pl-PL" smtClean="0"/>
              <a:pPr/>
              <a:t>2016-01-15</a:t>
            </a:fld>
            <a:endParaRPr lang="pl-PL"/>
          </a:p>
        </p:txBody>
      </p:sp>
      <p:sp>
        <p:nvSpPr>
          <p:cNvPr id="11" name="Prostokąt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Symbol zastępczy stopki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l-PL"/>
          </a:p>
        </p:txBody>
      </p:sp>
      <p:sp>
        <p:nvSpPr>
          <p:cNvPr id="7" name="Symbol zastępczy numeru slajdu 6"/>
          <p:cNvSpPr>
            <a:spLocks noGrp="1"/>
          </p:cNvSpPr>
          <p:nvPr>
            <p:ph type="sldNum" sz="quarter" idx="12"/>
          </p:nvPr>
        </p:nvSpPr>
        <p:spPr>
          <a:xfrm>
            <a:off x="8339328" y="1170432"/>
            <a:ext cx="733864" cy="201168"/>
          </a:xfrm>
        </p:spPr>
        <p:txBody>
          <a:bodyPr/>
          <a:lstStyle/>
          <a:p>
            <a:fld id="{DD5B4796-36CD-4878-A9D3-1746B95B05FD}"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ostokąt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ostokąt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ymbol zastępczy tytułu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4" name="Symbol zastępczy daty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6075152-1DF1-4C79-AF46-B9012B3C625E}" type="datetimeFigureOut">
              <a:rPr lang="pl-PL" smtClean="0"/>
              <a:pPr/>
              <a:t>2016-01-15</a:t>
            </a:fld>
            <a:endParaRPr lang="pl-PL"/>
          </a:p>
        </p:txBody>
      </p:sp>
      <p:sp>
        <p:nvSpPr>
          <p:cNvPr id="5" name="Symbol zastępczy stopki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l-PL"/>
          </a:p>
        </p:txBody>
      </p:sp>
      <p:sp>
        <p:nvSpPr>
          <p:cNvPr id="6" name="Symbol zastępczy numeru slajd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D5B4796-36CD-4878-A9D3-1746B95B05F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p.legalis.pl/document-view.seam?documentId=mfrxilrsguydonboobqxalrshe4tama" TargetMode="External"/><Relationship Id="rId2" Type="http://schemas.openxmlformats.org/officeDocument/2006/relationships/hyperlink" Target="http://sip.legalis.pl/document-full.seam?documentId=mfrxilrsguydonboozsxelrrgy3dcn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052736"/>
            <a:ext cx="8077200" cy="3976464"/>
          </a:xfrm>
        </p:spPr>
        <p:txBody>
          <a:bodyPr>
            <a:normAutofit fontScale="90000"/>
          </a:bodyPr>
          <a:lstStyle/>
          <a:p>
            <a:r>
              <a:rPr lang="pl-PL" dirty="0" smtClean="0"/>
              <a:t>Zbieg przepisów,</a:t>
            </a:r>
            <a:br>
              <a:rPr lang="pl-PL" dirty="0" smtClean="0"/>
            </a:br>
            <a:r>
              <a:rPr lang="pl-PL" dirty="0" smtClean="0"/>
              <a:t>Czyn ciągły,</a:t>
            </a:r>
            <a:br>
              <a:rPr lang="pl-PL" dirty="0" smtClean="0"/>
            </a:br>
            <a:r>
              <a:rPr lang="pl-PL" dirty="0" smtClean="0"/>
              <a:t>Ciąg przestępstw,</a:t>
            </a:r>
            <a:br>
              <a:rPr lang="pl-PL" dirty="0" smtClean="0"/>
            </a:br>
            <a:r>
              <a:rPr lang="pl-PL" dirty="0" smtClean="0"/>
              <a:t>Formy stadialne,</a:t>
            </a:r>
            <a:br>
              <a:rPr lang="pl-PL" dirty="0" smtClean="0"/>
            </a:br>
            <a:r>
              <a:rPr lang="pl-PL" dirty="0" smtClean="0"/>
              <a:t>Formy zjawiskowe. </a:t>
            </a:r>
            <a:br>
              <a:rPr lang="pl-PL" dirty="0" smtClean="0"/>
            </a:br>
            <a:r>
              <a:rPr lang="pl-PL" dirty="0" smtClean="0"/>
              <a:t> </a:t>
            </a:r>
            <a:endParaRPr lang="pl-PL" dirty="0"/>
          </a:p>
        </p:txBody>
      </p:sp>
      <p:sp>
        <p:nvSpPr>
          <p:cNvPr id="4" name="pole tekstowe 3"/>
          <p:cNvSpPr txBox="1"/>
          <p:nvPr/>
        </p:nvSpPr>
        <p:spPr>
          <a:xfrm>
            <a:off x="2643174" y="5286388"/>
            <a:ext cx="6453433" cy="1200329"/>
          </a:xfrm>
          <a:prstGeom prst="rect">
            <a:avLst/>
          </a:prstGeom>
          <a:noFill/>
        </p:spPr>
        <p:txBody>
          <a:bodyPr wrap="none" rtlCol="0">
            <a:spAutoFit/>
          </a:bodyPr>
          <a:lstStyle/>
          <a:p>
            <a:r>
              <a:rPr lang="pl-PL" b="1" dirty="0" smtClean="0"/>
              <a:t>Monika Szczepańska</a:t>
            </a:r>
          </a:p>
          <a:p>
            <a:r>
              <a:rPr lang="pl-PL" b="1" dirty="0" smtClean="0"/>
              <a:t>Asystent prokuratora w Prokuraturze Okręgowej we Wrocławiu</a:t>
            </a:r>
          </a:p>
          <a:p>
            <a:r>
              <a:rPr lang="pl-PL" b="1" dirty="0" smtClean="0"/>
              <a:t>Wydział V Śledczy</a:t>
            </a:r>
          </a:p>
          <a:p>
            <a:r>
              <a:rPr lang="pl-PL" b="1" dirty="0" smtClean="0"/>
              <a:t>Doktorantka w Katedrze Prawa Karnego Materialnego</a:t>
            </a:r>
            <a:endParaRPr lang="pl-PL"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Subsydiarność pozaustawowa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Subsydiarność może też wynikać ze wzajemnej relacji merytorycznej, w jakiej pozostają określone przepisy. Występuje wówczas, gdy zastosowanie jednego przepisu "milcząco", w związku ze specyfiką zdefiniowanej w nim normy sankcjonowanej, zakłada pominięcie w kwalifikacji prawnej innych przepisów, których znamiona czyn również wyczerpuje (por. </a:t>
            </a:r>
            <a:r>
              <a:rPr lang="pl-PL" i="1" dirty="0" smtClean="0"/>
              <a:t>W. Wróbel</a:t>
            </a:r>
            <a:r>
              <a:rPr lang="pl-PL" dirty="0" smtClean="0"/>
              <a:t>, Z problematyki, s. 79). Taki przypadek określa się w literaturze jako </a:t>
            </a:r>
            <a:r>
              <a:rPr lang="pl-PL" b="1" dirty="0" smtClean="0"/>
              <a:t>subsydiarność milczącą</a:t>
            </a:r>
            <a:r>
              <a:rPr lang="pl-PL" dirty="0" smtClean="0"/>
              <a:t>, </a:t>
            </a:r>
            <a:r>
              <a:rPr lang="pl-PL" b="1" dirty="0" smtClean="0"/>
              <a:t>pozaustawową</a:t>
            </a:r>
            <a:r>
              <a:rPr lang="pl-PL" dirty="0" smtClean="0"/>
              <a:t> (zob. </a:t>
            </a:r>
            <a:r>
              <a:rPr lang="pl-PL" i="1" dirty="0" smtClean="0"/>
              <a:t>J. </a:t>
            </a:r>
            <a:r>
              <a:rPr lang="pl-PL" i="1" dirty="0" err="1" smtClean="0"/>
              <a:t>Giezek</a:t>
            </a:r>
            <a:r>
              <a:rPr lang="pl-PL" dirty="0" smtClean="0"/>
              <a:t>, [w:] </a:t>
            </a:r>
            <a:r>
              <a:rPr lang="pl-PL" i="1" dirty="0" smtClean="0"/>
              <a:t>J. </a:t>
            </a:r>
            <a:r>
              <a:rPr lang="pl-PL" i="1" dirty="0" err="1" smtClean="0"/>
              <a:t>Giezek</a:t>
            </a:r>
            <a:r>
              <a:rPr lang="pl-PL" dirty="0" smtClean="0"/>
              <a:t>, Kodeks karny, s. 86; </a:t>
            </a:r>
            <a:r>
              <a:rPr lang="pl-PL" i="1" dirty="0" smtClean="0"/>
              <a:t>A. Zoll</a:t>
            </a:r>
            <a:r>
              <a:rPr lang="pl-PL" dirty="0" smtClean="0"/>
              <a:t>, [w:] </a:t>
            </a:r>
            <a:r>
              <a:rPr lang="pl-PL" i="1" dirty="0" smtClean="0"/>
              <a:t>Zoll</a:t>
            </a:r>
            <a:r>
              <a:rPr lang="pl-PL" dirty="0" smtClean="0"/>
              <a:t> (red.), Kodeks karny, s. 184-185). Ma ona zastosowanie do form stadialnych popełnionego czynu, a także do przypadków przepisów definiujących typy czynów zabronionych polegających na narażeniu dobra prawnego na bezpośrednie niebezpieczeństwo i naruszeniu tego dobra.</a:t>
            </a:r>
          </a:p>
          <a:p>
            <a:r>
              <a:rPr lang="pl-PL" dirty="0" smtClean="0"/>
              <a:t>Należy podkreślić, że subsydiarność milcząca nie jest zasadą powszechnie akceptowaną w doktrynie. Zdaniem </a:t>
            </a:r>
            <a:r>
              <a:rPr lang="pl-PL" i="1" dirty="0" smtClean="0"/>
              <a:t>W. </a:t>
            </a:r>
            <a:r>
              <a:rPr lang="pl-PL" i="1" dirty="0" err="1" smtClean="0"/>
              <a:t>Mąciora</a:t>
            </a:r>
            <a:r>
              <a:rPr lang="pl-PL" dirty="0" smtClean="0"/>
              <a:t>, poszczególne przypadki, do których ma zastosowanie ta reguła, można rozstrzygać na </a:t>
            </a:r>
            <a:r>
              <a:rPr lang="pl-PL" dirty="0" err="1" smtClean="0"/>
              <a:t>podstsawie</a:t>
            </a:r>
            <a:r>
              <a:rPr lang="pl-PL" dirty="0" smtClean="0"/>
              <a:t> </a:t>
            </a:r>
            <a:r>
              <a:rPr lang="pl-PL" b="1" dirty="0" smtClean="0"/>
              <a:t>zasady konsumpcji</a:t>
            </a:r>
            <a:r>
              <a:rPr lang="pl-PL" dirty="0" smtClean="0"/>
              <a:t>, która też ma charakter celowościowy i prowadzi do analogicznych rezultatów, co subsydiarność milcząca (zob. </a:t>
            </a:r>
            <a:r>
              <a:rPr lang="pl-PL" i="1" dirty="0" smtClean="0"/>
              <a:t>W. </a:t>
            </a:r>
            <a:r>
              <a:rPr lang="pl-PL" i="1" dirty="0" err="1" smtClean="0"/>
              <a:t>Mącior</a:t>
            </a:r>
            <a:r>
              <a:rPr lang="pl-PL" dirty="0" smtClean="0"/>
              <a:t>, Zbieg, s. 34-35).</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p:txBody>
          <a:bodyPr>
            <a:normAutofit fontScale="90000"/>
          </a:bodyPr>
          <a:lstStyle/>
          <a:p>
            <a:r>
              <a:rPr lang="pl-PL" dirty="0" smtClean="0"/>
              <a:t>Właściwy (kumulatywny) zbieg przepisów </a:t>
            </a:r>
            <a:endParaRPr lang="pl-PL" dirty="0"/>
          </a:p>
        </p:txBody>
      </p:sp>
      <p:sp>
        <p:nvSpPr>
          <p:cNvPr id="6" name="Symbol zastępczy zawartości 5"/>
          <p:cNvSpPr>
            <a:spLocks noGrp="1"/>
          </p:cNvSpPr>
          <p:nvPr>
            <p:ph idx="1"/>
          </p:nvPr>
        </p:nvSpPr>
        <p:spPr/>
        <p:txBody>
          <a:bodyPr>
            <a:normAutofit fontScale="55000" lnSpcReduction="20000"/>
          </a:bodyPr>
          <a:lstStyle/>
          <a:p>
            <a:r>
              <a:rPr lang="pl-PL" dirty="0" smtClean="0"/>
              <a:t>- Właściwy zbieg przepisów ustawy zachodzi wówczas, gdy sprawca swoim zachowaniem realizuje jednocześnie znamiona kilku przepisów, z których żaden wzięty z osobna nie wyczerpuje całej określonej znamionami zawartości kryminalnej konkretnego czynu, i dopiero wszystkie przepisy razem wzięte obejmują całość stanu faktycznego, oddając w pełni stopień karygodności przestępnego zachowania sprawcy </a:t>
            </a:r>
          </a:p>
          <a:p>
            <a:r>
              <a:rPr lang="pl-PL" dirty="0" smtClean="0"/>
              <a:t>-wyrok SN z dnia 22 listopada 1994 r., II KRN 227/94, OSNKW 1995, nr 1-2, poz. 5</a:t>
            </a:r>
          </a:p>
          <a:p>
            <a:r>
              <a:rPr lang="pl-PL" dirty="0" smtClean="0"/>
              <a:t> </a:t>
            </a:r>
          </a:p>
          <a:p>
            <a:r>
              <a:rPr lang="pl-PL" dirty="0" smtClean="0"/>
              <a:t>- Jeśli zgodnie z art. 11 § 2 k.k. - czyn wyczerpuje znamiona określone w dwóch albo więcej przepisach ustawy karnej (a brak podstaw do zredukowania wielości ocen), sąd skazuje za jedno przestępstwo na podstawie wszystkich zbiegających się przepisów.</a:t>
            </a:r>
          </a:p>
          <a:p>
            <a:r>
              <a:rPr lang="pl-PL" dirty="0" smtClean="0"/>
              <a:t>-  W ten sposób tworzona jest kumulatywna kwalifikacja, która </a:t>
            </a:r>
            <a:r>
              <a:rPr lang="pl-PL" b="1" dirty="0" smtClean="0"/>
              <a:t>odzwierciedla pełną kryminalną zawartość bezprawia, tkwiącą w popełnionym przez sprawcę </a:t>
            </a:r>
            <a:endParaRPr lang="pl-PL" dirty="0" smtClean="0"/>
          </a:p>
          <a:p>
            <a:r>
              <a:rPr lang="pl-PL" b="1" dirty="0" smtClean="0"/>
              <a:t>- </a:t>
            </a:r>
            <a:r>
              <a:rPr lang="pl-PL" dirty="0" smtClean="0"/>
              <a:t>Dzięki przyjęciu konstrukcji zbiegu kumulatywnego ustawodawca uniknął konieczności tworzenia zbyt dużej liczby zmodyfikowanych typów przestępstw. Znamion tych typów nie trzeba bowiem łączyć na płaszczyźnie ustawowej w kolejne, bardziej złożone typy zmodyfikowane, lecz wystarczy uwzględnić je - na podstawie art. 11 § 2 k.k. - w kumulatywnej kwalifikacji prawnej. </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43050"/>
            <a:ext cx="8229600" cy="4857784"/>
          </a:xfrm>
        </p:spPr>
        <p:txBody>
          <a:bodyPr>
            <a:normAutofit/>
          </a:bodyPr>
          <a:lstStyle/>
          <a:p>
            <a:endParaRPr lang="pl-PL" dirty="0" smtClean="0"/>
          </a:p>
          <a:p>
            <a:r>
              <a:rPr lang="pl-PL" dirty="0" smtClean="0"/>
              <a:t>-Alternatywę dla zbiegu kumulatywnego mógłby stanowić, obowiązujący jeszcze w kodeksie karnym z 1932 r., </a:t>
            </a:r>
            <a:r>
              <a:rPr lang="pl-PL" b="1" dirty="0" smtClean="0"/>
              <a:t>eliminacyjny zbieg przepisów ustawy</a:t>
            </a:r>
            <a:r>
              <a:rPr lang="pl-PL" dirty="0" smtClean="0"/>
              <a:t>, prowadzący do kwalifikowania czynu wyłącznie z przepisu przewidującego najsurowszą sankcję, który z tego właśnie względu pozbawiony jest jednak wskazanych wyżej walorów.</a:t>
            </a:r>
          </a:p>
          <a:p>
            <a:endParaRPr lang="pl-PL" dirty="0"/>
          </a:p>
        </p:txBody>
      </p:sp>
      <p:sp>
        <p:nvSpPr>
          <p:cNvPr id="4" name="Tytuł 1"/>
          <p:cNvSpPr>
            <a:spLocks noGrp="1"/>
          </p:cNvSpPr>
          <p:nvPr>
            <p:ph type="title"/>
          </p:nvPr>
        </p:nvSpPr>
        <p:spPr>
          <a:xfrm>
            <a:off x="457200" y="155448"/>
            <a:ext cx="8229600" cy="1252728"/>
          </a:xfrm>
        </p:spPr>
        <p:txBody>
          <a:bodyPr>
            <a:normAutofit/>
          </a:bodyPr>
          <a:lstStyle/>
          <a:p>
            <a:r>
              <a:rPr lang="pl-PL" dirty="0" smtClean="0"/>
              <a:t>Eliminacyjny zbieg przepisów</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Zbieg kumulatywny</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 Jeżeli w przypisanym oskarżonemu czynie zawierają się znamiona czynności wykonawczych opisanych w przepisach określających różne typy czynów zabronionych, to przepisy te, stanowiąc podstawę skazania, pozostają w zbiegu kumulatywnym (art. 11 § 2 k.k.) również wtedy, gdy te znamiona są częściowo identyczne </a:t>
            </a:r>
          </a:p>
          <a:p>
            <a:r>
              <a:rPr lang="pl-PL" dirty="0" smtClean="0"/>
              <a:t>- wyrok SN z dnia 6 listopada 2006 r., V KK 40/06, OSNKW 2006, nr 12, poz. 117</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14488"/>
            <a:ext cx="8229600" cy="4572032"/>
          </a:xfrm>
        </p:spPr>
        <p:txBody>
          <a:bodyPr>
            <a:normAutofit fontScale="70000" lnSpcReduction="20000"/>
          </a:bodyPr>
          <a:lstStyle/>
          <a:p>
            <a:r>
              <a:rPr lang="pl-PL" dirty="0" smtClean="0"/>
              <a:t>-Należy zwrócić uwagę, że dokonanie kumulatywnej kwalifikacji polegającej na powołaniu wszystkich zbiegających się przepisów jest obowiązkiem, nie zaś uprawnieniem sądu. </a:t>
            </a:r>
          </a:p>
          <a:p>
            <a:r>
              <a:rPr lang="pl-PL" dirty="0" smtClean="0"/>
              <a:t>- Należy to rozumieć w taki sposób, że w prawidłowo dokonanej kwalifikacji prawnej trzeba uwzględnić (przy odpowiednim zastosowaniu reguł wyłączania wielości ocen) tylko te przepisy oraz wszystkie te przepisy, które sprawca swym jednym czynem naruszył. </a:t>
            </a:r>
          </a:p>
          <a:p>
            <a:r>
              <a:rPr lang="pl-PL" dirty="0" smtClean="0"/>
              <a:t>-Oznacza to, innymi słowy, że sąd orzekający w sprawie ma obowiązek - kwalifikując przestępstwo - powołać w części dyspozytywnej wyroku wszystkie pozostające w zbiegu przepisy ustawy karnej, które sprawca naruszył swoim zachowaniem </a:t>
            </a:r>
          </a:p>
          <a:p>
            <a:r>
              <a:rPr lang="pl-PL" dirty="0" smtClean="0"/>
              <a:t>- postanowienie SN z dnia 4 grudnia 2007 r., II KK 157/07, </a:t>
            </a:r>
            <a:r>
              <a:rPr lang="pl-PL" dirty="0" err="1" smtClean="0"/>
              <a:t>OSNwSK</a:t>
            </a:r>
            <a:r>
              <a:rPr lang="pl-PL" dirty="0" smtClean="0"/>
              <a:t> 2007, nr 1, poz. 2756</a:t>
            </a:r>
          </a:p>
          <a:p>
            <a:endParaRPr lang="pl-PL" dirty="0"/>
          </a:p>
        </p:txBody>
      </p:sp>
      <p:sp>
        <p:nvSpPr>
          <p:cNvPr id="5" name="Tytuł 1"/>
          <p:cNvSpPr>
            <a:spLocks noGrp="1"/>
          </p:cNvSpPr>
          <p:nvPr>
            <p:ph type="title"/>
          </p:nvPr>
        </p:nvSpPr>
        <p:spPr>
          <a:xfrm>
            <a:off x="457200" y="155448"/>
            <a:ext cx="8229600" cy="1252728"/>
          </a:xfrm>
        </p:spPr>
        <p:txBody>
          <a:bodyPr>
            <a:normAutofit fontScale="90000"/>
          </a:bodyPr>
          <a:lstStyle/>
          <a:p>
            <a:r>
              <a:rPr lang="pl-PL" dirty="0" smtClean="0"/>
              <a:t>Obowiązek kumulatywnej kwalifikacji</a:t>
            </a:r>
            <a:br>
              <a:rPr lang="pl-PL" dirty="0" smtClean="0"/>
            </a:b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
          </p:nvPr>
        </p:nvSpPr>
        <p:spPr>
          <a:xfrm>
            <a:off x="500034" y="1589069"/>
            <a:ext cx="8229600" cy="5268931"/>
          </a:xfrm>
        </p:spPr>
        <p:txBody>
          <a:bodyPr>
            <a:normAutofit fontScale="62500" lnSpcReduction="20000"/>
          </a:bodyPr>
          <a:lstStyle/>
          <a:p>
            <a:r>
              <a:rPr lang="pl-PL" dirty="0" smtClean="0"/>
              <a:t>- W przypadku kumulatywnego zbiegu przepisów ustawy sąd wymierza karę na podstawie przepisu, który - porównując ustawowe zagrożenia pozostających w zbiegu przepisów - przewiduje najsurowszą karę zarówno co do rodzaju, jak i wysokości. </a:t>
            </a:r>
          </a:p>
          <a:p>
            <a:r>
              <a:rPr lang="pl-PL" dirty="0" smtClean="0"/>
              <a:t>- Nie stoi to na przeszkodzie orzeczeniu innych środków przewidzianych w ustawie na podstawie wszystkich zbiegających się przepisów.</a:t>
            </a:r>
          </a:p>
          <a:p>
            <a:r>
              <a:rPr lang="pl-PL" dirty="0" smtClean="0"/>
              <a:t> </a:t>
            </a:r>
          </a:p>
          <a:p>
            <a:r>
              <a:rPr lang="pl-PL" dirty="0" smtClean="0"/>
              <a:t>- W doktrynie i orzecznictwie dominuje pogląd, że w przypadku kumulatywnej kwalifikacji prawnej popełnionego czynu fakt ten z reguły wpływa na wyższy stopień jego społecznej szkodliwości, przekładając się także na wyższy stopień winy i możliwość wymierzenia surowszej sankcji karnej. </a:t>
            </a:r>
          </a:p>
          <a:p>
            <a:r>
              <a:rPr lang="pl-PL" dirty="0" smtClean="0"/>
              <a:t>-Dostrzega się również, że w przypadku skazania za przestępstwo na podstawie dwóch lub więcej zbiegających się przepisów okoliczności stanowiące znamiona przestępstw określonych w tych przepisach mogą być uznane za obciążające, z wyłączeniem tych, które mieszczą się w przepisie, na którego podstawie wymierzono karę </a:t>
            </a:r>
          </a:p>
          <a:p>
            <a:r>
              <a:rPr lang="pl-PL" dirty="0" smtClean="0"/>
              <a:t>- wyrok SN z dnia 3 listopada 2004 r., V KK 1/03, Prok. i </a:t>
            </a:r>
            <a:r>
              <a:rPr lang="pl-PL" dirty="0" err="1" smtClean="0"/>
              <a:t>Pr.-wkł</a:t>
            </a:r>
            <a:r>
              <a:rPr lang="pl-PL" dirty="0" smtClean="0"/>
              <a:t>. 2005, nr 11, poz. 1</a:t>
            </a:r>
          </a:p>
          <a:p>
            <a:endParaRPr lang="pl-PL" dirty="0"/>
          </a:p>
        </p:txBody>
      </p:sp>
      <p:sp>
        <p:nvSpPr>
          <p:cNvPr id="5" name="Tytuł 1"/>
          <p:cNvSpPr>
            <a:spLocks noGrp="1"/>
          </p:cNvSpPr>
          <p:nvPr>
            <p:ph type="title"/>
          </p:nvPr>
        </p:nvSpPr>
        <p:spPr>
          <a:xfrm>
            <a:off x="457200" y="155448"/>
            <a:ext cx="8229600" cy="1252728"/>
          </a:xfrm>
        </p:spPr>
        <p:txBody>
          <a:bodyPr/>
          <a:lstStyle/>
          <a:p>
            <a:r>
              <a:rPr lang="pl-PL" dirty="0" smtClean="0"/>
              <a:t>Zbieg przepisów a wymiar kary</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1571613"/>
            <a:ext cx="8572560" cy="5072098"/>
          </a:xfrm>
        </p:spPr>
        <p:txBody>
          <a:bodyPr>
            <a:normAutofit/>
          </a:bodyPr>
          <a:lstStyle/>
          <a:p>
            <a:r>
              <a:rPr lang="pl-PL" dirty="0" smtClean="0"/>
              <a:t>Istnieją trzy przesłanki przyjęcia omawianej konstrukcji.</a:t>
            </a:r>
          </a:p>
          <a:p>
            <a:r>
              <a:rPr lang="pl-PL" dirty="0" smtClean="0"/>
              <a:t>- po pierwsze, dopuszczenie się więcej niż jednego zachowania w krótkich odstępach czasu;</a:t>
            </a:r>
          </a:p>
          <a:p>
            <a:r>
              <a:rPr lang="pl-PL" dirty="0" smtClean="0"/>
              <a:t>- po drugie, wykonanie zamiaru powziętego z góry w odniesieniu do wszystkich zachowań; </a:t>
            </a:r>
          </a:p>
          <a:p>
            <a:r>
              <a:rPr lang="pl-PL" dirty="0" smtClean="0"/>
              <a:t>- po trzecie, jeżeli przedmiotem zamachu jest dobro osobiste - tożsamość pokrzywdzonego </a:t>
            </a:r>
          </a:p>
          <a:p>
            <a:endParaRPr lang="pl-PL" dirty="0"/>
          </a:p>
        </p:txBody>
      </p:sp>
      <p:sp>
        <p:nvSpPr>
          <p:cNvPr id="4" name="Tytuł 1"/>
          <p:cNvSpPr>
            <a:spLocks noGrp="1"/>
          </p:cNvSpPr>
          <p:nvPr>
            <p:ph type="title"/>
          </p:nvPr>
        </p:nvSpPr>
        <p:spPr>
          <a:xfrm>
            <a:off x="457200" y="155448"/>
            <a:ext cx="8229600" cy="1252728"/>
          </a:xfrm>
        </p:spPr>
        <p:txBody>
          <a:bodyPr>
            <a:normAutofit/>
          </a:bodyPr>
          <a:lstStyle/>
          <a:p>
            <a:r>
              <a:rPr lang="pl-PL" dirty="0" smtClean="0"/>
              <a:t>Czyn ciągły</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Kryterium krótkich odstępów czasu jest nieprecyzyjne i trudne do określenia. Wydaje się, że </a:t>
            </a:r>
            <a:r>
              <a:rPr lang="pl-PL" b="1" dirty="0" smtClean="0"/>
              <a:t>krótkie są odstępy czasu nieprzekraczające kilku miesięcy.</a:t>
            </a:r>
            <a:r>
              <a:rPr lang="pl-PL" dirty="0" smtClean="0"/>
              <a:t> </a:t>
            </a:r>
          </a:p>
          <a:p>
            <a:r>
              <a:rPr lang="pl-PL" dirty="0" smtClean="0"/>
              <a:t>Podobnie Żółtek (w:) Królikowski, </a:t>
            </a:r>
            <a:r>
              <a:rPr lang="pl-PL" dirty="0" err="1" smtClean="0"/>
              <a:t>Zawłocki</a:t>
            </a:r>
            <a:r>
              <a:rPr lang="pl-PL" dirty="0" smtClean="0"/>
              <a:t>, </a:t>
            </a:r>
            <a:r>
              <a:rPr lang="pl-PL" i="1" dirty="0" smtClean="0"/>
              <a:t>Ogólna I</a:t>
            </a:r>
            <a:r>
              <a:rPr lang="pl-PL" dirty="0" smtClean="0"/>
              <a:t>, s. 502. Odmiennie Zoll (w:) Buchała, Zoll, s. 176; Kardas (w:) Zoll I, s. 208 i n.; Rejman (w:) Rejman i in., s. 546; Wróbel, Zoll, s. 290, którzy uważają, że chodzi o odstępy nieprzekraczające kilkunastu dni lub kilku tygodni</a:t>
            </a:r>
          </a:p>
          <a:p>
            <a:pPr>
              <a:buNone/>
            </a:pPr>
            <a:r>
              <a:rPr lang="pl-PL" dirty="0" smtClean="0"/>
              <a:t> </a:t>
            </a:r>
          </a:p>
          <a:p>
            <a:r>
              <a:rPr lang="pl-PL" dirty="0" smtClean="0"/>
              <a:t>Wykonanie z góry powziętego zamiaru oznacza, że w skład czynu ciągłego mogą wchodzić wyłącznie zachowania umyślne</a:t>
            </a:r>
          </a:p>
          <a:p>
            <a:r>
              <a:rPr lang="pl-PL" dirty="0" smtClean="0"/>
              <a:t>-  por. wyrok SN z dnia 4 grudnia 2008 r., III KK 242/08, Biul. PK 2009, nr 1, s. 24</a:t>
            </a:r>
          </a:p>
          <a:p>
            <a:pPr>
              <a:buNone/>
            </a:pPr>
            <a:r>
              <a:rPr lang="pl-PL" dirty="0" smtClean="0"/>
              <a:t> </a:t>
            </a:r>
          </a:p>
          <a:p>
            <a:r>
              <a:rPr lang="pl-PL" dirty="0" smtClean="0"/>
              <a:t>Dopuszczalne jest łączenie w jeden czyn ciągły zachowań wyczerpujących znamiona różnych form stadialnych i zjawiskowych tego samego czynu zabronionego </a:t>
            </a:r>
          </a:p>
          <a:p>
            <a:endParaRPr lang="pl-PL" dirty="0" smtClean="0"/>
          </a:p>
          <a:p>
            <a:r>
              <a:rPr lang="pl-PL" dirty="0" smtClean="0"/>
              <a:t>Czasem popełnienia czynu ciągłego jest okres od pierwszego zachowania składającego się na czyn ciągły do zakończenia ostatniego z nich</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Art. 12 </a:t>
            </a:r>
            <a:r>
              <a:rPr lang="pl-PL" dirty="0" err="1" smtClean="0"/>
              <a:t>kk</a:t>
            </a:r>
            <a:endParaRPr lang="pl-PL" dirty="0"/>
          </a:p>
        </p:txBody>
      </p:sp>
      <p:sp>
        <p:nvSpPr>
          <p:cNvPr id="3" name="Symbol zastępczy zawartości 2"/>
          <p:cNvSpPr>
            <a:spLocks noGrp="1"/>
          </p:cNvSpPr>
          <p:nvPr>
            <p:ph idx="1"/>
          </p:nvPr>
        </p:nvSpPr>
        <p:spPr/>
        <p:txBody>
          <a:bodyPr>
            <a:normAutofit/>
          </a:bodyPr>
          <a:lstStyle/>
          <a:p>
            <a:r>
              <a:rPr lang="pl-PL" b="1" dirty="0" smtClean="0"/>
              <a:t>Art. 12.</a:t>
            </a:r>
            <a:r>
              <a:rPr lang="pl-PL" dirty="0" smtClean="0"/>
              <a:t> Dwa lub więcej zachowań, podjętych w krótkich odstępach czasu w wykonaniu z góry powziętego zamiaru, uważa się za jeden czyn zabroniony; jeżeli przedmiotem zamachu jest dobro osobiste, warunkiem uznania wielości zachowań za jeden czyn zabroniony jest tożsamość pokrzywdzonego.</a:t>
            </a:r>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Jeszcze o czynie ciągłym</a:t>
            </a:r>
            <a:endParaRPr lang="pl-PL" dirty="0"/>
          </a:p>
        </p:txBody>
      </p:sp>
      <p:sp>
        <p:nvSpPr>
          <p:cNvPr id="3" name="Symbol zastępczy zawartości 2"/>
          <p:cNvSpPr>
            <a:spLocks noGrp="1"/>
          </p:cNvSpPr>
          <p:nvPr>
            <p:ph idx="1"/>
          </p:nvPr>
        </p:nvSpPr>
        <p:spPr/>
        <p:txBody>
          <a:bodyPr>
            <a:normAutofit fontScale="55000" lnSpcReduction="20000"/>
          </a:bodyPr>
          <a:lstStyle/>
          <a:p>
            <a:endParaRPr lang="pl-PL" dirty="0" smtClean="0"/>
          </a:p>
          <a:p>
            <a:r>
              <a:rPr lang="pl-PL" dirty="0" smtClean="0"/>
              <a:t>Kryterium krótkich odstępów czasu jest nieprecyzyjne i trudne do określenia. Wydaje się, że </a:t>
            </a:r>
            <a:r>
              <a:rPr lang="pl-PL" b="1" dirty="0" smtClean="0"/>
              <a:t>krótkie są odstępy czasu nieprzekraczające kilku miesięcy.</a:t>
            </a:r>
            <a:r>
              <a:rPr lang="pl-PL" dirty="0" smtClean="0"/>
              <a:t> </a:t>
            </a:r>
          </a:p>
          <a:p>
            <a:r>
              <a:rPr lang="pl-PL" dirty="0" smtClean="0"/>
              <a:t>Podobnie Żółtek (w:) Królikowski, </a:t>
            </a:r>
            <a:r>
              <a:rPr lang="pl-PL" dirty="0" err="1" smtClean="0"/>
              <a:t>Zawłocki</a:t>
            </a:r>
            <a:r>
              <a:rPr lang="pl-PL" dirty="0" smtClean="0"/>
              <a:t>, </a:t>
            </a:r>
            <a:r>
              <a:rPr lang="pl-PL" i="1" dirty="0" smtClean="0"/>
              <a:t>Ogólna I</a:t>
            </a:r>
            <a:r>
              <a:rPr lang="pl-PL" dirty="0" smtClean="0"/>
              <a:t>, s. 502. Odmiennie Zoll (w:) Buchała, Zoll, s. 176; Kardas (w:) Zoll I, s. 208 i n.; Rejman (w:) Rejman i in., s. 546; Wróbel, Zoll, s. 290, którzy uważają, że chodzi o odstępy nieprzekraczające kilkunastu dni lub kilku tygodni</a:t>
            </a:r>
          </a:p>
          <a:p>
            <a:endParaRPr lang="pl-PL" dirty="0" smtClean="0"/>
          </a:p>
          <a:p>
            <a:r>
              <a:rPr lang="pl-PL" dirty="0" smtClean="0"/>
              <a:t>Wykonanie z góry powziętego zamiaru oznacza, że w skład czynu ciągłego mogą wchodzić wyłącznie zachowania umyślne</a:t>
            </a:r>
          </a:p>
          <a:p>
            <a:r>
              <a:rPr lang="pl-PL" dirty="0" smtClean="0"/>
              <a:t>-  por. wyrok SN z dnia 4 grudnia 2008 r., III KK 242/08, Biul. PK 2009, nr 1, s. 24</a:t>
            </a:r>
          </a:p>
          <a:p>
            <a:endParaRPr lang="pl-PL" dirty="0" smtClean="0"/>
          </a:p>
          <a:p>
            <a:r>
              <a:rPr lang="pl-PL" dirty="0" smtClean="0"/>
              <a:t>Dopuszczalne jest łączenie w jeden czyn ciągły zachowań wyczerpujących znamiona różnych form stadialnych i zjawiskowych tego samego czynu zabronionego </a:t>
            </a:r>
          </a:p>
          <a:p>
            <a:endParaRPr lang="pl-PL" dirty="0" smtClean="0"/>
          </a:p>
          <a:p>
            <a:r>
              <a:rPr lang="pl-PL" dirty="0" smtClean="0"/>
              <a:t>Czasem popełnienia czynu ciągłego jest okres od pierwszego zachowania składającego się na czyn ciągły do zakończenia ostatniego z nich</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Zbieg przepisów</a:t>
            </a:r>
            <a:endParaRPr lang="pl-PL" dirty="0"/>
          </a:p>
        </p:txBody>
      </p:sp>
      <p:sp>
        <p:nvSpPr>
          <p:cNvPr id="3" name="Symbol zastępczy zawartości 2"/>
          <p:cNvSpPr>
            <a:spLocks noGrp="1"/>
          </p:cNvSpPr>
          <p:nvPr>
            <p:ph idx="1"/>
          </p:nvPr>
        </p:nvSpPr>
        <p:spPr/>
        <p:txBody>
          <a:bodyPr>
            <a:normAutofit fontScale="85000" lnSpcReduction="10000"/>
          </a:bodyPr>
          <a:lstStyle/>
          <a:p>
            <a:endParaRPr lang="pl-PL" dirty="0" smtClean="0"/>
          </a:p>
          <a:p>
            <a:r>
              <a:rPr lang="pl-PL" b="1" dirty="0" smtClean="0"/>
              <a:t>Art. 11.</a:t>
            </a:r>
            <a:r>
              <a:rPr lang="pl-PL" dirty="0" smtClean="0"/>
              <a:t> § 1. Ten sam czyn może stanowić tylko jedno przestępstwo.</a:t>
            </a:r>
          </a:p>
          <a:p>
            <a:r>
              <a:rPr lang="pl-PL" dirty="0" smtClean="0"/>
              <a:t>§ 2. Jeżeli czyn wyczerpuje znamiona określone w dwóch albo więcej przepisach ustawy karnej, sąd skazuje za jedno przestępstwo na podstawie wszystkich zbiegających się przepisów.</a:t>
            </a:r>
          </a:p>
          <a:p>
            <a:r>
              <a:rPr lang="pl-PL" dirty="0" smtClean="0"/>
              <a:t>§ 3. W wypadku określonym w § 2 sąd wymierza karę na podstawie przepisu przewidującego karę najsurowszą, co nie stoi na przeszkodzie orzeczeniu innych środków przewidzianych w ustawie na podstawie wszystkich zbiegających się przepisów.</a:t>
            </a:r>
          </a:p>
          <a:p>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58204" cy="1487602"/>
          </a:xfrm>
        </p:spPr>
        <p:txBody>
          <a:bodyPr>
            <a:normAutofit/>
          </a:bodyPr>
          <a:lstStyle/>
          <a:p>
            <a:r>
              <a:rPr lang="pl-PL" sz="2400" dirty="0" smtClean="0"/>
              <a:t>Czyn ciągły a </a:t>
            </a:r>
            <a:r>
              <a:rPr lang="pl-PL" sz="2400" dirty="0" err="1" smtClean="0"/>
              <a:t>res</a:t>
            </a:r>
            <a:r>
              <a:rPr lang="pl-PL" sz="2400" dirty="0" smtClean="0"/>
              <a:t> </a:t>
            </a:r>
            <a:r>
              <a:rPr lang="pl-PL" sz="2400" dirty="0" err="1" smtClean="0"/>
              <a:t>iudicata</a:t>
            </a:r>
            <a:endParaRPr lang="pl-PL" sz="2400" dirty="0"/>
          </a:p>
        </p:txBody>
      </p:sp>
      <p:sp>
        <p:nvSpPr>
          <p:cNvPr id="3" name="Symbol zastępczy zawartości 2"/>
          <p:cNvSpPr>
            <a:spLocks noGrp="1"/>
          </p:cNvSpPr>
          <p:nvPr>
            <p:ph idx="1"/>
          </p:nvPr>
        </p:nvSpPr>
        <p:spPr>
          <a:xfrm>
            <a:off x="357158" y="1857364"/>
            <a:ext cx="8229600" cy="5625741"/>
          </a:xfrm>
        </p:spPr>
        <p:txBody>
          <a:bodyPr>
            <a:normAutofit fontScale="70000" lnSpcReduction="20000"/>
          </a:bodyPr>
          <a:lstStyle/>
          <a:p>
            <a:r>
              <a:rPr lang="pl-PL" dirty="0" smtClean="0"/>
              <a:t>"Prawomocne skazanie za czyn ciągły (art. 12 k.k.) stoi na przeszkodzie, ze względu na treść art. 17 § 1 </a:t>
            </a:r>
            <a:r>
              <a:rPr lang="pl-PL" dirty="0" err="1" smtClean="0"/>
              <a:t>pkt</a:t>
            </a:r>
            <a:r>
              <a:rPr lang="pl-PL" dirty="0" smtClean="0"/>
              <a:t> 7 k.p.k., ponownemu postępowaniu o później ujawnione zachowania, będące elementami tego czynu, które nie były przedmiotem wcześniejszego osądzenia, niezależnie od tego, jak ma się społeczna szkodliwość nowo ujawnionych fragmentów czynu ciągłego do społecznej szkodliwości zachowań uprzednio w ramach tego czynu osądzonych" </a:t>
            </a:r>
          </a:p>
          <a:p>
            <a:r>
              <a:rPr lang="pl-PL" dirty="0" smtClean="0"/>
              <a:t>uchwała SN z dnia 21 listopada 2001 r., I KZP 29/01, OSNKW 2002, nr 1-2, poz. 2); por. też postanowienie SN z dnia 29 marca 2006 r., I KZP 58/05, Biul. PK 2006, nr 5, s. 4; uchwała SN z dnia 15 czerwca 2007 r., I KZP 15/07, OSNKW 2007, nr 7-8, poz. 55; wyrok SN z dnia 27 lipca 2007 r., IV KK 153/07, Biul. PK 2007, nr 15, s. 13; postanowienie SN z dnia 26 lipca 2007 r., IV KK 175/07, Biul. PK 2007, nr 15, s. 40; postanowienie SN z dnia 2 października 2007 r., WZ 36/07, Biul. PK 2007, nr 15, s. 43; wyrok SA w Katowicach z dnia 28 lipca 2011 r., II </a:t>
            </a:r>
            <a:r>
              <a:rPr lang="pl-PL" dirty="0" err="1" smtClean="0"/>
              <a:t>AKa</a:t>
            </a:r>
            <a:r>
              <a:rPr lang="pl-PL" dirty="0" smtClean="0"/>
              <a:t> 244/11, LEX nr 1001368; wyrok SA w Katowicach z dnia 1 czerwca 2011 r., II </a:t>
            </a:r>
            <a:r>
              <a:rPr lang="pl-PL" dirty="0" err="1" smtClean="0"/>
              <a:t>AKa</a:t>
            </a:r>
            <a:r>
              <a:rPr lang="pl-PL" dirty="0" smtClean="0"/>
              <a:t> 83/11, LEX nr 1001374;</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14488"/>
            <a:ext cx="8229600" cy="4411675"/>
          </a:xfrm>
        </p:spPr>
        <p:txBody>
          <a:bodyPr>
            <a:normAutofit fontScale="77500" lnSpcReduction="20000"/>
          </a:bodyPr>
          <a:lstStyle/>
          <a:p>
            <a:r>
              <a:rPr lang="pl-PL" dirty="0" smtClean="0"/>
              <a:t>Przyjęcie w konkretnym wypadku konstrukcji czynu ciągłego prowadzi w zasadzie do takich samych konsekwencji prawnych, jakie wynikają z przypisania sprawcy jednego przestępstwa popełnionego jednym czynem, skoro art. 12 k.k. przesądza, że dwa lub więcej zachowań "uważa się za jeden czyn zabroniony".</a:t>
            </a:r>
          </a:p>
          <a:p>
            <a:r>
              <a:rPr lang="pl-PL" dirty="0" smtClean="0"/>
              <a:t> Należy przy tym dodać, że w zdecydowanej większości przypadków konstrukcja czynu ciągłego jest dla sprawcy korzystna. Mimo wielości zachowań nie powoduje ona bowiem modyfikacji granic ustawowego zagrożenia. W szczególności nie stwarza żadnych podstaw do szczególnego (w tym nadzwyczajnego) wymiaru kary za czyn ciągły.</a:t>
            </a:r>
          </a:p>
          <a:p>
            <a:endParaRPr lang="pl-PL" dirty="0"/>
          </a:p>
        </p:txBody>
      </p:sp>
      <p:sp>
        <p:nvSpPr>
          <p:cNvPr id="4" name="Tytuł 1"/>
          <p:cNvSpPr>
            <a:spLocks noGrp="1"/>
          </p:cNvSpPr>
          <p:nvPr>
            <p:ph type="title"/>
          </p:nvPr>
        </p:nvSpPr>
        <p:spPr>
          <a:xfrm>
            <a:off x="457200" y="155448"/>
            <a:ext cx="8229600" cy="1252728"/>
          </a:xfrm>
        </p:spPr>
        <p:txBody>
          <a:bodyPr>
            <a:normAutofit fontScale="90000"/>
          </a:bodyPr>
          <a:lstStyle/>
          <a:p>
            <a:r>
              <a:rPr lang="pl-PL" dirty="0" smtClean="0"/>
              <a:t>Konsekwencje zakwalifikowania czynu z art. 12 </a:t>
            </a:r>
            <a:r>
              <a:rPr lang="pl-PL" dirty="0" err="1" smtClean="0"/>
              <a:t>kk</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Czyn ciągły</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smtClean="0"/>
              <a:t>zachowania sprawcy stanowią realizację z góry powziętego zamiaru (sprawca obejmuje swym z góry powziętym zamiarem wszystkie zachowania, jakie się na ten czyn składają. Mówiąc inaczej - sprawca już na wstępie zakłada, iż popełni przestępstwo składające się z kilku zachowań, czyli w pewnym sensie "na raty", albo co najmniej możliwość taką dopuszcza – zamiar nie może się pojawiać sukcesywnie ani odnawiać się na kolejnych etapach, nawet gdyby miał mieć identyczną postać)</a:t>
            </a:r>
            <a:endParaRPr lang="pl-PL" dirty="0" smtClean="0"/>
          </a:p>
          <a:p>
            <a:r>
              <a:rPr lang="pl-PL" b="1" dirty="0" smtClean="0"/>
              <a:t>podjęte są w krótkich odstępach czasu</a:t>
            </a:r>
            <a:endParaRPr lang="pl-PL" dirty="0" smtClean="0"/>
          </a:p>
          <a:p>
            <a:r>
              <a:rPr lang="pl-PL" b="1" dirty="0" smtClean="0"/>
              <a:t>gdy przedmiotem zamachu jest dobro osobiste, zachodzi tożsamość osoby pokrzywdzonej</a:t>
            </a:r>
            <a:endParaRPr lang="pl-PL" dirty="0" smtClean="0"/>
          </a:p>
          <a:p>
            <a:r>
              <a:rPr lang="pl-PL" b="1" dirty="0" smtClean="0"/>
              <a:t> </a:t>
            </a:r>
            <a:endParaRPr lang="pl-PL" dirty="0" smtClean="0"/>
          </a:p>
          <a:p>
            <a:r>
              <a:rPr lang="pl-PL" b="1" i="1" dirty="0" err="1" smtClean="0"/>
              <a:t>res</a:t>
            </a:r>
            <a:r>
              <a:rPr lang="pl-PL" b="1" i="1" dirty="0" smtClean="0"/>
              <a:t> </a:t>
            </a:r>
            <a:r>
              <a:rPr lang="pl-PL" b="1" i="1" dirty="0" err="1" smtClean="0"/>
              <a:t>iudicata</a:t>
            </a:r>
            <a:r>
              <a:rPr lang="pl-PL" b="1" dirty="0" smtClean="0"/>
              <a:t> obowiązuje </a:t>
            </a:r>
            <a:endParaRPr lang="pl-PL" dirty="0" smtClean="0"/>
          </a:p>
          <a:p>
            <a:r>
              <a:rPr lang="pl-PL" b="1" dirty="0" smtClean="0"/>
              <a:t>wszystkie podjęte przez sprawcę zachowania stanowią jeden czyn </a:t>
            </a:r>
            <a:endParaRPr lang="pl-PL" dirty="0" smtClean="0"/>
          </a:p>
          <a:p>
            <a:r>
              <a:rPr lang="pl-PL" b="1" dirty="0" smtClean="0"/>
              <a:t>jako podstawa skazania (powinien się znaleźć w kwalifikacji prawnej czynu przypisanego oskarżonemu) </a:t>
            </a:r>
            <a:endParaRPr lang="pl-PL" dirty="0" smtClean="0"/>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Ciąg przestępstw art. 91 kk.</a:t>
            </a:r>
            <a:endParaRPr lang="pl-PL" dirty="0"/>
          </a:p>
        </p:txBody>
      </p:sp>
      <p:sp>
        <p:nvSpPr>
          <p:cNvPr id="3" name="Symbol zastępczy zawartości 2"/>
          <p:cNvSpPr>
            <a:spLocks noGrp="1"/>
          </p:cNvSpPr>
          <p:nvPr>
            <p:ph idx="1"/>
          </p:nvPr>
        </p:nvSpPr>
        <p:spPr/>
        <p:txBody>
          <a:bodyPr>
            <a:normAutofit fontScale="47500" lnSpcReduction="20000"/>
          </a:bodyPr>
          <a:lstStyle/>
          <a:p>
            <a:r>
              <a:rPr lang="pl-PL" b="1" dirty="0" smtClean="0"/>
              <a:t>Do 1 lipca 2015 r. sposób</a:t>
            </a:r>
            <a:r>
              <a:rPr lang="pl-PL" dirty="0" smtClean="0"/>
              <a:t> popełnienia przestępstw składających się na ciąg przestępstw (nie chodzi tutaj o przestępstwa podobne – istotne są okoliczności, w jakich realizowane są znamiona strony przedmiotowej czynu zabronionego)</a:t>
            </a:r>
          </a:p>
          <a:p>
            <a:r>
              <a:rPr lang="pl-PL" dirty="0" smtClean="0">
                <a:sym typeface="Wingdings"/>
              </a:rPr>
              <a:t></a:t>
            </a:r>
            <a:r>
              <a:rPr lang="pl-PL" dirty="0" smtClean="0"/>
              <a:t> </a:t>
            </a:r>
            <a:r>
              <a:rPr lang="pl-PL" b="1" dirty="0" smtClean="0"/>
              <a:t>ZMIANA OD 1 LIPCA 2015 r.</a:t>
            </a:r>
            <a:r>
              <a:rPr lang="pl-PL" dirty="0" smtClean="0"/>
              <a:t> – znosi się przesłanka popełnienia przestępstw „podobny sposób” – w jej miejsce wprowadzono przesłankę działania sprawcy „</a:t>
            </a:r>
            <a:r>
              <a:rPr lang="pl-PL" b="1" dirty="0" smtClean="0"/>
              <a:t>z wykorzystaniem takiej samej sposobności</a:t>
            </a:r>
            <a:r>
              <a:rPr lang="pl-PL" dirty="0" smtClean="0"/>
              <a:t>”</a:t>
            </a:r>
          </a:p>
          <a:p>
            <a:r>
              <a:rPr lang="pl-PL" b="1" dirty="0" smtClean="0"/>
              <a:t>krótkie odstępy czasu</a:t>
            </a:r>
            <a:r>
              <a:rPr lang="pl-PL" dirty="0" smtClean="0"/>
              <a:t>, w jaki przestępstwa te popełniono (wg J. </a:t>
            </a:r>
            <a:r>
              <a:rPr lang="pl-PL" dirty="0" err="1" smtClean="0"/>
              <a:t>Giezka</a:t>
            </a:r>
            <a:r>
              <a:rPr lang="pl-PL" dirty="0" smtClean="0"/>
              <a:t> termin ten należy rozumieć tak samo jak na gruncie art. 12 k.k. – ani krócej ani dłużej)</a:t>
            </a:r>
          </a:p>
          <a:p>
            <a:r>
              <a:rPr lang="pl-PL" b="1" dirty="0" smtClean="0"/>
              <a:t>tożsamość kwalifikacji</a:t>
            </a:r>
            <a:r>
              <a:rPr lang="pl-PL" dirty="0" smtClean="0"/>
              <a:t> każdego z przestępstw wchodzących w skład ciągu (przesłanka ta jest spełniona, jeżeli przestępstwa realizują znamiona tego samego przepisu, występując jednak w różnych formach stadialnych – nie dotyczy to jednak form zjawiskowych i różnych typów czynu zabronionego, tj. podstawowego, kwalifikowanego, uprzywilejowanego; chodzi tutaj o tożsamość przepisów, na podstawie których wymierza się karę)</a:t>
            </a:r>
          </a:p>
          <a:p>
            <a:r>
              <a:rPr lang="pl-PL" dirty="0" smtClean="0"/>
              <a:t>konstrukcja ciągu przestępstw jest interpretowana jako </a:t>
            </a:r>
            <a:r>
              <a:rPr lang="pl-PL" b="1" dirty="0" smtClean="0"/>
              <a:t>podstawa nadzwyczajnego obostrzenia kary </a:t>
            </a:r>
            <a:r>
              <a:rPr lang="pl-PL" dirty="0" smtClean="0"/>
              <a:t>[inaczej J. Majewski i P. Kardas – ich zdaniem nadzwyczajnie obostrzona może być kara tylko za jedno przestępstwo, a nie za cały ciąg – twierdzą, że górna granica ustawowego zagrożenia zwiększona o połowę to „zwykły” wymiar kary]</a:t>
            </a:r>
          </a:p>
          <a:p>
            <a:r>
              <a:rPr lang="pl-PL" dirty="0" smtClean="0"/>
              <a:t>w przypadku wydania orzeczenia opartego na konstrukcji ciągu przestępstw </a:t>
            </a:r>
            <a:r>
              <a:rPr lang="pl-PL" b="1" dirty="0" smtClean="0"/>
              <a:t>nie mamy do czynienia z obowiązywaniem zasady</a:t>
            </a:r>
            <a:r>
              <a:rPr lang="pl-PL" b="1" i="1" dirty="0" smtClean="0"/>
              <a:t> </a:t>
            </a:r>
            <a:r>
              <a:rPr lang="pl-PL" b="1" i="1" dirty="0" err="1" smtClean="0"/>
              <a:t>ne</a:t>
            </a:r>
            <a:r>
              <a:rPr lang="pl-PL" b="1" i="1" dirty="0" smtClean="0"/>
              <a:t> bis </a:t>
            </a:r>
            <a:r>
              <a:rPr lang="pl-PL" b="1" i="1" dirty="0" err="1" smtClean="0"/>
              <a:t>in</a:t>
            </a:r>
            <a:r>
              <a:rPr lang="pl-PL" b="1" i="1" dirty="0" smtClean="0"/>
              <a:t> idem</a:t>
            </a:r>
            <a:r>
              <a:rPr lang="pl-PL" b="1" dirty="0" smtClean="0"/>
              <a:t> </a:t>
            </a:r>
            <a:r>
              <a:rPr lang="pl-PL" dirty="0" smtClean="0"/>
              <a:t>w odniesieniu do tych czynów, które zostały popełnione w okresie pomiędzy pierwszym a ostatnim przestępstwem składającym się na ciąg, a nie objęto ich ramami procesu</a:t>
            </a:r>
          </a:p>
          <a:p>
            <a:r>
              <a:rPr lang="pl-PL" dirty="0" smtClean="0"/>
              <a:t>każde przestępstwo w ciągu stanowi </a:t>
            </a:r>
            <a:r>
              <a:rPr lang="pl-PL" b="1" dirty="0" smtClean="0"/>
              <a:t>odrębny czyn</a:t>
            </a:r>
            <a:endParaRPr lang="pl-PL" dirty="0" smtClean="0"/>
          </a:p>
          <a:p>
            <a:r>
              <a:rPr lang="pl-PL" dirty="0" smtClean="0"/>
              <a:t>jako </a:t>
            </a:r>
            <a:r>
              <a:rPr lang="pl-PL" b="1" dirty="0" smtClean="0"/>
              <a:t>podstawa wymiaru kary</a:t>
            </a:r>
            <a:r>
              <a:rPr lang="pl-PL" dirty="0" smtClean="0"/>
              <a:t> (powinien się znaleźć jedynie w podstawie wymiaru kary, a nie w kwalifikacji prawnej czynu)</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62500" lnSpcReduction="20000"/>
          </a:bodyPr>
          <a:lstStyle/>
          <a:p>
            <a:r>
              <a:rPr lang="pl-PL" dirty="0" smtClean="0"/>
              <a:t>Art. 91 [Ciąg przestępstw] </a:t>
            </a:r>
          </a:p>
          <a:p>
            <a:r>
              <a:rPr lang="pl-PL" dirty="0" smtClean="0"/>
              <a:t>§ 1.</a:t>
            </a:r>
            <a:r>
              <a:rPr lang="pl-PL" baseline="30000" dirty="0" smtClean="0">
                <a:hlinkClick r:id="rId2" tooltip="Przypis nr 140"/>
              </a:rPr>
              <a:t>140)</a:t>
            </a:r>
            <a:r>
              <a:rPr lang="pl-PL" dirty="0" smtClean="0"/>
              <a:t> Jeżeli sprawca popełnia w krótkich odstępach czasu, z wykorzystaniem takiej samej sposobności, dwa lub więcej przestępstw, zanim zapadł pierwszy wyrok, chociażby nieprawomocny, co do któregokolwiek z tych przestępstw, sąd orzeka jedną karę określoną w przepisie stanowiącym podstawę jej wymiaru dla każdego z tych przestępstw, w wysokości do górnej granicy ustawowego zagrożenia zwiększonego o połowę. </a:t>
            </a:r>
          </a:p>
          <a:p>
            <a:r>
              <a:rPr lang="pl-PL" dirty="0" smtClean="0"/>
              <a:t>§ 2. Jeżeli sprawca w warunkach określonych w </a:t>
            </a:r>
            <a:r>
              <a:rPr lang="pl-PL" dirty="0" smtClean="0">
                <a:hlinkClick r:id="rId3"/>
              </a:rPr>
              <a:t>art. 85</a:t>
            </a:r>
            <a:r>
              <a:rPr lang="pl-PL" dirty="0" smtClean="0"/>
              <a:t> popełnia dwa lub więcej ciągów przestępstw określonych w § 1 lub ciąg przestępstw oraz inne przestępstwo, sąd orzeka karę łączną, stosując odpowiednio przepisy tego rozdziału. </a:t>
            </a:r>
          </a:p>
          <a:p>
            <a:r>
              <a:rPr lang="pl-PL" dirty="0" smtClean="0"/>
              <a:t>§ 3.</a:t>
            </a:r>
            <a:r>
              <a:rPr lang="pl-PL" baseline="30000" dirty="0" smtClean="0">
                <a:hlinkClick r:id="rId2" tooltip="Przypis nr 141"/>
              </a:rPr>
              <a:t>141)</a:t>
            </a:r>
            <a:r>
              <a:rPr lang="pl-PL" dirty="0" smtClean="0"/>
              <a:t> Jeżeli sprawca został skazany dwoma lub więcej wyrokami za przestępstwa należące do ciągu przestępstw określonego w § 1, orzeczona kara łączna nie może przekroczyć górnej granicy ustawowego zagrożenia zwiększonego o połowę, przewidzianego w przepisie stanowiącym podstawę wymiaru kary dla każdego z tych przestępstw. </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Formy stadialne przestępstw</a:t>
            </a:r>
            <a:endParaRPr lang="pl-PL" dirty="0"/>
          </a:p>
        </p:txBody>
      </p:sp>
      <p:sp>
        <p:nvSpPr>
          <p:cNvPr id="3" name="Symbol zastępczy zawartości 2"/>
          <p:cNvSpPr>
            <a:spLocks noGrp="1"/>
          </p:cNvSpPr>
          <p:nvPr>
            <p:ph idx="1"/>
          </p:nvPr>
        </p:nvSpPr>
        <p:spPr/>
        <p:txBody>
          <a:bodyPr/>
          <a:lstStyle/>
          <a:p>
            <a:pPr>
              <a:buNone/>
            </a:pPr>
            <a:r>
              <a:rPr lang="pl-PL" dirty="0" smtClean="0"/>
              <a:t>    etapy realizacji przestępstwa</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Podział  form stadialnych</a:t>
            </a:r>
            <a:endParaRPr lang="pl-PL" dirty="0"/>
          </a:p>
        </p:txBody>
      </p:sp>
      <p:sp>
        <p:nvSpPr>
          <p:cNvPr id="3" name="Symbol zastępczy zawartości 2"/>
          <p:cNvSpPr>
            <a:spLocks noGrp="1"/>
          </p:cNvSpPr>
          <p:nvPr>
            <p:ph idx="1"/>
          </p:nvPr>
        </p:nvSpPr>
        <p:spPr/>
        <p:txBody>
          <a:bodyPr/>
          <a:lstStyle/>
          <a:p>
            <a:r>
              <a:rPr lang="pl-PL" b="1" dirty="0" smtClean="0"/>
              <a:t>przygotowanie</a:t>
            </a:r>
            <a:r>
              <a:rPr lang="pl-PL" dirty="0" smtClean="0"/>
              <a:t> popełnienia czynu zabronionego, </a:t>
            </a:r>
          </a:p>
          <a:p>
            <a:r>
              <a:rPr lang="pl-PL" dirty="0" smtClean="0"/>
              <a:t>jego </a:t>
            </a:r>
            <a:r>
              <a:rPr lang="pl-PL" b="1" dirty="0" smtClean="0"/>
              <a:t>usiłowanie</a:t>
            </a:r>
          </a:p>
          <a:p>
            <a:r>
              <a:rPr lang="pl-PL" dirty="0" smtClean="0"/>
              <a:t> oraz </a:t>
            </a:r>
            <a:r>
              <a:rPr lang="pl-PL" b="1" dirty="0" smtClean="0"/>
              <a:t>dokonanie</a:t>
            </a:r>
            <a:r>
              <a:rPr lang="pl-PL" dirty="0" smtClean="0"/>
              <a:t> jako stadium ostatnie</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Stadia poprzedzające dokonanie</a:t>
            </a:r>
            <a:endParaRPr lang="pl-PL" dirty="0"/>
          </a:p>
        </p:txBody>
      </p:sp>
      <p:sp>
        <p:nvSpPr>
          <p:cNvPr id="3" name="Symbol zastępczy zawartości 2"/>
          <p:cNvSpPr>
            <a:spLocks noGrp="1"/>
          </p:cNvSpPr>
          <p:nvPr>
            <p:ph idx="1"/>
          </p:nvPr>
        </p:nvSpPr>
        <p:spPr/>
        <p:txBody>
          <a:bodyPr/>
          <a:lstStyle/>
          <a:p>
            <a:r>
              <a:rPr lang="pl-PL" dirty="0" smtClean="0"/>
              <a:t>stadia poprzedzające dokonanie (zamiar, przygotowanie, usiłowanie) z natury rzeczy aktualizują się tylko w odniesieniu do przestępstw umyślnych; nie można bowiem nieumyślnie usiłować lub chociażby tylko przygotowywać się do popełnienia przestępstwa.</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Pochłanianie uprzednich form stadialnych</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z punktu widzenia odpowiedzialności karnej sprawcy istotne (</a:t>
            </a:r>
            <a:r>
              <a:rPr lang="pl-PL" dirty="0" err="1" smtClean="0"/>
              <a:t>prawnokarnie</a:t>
            </a:r>
            <a:r>
              <a:rPr lang="pl-PL" dirty="0" smtClean="0"/>
              <a:t> relewantne) jest zawsze </a:t>
            </a:r>
            <a:r>
              <a:rPr lang="pl-PL" b="1" dirty="0" smtClean="0"/>
              <a:t>ostatnie zrealizowane stadium</a:t>
            </a:r>
            <a:r>
              <a:rPr lang="pl-PL" dirty="0" smtClean="0"/>
              <a:t>, gdyż pochłania ono wszystkie poprzedzające je etapy. Jeśli zatem sprawca dokonał czynu zabronionego, tj. zrealizował komplet ustawowych znamion, to traci znaczenie fakt, że ów dokonany czyn przeszedł wcześniej przez etap usiłowania. Wszak sprawca zmierzający do popełnienia przestępstwa zabójstwa wcześniej np. celował do swej ofiary z broni palnej, a następnie oddał strzał, który - zanim kula trafiła - był przecież jedynie usiłowaniem. Podobnie ma się rzecz z przygotowaniem, które zostaje pochłonięte przez usiłowanie.</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Usiłowanie</a:t>
            </a:r>
            <a:endParaRPr lang="pl-PL" dirty="0"/>
          </a:p>
        </p:txBody>
      </p:sp>
      <p:sp>
        <p:nvSpPr>
          <p:cNvPr id="3" name="Symbol zastępczy zawartości 2"/>
          <p:cNvSpPr>
            <a:spLocks noGrp="1"/>
          </p:cNvSpPr>
          <p:nvPr>
            <p:ph idx="1"/>
          </p:nvPr>
        </p:nvSpPr>
        <p:spPr/>
        <p:txBody>
          <a:bodyPr/>
          <a:lstStyle/>
          <a:p>
            <a:r>
              <a:rPr lang="pl-PL" dirty="0" smtClean="0"/>
              <a:t>Art. 13 </a:t>
            </a:r>
            <a:r>
              <a:rPr lang="pl-PL" dirty="0" err="1" smtClean="0"/>
              <a:t>kk</a:t>
            </a:r>
            <a:endParaRPr lang="pl-PL" dirty="0" smtClean="0"/>
          </a:p>
          <a:p>
            <a:r>
              <a:rPr lang="pl-PL" b="1" dirty="0" smtClean="0"/>
              <a:t>Przesłanki usiłowania</a:t>
            </a:r>
            <a:r>
              <a:rPr lang="pl-PL" dirty="0" smtClean="0"/>
              <a:t> </a:t>
            </a:r>
          </a:p>
          <a:p>
            <a:endParaRPr lang="pl-PL" dirty="0" smtClean="0"/>
          </a:p>
          <a:p>
            <a:pPr>
              <a:buNone/>
            </a:pPr>
            <a:r>
              <a:rPr lang="pl-PL" dirty="0" smtClean="0"/>
              <a:t>a)  zamiar popełnienia czynu zabronionego,</a:t>
            </a:r>
          </a:p>
          <a:p>
            <a:pPr>
              <a:buNone/>
            </a:pPr>
            <a:r>
              <a:rPr lang="pl-PL" dirty="0" smtClean="0"/>
              <a:t>b)  zachowanie zmierzające bezpośrednio do dokonania czynu zabronionego,</a:t>
            </a:r>
          </a:p>
          <a:p>
            <a:pPr>
              <a:buNone/>
            </a:pPr>
            <a:r>
              <a:rPr lang="pl-PL" dirty="0" smtClean="0"/>
              <a:t>c)  brak dokonania.</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Uzasadnienie do projektu KK</a:t>
            </a:r>
            <a:endParaRPr lang="pl-PL" dirty="0"/>
          </a:p>
        </p:txBody>
      </p:sp>
      <p:sp>
        <p:nvSpPr>
          <p:cNvPr id="3" name="Symbol zastępczy zawartości 2"/>
          <p:cNvSpPr>
            <a:spLocks noGrp="1"/>
          </p:cNvSpPr>
          <p:nvPr>
            <p:ph idx="1"/>
          </p:nvPr>
        </p:nvSpPr>
        <p:spPr/>
        <p:txBody>
          <a:bodyPr>
            <a:normAutofit fontScale="77500" lnSpcReduction="20000"/>
          </a:bodyPr>
          <a:lstStyle/>
          <a:p>
            <a:r>
              <a:rPr lang="pl-PL" b="1" i="1" dirty="0" smtClean="0"/>
              <a:t>Uzasadnienie rządowego projektu KK:</a:t>
            </a:r>
            <a:r>
              <a:rPr lang="pl-PL" dirty="0" smtClean="0"/>
              <a:t>". Wychodząc z założenia, że jeden czyn stanowić może tylko jedno przestępstwo, projektodawcy opowiadają się za rozwiązaniem zbiegu przepisów ustawy w oparciu o koncepcję kumulatywnego zbiegu. Koncepcja ta pozwala na odzwierciedlenie w kwalifikacji prawnej całej kryminalnej zawartości czynu zabronionego i dlatego należy ją wyżej ocenić od tzw. eliminacyjnego zbiegu, który prowadzi do pominięcia w ocenie prawnej istotnych elementów składających się na zawartość karnoprawnego bezprawia. Przyjęcie koncepcji kumulatywnego zbiegu pozwala nadto na rezygnację z tworzenia wielu typów (przede wszystkim kwalifikowanych) w części szczególnej Kodeksu"</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III KKN 704/98</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Zbyt daleko idącym uproszczeniem wydaje się wypowiedź Sądu Najwyższego sprowadzająca różnicę pomiędzy przygotowaniem a usiłowaniem do ustalenia, czy zachowanie sprawcy było abstrakcyjnym czy też konkretnym zagrożeniem dla chronionego prawem dobra. Takie ujęcie różnicy między formami stadialnymi stało się dla Sądu Najwyższego punktem wyjścia do jeszcze bardziej enigmatycznego stwierdzenia, że usiłowanie jest bardziej konkretne niż przygotowanie, a zagrożenie dobra chronionego staje się realne [wyrok SN z dnia 9 września 1999 r., III KKN 704/98, Prok. i </a:t>
            </a:r>
            <a:r>
              <a:rPr lang="pl-PL" dirty="0" err="1" smtClean="0"/>
              <a:t>Pr.-wkł</a:t>
            </a:r>
            <a:r>
              <a:rPr lang="pl-PL" dirty="0" smtClean="0"/>
              <a:t>. 2000, nr 2, poz. 2; por. także wyrok SN z dnia 4 września 2007 r., II KK 322/06].</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Granice między usiłowaniem a dokonaniem</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Naturalną przesłanką usiłowania jest stwierdzenie braku dokonania zamierzonego czynu. Granica pomiędzy usiłowaniem a dokonaniem przebiega w zakresie wypełnienia (przestępstwo dokonane) lub niewypełnienia (przestępstwo </a:t>
            </a:r>
            <a:r>
              <a:rPr lang="pl-PL" dirty="0" err="1" smtClean="0"/>
              <a:t>usiłowane</a:t>
            </a:r>
            <a:r>
              <a:rPr lang="pl-PL" dirty="0" smtClean="0"/>
              <a:t>) wszystkich znamion przestępstwa określonego w ustawie karnej [wyrok SN z dnia 5 sierpnia 1982 r., I KR 158/82, OSNKW 1983, nr 3, poz. 20]. W przypadku przestępstw formalnych o dokonaniu mówimy wówczas, gdy zrealizowane zostało znamię czasownikowe określające w danym typie przestępstwa sposób zachowania sprawcy. Dla dokonania przestępstwa materialnego konieczne jest natomiast wystąpienie określonego w ustawie skutku.</a:t>
            </a:r>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Usiłowanie a narażenie na niebezpieczeństwo</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Szczególnego rodzaju problem stanowi </a:t>
            </a:r>
            <a:r>
              <a:rPr lang="pl-PL" b="1" dirty="0" smtClean="0"/>
              <a:t>relacja, w jakiej usiłowanie będące jedynie etapem realizacji przestępstwa pozostaje do narażenia na konkretne niebezpieczeństwo</a:t>
            </a:r>
            <a:r>
              <a:rPr lang="pl-PL" dirty="0" smtClean="0"/>
              <a:t> jako przestępstwa dokonanego. </a:t>
            </a:r>
          </a:p>
          <a:p>
            <a:r>
              <a:rPr lang="pl-PL" dirty="0" smtClean="0"/>
              <a:t>Przy narażeniu na konkretne niebezpieczeństwo, ujmowanym jako skutek typu czynu zabronionego, karnoprawna ochrona występuje na etapie bezpośrednio poprzedzającym spowodowanie uszczerbku dla dobra prawnego. </a:t>
            </a:r>
          </a:p>
          <a:p>
            <a:r>
              <a:rPr lang="pl-PL" dirty="0" smtClean="0"/>
              <a:t>przy usiłowaniu nacisk położony jest przede wszystkim na stronę podmiotową przestępstwa, </a:t>
            </a:r>
          </a:p>
          <a:p>
            <a:r>
              <a:rPr lang="pl-PL" dirty="0" smtClean="0"/>
              <a:t>natomiast przy przestępstwach narażenia na niebezpieczeństwo uzasadnienie karalności zachowania sprawcy znajduje się przede wszystkim w elemencie przedmiotowym przestępstwa</a:t>
            </a:r>
          </a:p>
          <a:p>
            <a:endParaRPr lang="pl-PL" dirty="0" smtClean="0"/>
          </a:p>
          <a:p>
            <a:pPr>
              <a:buNone/>
            </a:pPr>
            <a:r>
              <a:rPr lang="pl-PL" dirty="0" smtClean="0"/>
              <a:t>przestępstwo narażenia na niebezpieczeństwo - w przeciwieństwie do usiłowania - może być popełnione zarówno umyślnie, jak i nieumyślnie.</a:t>
            </a:r>
          </a:p>
          <a:p>
            <a:pPr>
              <a:buNone/>
            </a:pPr>
            <a:endParaRPr lang="pl-PL" dirty="0" smtClean="0"/>
          </a:p>
          <a:p>
            <a:pPr>
              <a:buNone/>
            </a:pPr>
            <a:r>
              <a:rPr lang="pl-PL" dirty="0" smtClean="0"/>
              <a:t> [zob. A. Zoll (w:) A. </a:t>
            </a:r>
            <a:r>
              <a:rPr lang="pl-PL" dirty="0" err="1" smtClean="0"/>
              <a:t>Barczak-Oplustil</a:t>
            </a:r>
            <a:r>
              <a:rPr lang="pl-PL" dirty="0" smtClean="0"/>
              <a:t> (i in.), </a:t>
            </a:r>
            <a:r>
              <a:rPr lang="pl-PL" i="1" dirty="0" smtClean="0"/>
              <a:t>Kodeks karny. Część szczególna. </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Różnice między usiłowaniem a narażeniem</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Obok oczywistych podobieństw między usiłowaniem naruszenia dobra prawnego a jego narażeniem na konkretne niebezpieczeństwo zachodzą także istotne różnice. </a:t>
            </a:r>
          </a:p>
          <a:p>
            <a:r>
              <a:rPr lang="pl-PL" dirty="0" smtClean="0"/>
              <a:t>Przede wszystkim należy zwrócić uwagę, że usiłowanie nie egzystuje samodzielnie, lecz - jako forma stadialna popełnienia przestępstwa uregulowana w części ogólnej kodeksu karnego - czerpie swój sens dopiero w relacji do określonego typu czynu zabronionego.</a:t>
            </a:r>
          </a:p>
          <a:p>
            <a:r>
              <a:rPr lang="pl-PL" dirty="0" smtClean="0"/>
              <a:t> Nie ma bowiem usiłowania jako takiego, gdyż w każdym przypadku usiłujący sprawca zmierza do popełnienia konkretnego przestępstwa. </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Art. 13 § 2 </a:t>
            </a:r>
            <a:r>
              <a:rPr lang="pl-PL" dirty="0" err="1" smtClean="0"/>
              <a:t>kk</a:t>
            </a:r>
            <a:r>
              <a:rPr lang="pl-PL" dirty="0" smtClean="0"/>
              <a:t> usiłowanie udolne i nieudolne</a:t>
            </a:r>
            <a:endParaRPr lang="pl-PL" dirty="0"/>
          </a:p>
        </p:txBody>
      </p:sp>
      <p:sp>
        <p:nvSpPr>
          <p:cNvPr id="3" name="Symbol zastępczy zawartości 2"/>
          <p:cNvSpPr>
            <a:spLocks noGrp="1"/>
          </p:cNvSpPr>
          <p:nvPr>
            <p:ph idx="1"/>
          </p:nvPr>
        </p:nvSpPr>
        <p:spPr/>
        <p:txBody>
          <a:bodyPr/>
          <a:lstStyle/>
          <a:p>
            <a:r>
              <a:rPr lang="pl-PL" dirty="0" smtClean="0"/>
              <a:t>usiłowanie zachodzi także wtedy, gdy sprawca nie uświadamia sobie, że dokonanie jest niemożliwe ze względu na brak przedmiotu nadającego się do popełnienia na nim czynu zabronionego lub ze względu na użycie środka nienadającego się do popełnienia czynu zabronionego</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Nieudolność usiłowania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Nieudolność usiłowania może niekiedy wynikać z nieznajomości podstawowych praw oraz zależności przyczynowych, oczywistych dla obiektywnego obserwatora o przeciętnej wiedzy i doświadczeniu życiowym, jak również z zabobonu, </a:t>
            </a:r>
          </a:p>
          <a:p>
            <a:r>
              <a:rPr lang="pl-PL" dirty="0" smtClean="0"/>
              <a:t>co może powodować użycie w celu popełnienia czynu zabronionego takiego środka (np. witaminy C jako powodującej skutek śmiertelny trucizny), z którego nieprzydatności powszechnie zdajemy sobie sprawę. W literaturze wyrażany jest pogląd, że usiłowanie takie - zwane niekiedy usiłowaniem bezwzględnie nieudolnym - pozostaje bezkarne</a:t>
            </a:r>
          </a:p>
          <a:p>
            <a:pPr>
              <a:buNone/>
            </a:pPr>
            <a:r>
              <a:rPr lang="pl-PL" dirty="0" smtClean="0"/>
              <a:t>Vide:  [A. Zoll (w:) G. Bogdan (i in.), </a:t>
            </a:r>
            <a:r>
              <a:rPr lang="pl-PL" i="1" dirty="0" smtClean="0"/>
              <a:t>Kodeks karny. Część ogólna. Komentarz do art. 1-116</a:t>
            </a:r>
            <a:r>
              <a:rPr lang="pl-PL" dirty="0" smtClean="0"/>
              <a:t>, t. 1, Kraków 2004, s. 151].</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Względna i bezwzględna nieudolność</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usiłowanie może okazać się </a:t>
            </a:r>
            <a:r>
              <a:rPr lang="pl-PL" b="1" dirty="0" smtClean="0"/>
              <a:t>bezwzględnie</a:t>
            </a:r>
            <a:r>
              <a:rPr lang="pl-PL" dirty="0" smtClean="0"/>
              <a:t> albo </a:t>
            </a:r>
            <a:r>
              <a:rPr lang="pl-PL" b="1" dirty="0" smtClean="0"/>
              <a:t>względnie nieudolne</a:t>
            </a:r>
            <a:r>
              <a:rPr lang="pl-PL" dirty="0" smtClean="0"/>
              <a:t>. </a:t>
            </a:r>
          </a:p>
          <a:p>
            <a:r>
              <a:rPr lang="pl-PL" dirty="0" smtClean="0"/>
              <a:t>Z bezwzględną nieudolnością mielibyśmy do czynienia wówczas, gdyby w żadnych warunkach i okolicznościach użyty środek albo przedmiot nie był zdatny do popełnienia czynu zabronionego (np. strzał oddany do manekina mylnie postrzeganego jako człowiek - niezależnie od konkretnego stanu faktycznego - nigdy nie może zakończyć się skutkiem śmiertelnym).</a:t>
            </a:r>
          </a:p>
          <a:p>
            <a:r>
              <a:rPr lang="pl-PL" dirty="0" smtClean="0"/>
              <a:t> Nieudolność staje się natomiast jedynie względna, gdy środek albo przedmiot </a:t>
            </a:r>
            <a:r>
              <a:rPr lang="pl-PL" i="1" dirty="0" err="1" smtClean="0"/>
              <a:t>in</a:t>
            </a:r>
            <a:r>
              <a:rPr lang="pl-PL" i="1" dirty="0" smtClean="0"/>
              <a:t> </a:t>
            </a:r>
            <a:r>
              <a:rPr lang="pl-PL" i="1" dirty="0" err="1" smtClean="0"/>
              <a:t>abstracto</a:t>
            </a:r>
            <a:r>
              <a:rPr lang="pl-PL" dirty="0" smtClean="0"/>
              <a:t> właściwy, w konkretnej sytuacji okazuje się całkowicie nieprzydatny do osiągnięcia zamierzonego celu. </a:t>
            </a:r>
          </a:p>
          <a:p>
            <a:endParaRPr lang="pl-PL" dirty="0" smtClean="0"/>
          </a:p>
          <a:p>
            <a:r>
              <a:rPr lang="pl-PL" dirty="0" smtClean="0"/>
              <a:t>Łatwo zauważyć, iż użyteczność tej teorii, także z uwagi na relatywizację stanowiącego jej istotę podziału wszystkich nieudolnych usiłowań na dwie grupy, jest raczej niewielka. Doniosła wydaje się natomiast zawarta w niej zasadnicza myśl, że nieudolność usiłowania jest z natury rzeczy stopniowalna, co oczywiście może mieć znaczenie przy rozważaniu możliwości przewidzianych w art. 14 § 2 k.k., tzn. nadzwyczajnego złagodzenia kary wobec sprawcy usiłującego nieudolnie.</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SN z dnia 29 listopada 1976 r., I KR 196/76,</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Zdaniem Sądu Najwyższego nie można mówić o usiłowaniu nieudolnym wówczas, </a:t>
            </a:r>
            <a:r>
              <a:rPr lang="pl-PL" b="1" dirty="0" smtClean="0"/>
              <a:t>gdy w momencie wszczęcia działania sprawcy dokonanie przestępstwa było obiektywnie możliwe </a:t>
            </a:r>
            <a:r>
              <a:rPr lang="pl-PL" dirty="0" smtClean="0"/>
              <a:t>(choćby nawet szanse realizacji zamiaru sprawcy były niewielkie), a dopiero później - w wyniku włączenia się niesprzyjających okoliczności - realizacja zamiaru sprawcy okazała się niemożliwa ze względu na brak przedmiotu nadającego się do dokonania przestępstwa lub ze względu na to, że okazało się, iż sprawca użył środka nienadającego się do wywołania zamierzonego skutku. </a:t>
            </a:r>
          </a:p>
          <a:p>
            <a:r>
              <a:rPr lang="pl-PL" dirty="0" smtClean="0"/>
              <a:t>W takim bowiem wypadku usiłowanie jest "udolne", a jedynie z przyczyn obiektywnych sprawcy nie udało się zrealizować swojego zamiaru [wyrok SN z dnia 29 listopada 1976 r., I KR 196/76, OSNKW 1977, nr 6, poz. 61].</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Uzasadnienie karalności usiłowania nieudolnego</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Przy usiłowaniu nieudolnym powstaje skomplikowany problem </a:t>
            </a:r>
            <a:r>
              <a:rPr lang="pl-PL" b="1" dirty="0" smtClean="0"/>
              <a:t>uzasadnienia jego karalności</a:t>
            </a:r>
            <a:r>
              <a:rPr lang="pl-PL" dirty="0" smtClean="0"/>
              <a:t> [zob. szerzej na ten temat Z. Jędrzejewski, </a:t>
            </a:r>
            <a:r>
              <a:rPr lang="pl-PL" i="1" dirty="0" smtClean="0"/>
              <a:t>Bezprawie usiłowania nieudolnego</a:t>
            </a:r>
            <a:r>
              <a:rPr lang="pl-PL" dirty="0" smtClean="0"/>
              <a:t>, Warszawa 2000, s. 160 i n.].</a:t>
            </a:r>
          </a:p>
          <a:p>
            <a:r>
              <a:rPr lang="pl-PL" dirty="0" smtClean="0"/>
              <a:t> Skoro wszak nie może ono doprowadzić do dokonania, to - obiektywnie rzecz biorąc - nie stwarza tym samym obiektywnego zagrożenia dla dobra prawnego. W rezultacie zaś pojawiają się także istotne braki w przedmiotowej zawartości bezprawia. Inna sprawa, że gdyby nie błąd sprawcy, który należy wszak do istoty usiłowania nieudolnego, to jego zachowanie stwarzałoby zagrożenie dla dobra prawnego [A. Zoll (w:) G. Bogdan (i in.), </a:t>
            </a:r>
            <a:r>
              <a:rPr lang="pl-PL" i="1" dirty="0" smtClean="0"/>
              <a:t>Kodeks karny. Część ogólna...</a:t>
            </a:r>
            <a:r>
              <a:rPr lang="pl-PL" dirty="0" smtClean="0"/>
              <a:t>, 2004, s. 252].</a:t>
            </a:r>
          </a:p>
          <a:p>
            <a:r>
              <a:rPr lang="pl-PL" dirty="0" smtClean="0"/>
              <a:t> Wydaje się zatem oczywiste, że </a:t>
            </a:r>
            <a:r>
              <a:rPr lang="pl-PL" b="1" dirty="0" smtClean="0"/>
              <a:t>uzasadnienia karalności usiłowania nieudolnego trzeba szukać w stronie podmiotowej</a:t>
            </a:r>
            <a:r>
              <a:rPr lang="pl-PL" dirty="0" smtClean="0"/>
              <a:t>, na którą składa się przede wszystkim podlegający ujemnemu wartościowaniu zły zamiar sprawcy</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14 </a:t>
            </a:r>
            <a:r>
              <a:rPr lang="pl-PL" dirty="0" err="1" smtClean="0"/>
              <a:t>kk</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 Sąd wymierza karę za usiłowanie </a:t>
            </a:r>
            <a:r>
              <a:rPr lang="pl-PL" b="1" dirty="0" smtClean="0"/>
              <a:t>w granicach zagrożenia przewidzianego dla danego rodzaju przestępstwa, </a:t>
            </a:r>
            <a:r>
              <a:rPr lang="pl-PL" dirty="0" smtClean="0"/>
              <a:t>przy czym przepis ten nie przewiduje żadnych ograniczeń co do rodzaju i zakresu kar wymierzonych za usiłowanie w stosunku do kar za dokonanie przestępstwa.</a:t>
            </a:r>
          </a:p>
          <a:p>
            <a:r>
              <a:rPr lang="pl-PL" dirty="0" smtClean="0"/>
              <a:t> Oznacza to, że ustawowy wymiar kary za usiłowanie odpowiada ustawowemu wymiarowi kary za dokonanie przestępstwa [zob. wyrok składu siedmiu sędziów SN z dnia 29 kwietnia 1975 r., VI KRN 46/74, OSNKW 1975, nr 8, poz. 104].</a:t>
            </a:r>
          </a:p>
          <a:p>
            <a:r>
              <a:rPr lang="pl-PL" dirty="0" smtClean="0"/>
              <a:t>na płaszczyźnie sądowego wymiaru kary: </a:t>
            </a:r>
            <a:r>
              <a:rPr lang="pl-PL" b="1" dirty="0" smtClean="0"/>
              <a:t>kara wymierzona za usiłowanie popełnienia przestępstwa powinna być w zasadzie łagodniejsza od kary, jaką należałoby orzec za jego dokonanie </a:t>
            </a:r>
            <a:r>
              <a:rPr lang="pl-PL" dirty="0" smtClean="0"/>
              <a:t>[zob. wyrok SN z dnia 6 lutego 1976 r., </a:t>
            </a:r>
            <a:r>
              <a:rPr lang="pl-PL" dirty="0" err="1" smtClean="0"/>
              <a:t>Rw</a:t>
            </a:r>
            <a:r>
              <a:rPr lang="pl-PL" dirty="0" smtClean="0"/>
              <a:t> 45/76, OSNKW 1976, nr 4-5, poz. 64].</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Podział zbiegów przepisów</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Z punktu widzenia wzajemnych relacji między przepisami, których </a:t>
            </a:r>
            <a:r>
              <a:rPr lang="pl-PL" dirty="0" err="1" smtClean="0"/>
              <a:t>jednoczynowy</a:t>
            </a:r>
            <a:r>
              <a:rPr lang="pl-PL" dirty="0" smtClean="0"/>
              <a:t> zbieg zamierzamy ustalić, dałoby się wyodrębnić trzy następujące sytuacje:</a:t>
            </a:r>
          </a:p>
          <a:p>
            <a:r>
              <a:rPr lang="pl-PL" dirty="0" smtClean="0"/>
              <a:t>a) tym samym czynem sprawca wyczerpuje znamiona określone w jednym tylko przepisie, lecz odnosimy wrażenie, że nieuniknione było również zrealizowanie znamion innego przepisu, </a:t>
            </a:r>
            <a:r>
              <a:rPr lang="pl-PL" i="1" dirty="0" smtClean="0"/>
              <a:t>prima facie</a:t>
            </a:r>
            <a:r>
              <a:rPr lang="pl-PL" dirty="0" smtClean="0"/>
              <a:t> ujętego bardziej ogólnie (</a:t>
            </a:r>
            <a:r>
              <a:rPr lang="pl-PL" b="1" dirty="0" smtClean="0"/>
              <a:t>tzw. zbieg pozorny</a:t>
            </a:r>
            <a:r>
              <a:rPr lang="pl-PL" dirty="0" smtClean="0"/>
              <a:t>);</a:t>
            </a:r>
          </a:p>
          <a:p>
            <a:r>
              <a:rPr lang="pl-PL" dirty="0" smtClean="0"/>
              <a:t>b) tym samym czynem sprawca realizuje znamiona określone w co najmniej dwóch przepisach, lecz ze względu na zachodzące między nimi relacje (w szczególności zaś z uwagi na fakt, że jeden ze zbiegających się przepisów oddaje całą zawartość kryminalną popełnionego czynu) zbyteczne jest ich łączne (kumulatywne) uwzględnienie przy kwalifikacji prawnej (</a:t>
            </a:r>
            <a:r>
              <a:rPr lang="pl-PL" b="1" dirty="0" smtClean="0"/>
              <a:t>tzw. zbieg niewłaściwy</a:t>
            </a:r>
            <a:r>
              <a:rPr lang="pl-PL" dirty="0" smtClean="0"/>
              <a:t>);</a:t>
            </a:r>
          </a:p>
          <a:p>
            <a:r>
              <a:rPr lang="pl-PL" dirty="0" smtClean="0"/>
              <a:t>c) tym samym czynem sprawca realizuje znamiona określone w co najmniej dwóch przepisach, z których żaden nie oddaje w pełni całej zawartości kryminalnej popełnionego czynu, co powoduje, że konieczne staje się ich łączne (kumulatywne) uwzględnienie przy kwalifikacji prawnej (</a:t>
            </a:r>
            <a:r>
              <a:rPr lang="pl-PL" b="1" dirty="0" smtClean="0"/>
              <a:t>tzw. zbieg właściwy</a:t>
            </a:r>
            <a:r>
              <a:rPr lang="pl-PL" dirty="0" smtClean="0"/>
              <a:t>).</a:t>
            </a:r>
          </a:p>
          <a:p>
            <a:endParaRPr lang="pl-PL" dirty="0"/>
          </a:p>
          <a:p>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15 </a:t>
            </a:r>
            <a:r>
              <a:rPr lang="pl-PL" dirty="0" err="1" smtClean="0"/>
              <a:t>kk</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W art. 15 § 1 k.k. zostały określone podstawy bezkarności usiłowania. </a:t>
            </a:r>
          </a:p>
          <a:p>
            <a:r>
              <a:rPr lang="pl-PL" dirty="0" smtClean="0"/>
              <a:t>O ich przyjęciu zadecydowały względy </a:t>
            </a:r>
            <a:r>
              <a:rPr lang="pl-PL" dirty="0" err="1" smtClean="0"/>
              <a:t>kryminalnopolityczne</a:t>
            </a:r>
            <a:r>
              <a:rPr lang="pl-PL" dirty="0" smtClean="0"/>
              <a:t>. Uznając bowiem, iż z punktu widzenia ochrony dobra prawnego najważniejsze jest przeciwdziałanie jego naruszeniu, warto zrezygnować z ukarania sprawcy, jeśli w zamian za to powstrzyma się go na drodze przestępstwa, choćby nawet miało to nastąpić w ostatnim momencie przed dokonaniem.</a:t>
            </a:r>
          </a:p>
          <a:p>
            <a:r>
              <a:rPr lang="pl-PL" dirty="0" smtClean="0"/>
              <a:t> Bezkarność usiłowania wchodzi w rachubę wówczas, gdy sprawca albo </a:t>
            </a:r>
            <a:r>
              <a:rPr lang="pl-PL" b="1" dirty="0" smtClean="0"/>
              <a:t>dobrowolnie odstąpił</a:t>
            </a:r>
            <a:r>
              <a:rPr lang="pl-PL" dirty="0" smtClean="0"/>
              <a:t> od dokonania, albo </a:t>
            </a:r>
            <a:r>
              <a:rPr lang="pl-PL" b="1" dirty="0" smtClean="0"/>
              <a:t>zapobiegł powstaniu skutku</a:t>
            </a:r>
            <a:r>
              <a:rPr lang="pl-PL" dirty="0" smtClean="0"/>
              <a:t> stanowiącego znamię czynu zabronionego (</a:t>
            </a:r>
            <a:r>
              <a:rPr lang="pl-PL" b="1" dirty="0" smtClean="0"/>
              <a:t>czynny żal</a:t>
            </a:r>
            <a:r>
              <a:rPr lang="pl-PL" dirty="0" smtClean="0"/>
              <a:t>).</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Bezkarność usiłowania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Odstąpienie od usiłowania tylko wówczas prowadzi do bezkarności sprawcy, gdy jest </a:t>
            </a:r>
            <a:r>
              <a:rPr lang="pl-PL" b="1" dirty="0" smtClean="0"/>
              <a:t>dobrowolne</a:t>
            </a:r>
            <a:r>
              <a:rPr lang="pl-PL" dirty="0" smtClean="0"/>
              <a:t>.</a:t>
            </a:r>
          </a:p>
          <a:p>
            <a:endParaRPr lang="pl-PL" dirty="0" smtClean="0"/>
          </a:p>
          <a:p>
            <a:r>
              <a:rPr lang="pl-PL" dirty="0" smtClean="0"/>
              <a:t>Nie można natomiast uznać dobrowolności odstąpienia od usiłowania, jeśli sprawca odstąpił od czynu na skutek okoliczności zewnętrznych, które wpłynęły na jego wolę i wywołały przekonanie o niemożności realizacji jego zamiaru [zob. wyrok SN z dnia 3 stycznia 1980 r., I KR 329/79, OSNKW 1980, nr 9, poz. 73].</a:t>
            </a:r>
          </a:p>
          <a:p>
            <a:endParaRPr lang="pl-PL" dirty="0" smtClean="0"/>
          </a:p>
          <a:p>
            <a:r>
              <a:rPr lang="pl-PL" dirty="0" smtClean="0"/>
              <a:t> Zdaniem Sądu Najwyższego, nie traci natomiast cechy dobrowolności odstąpienie od niezakończonego usiłowania pod wpływem dezaprobaty czynu wyrażonej przez osobę trzecią, jeżeli sprawca nie musiał poddać się wspomnianemu wpływowi, który w świetle doświadczenia życiowego nie stanowił przyczyny decydującej o odstąpieniu, lecz tylko stwarzał jeden z bodźców do rezygnacji z przestępnego zamierzenia [zob. wyrok SN z dnia 5 stycznia 1973 r., III KR 258/72, OSNKW 1973, nr 7-8, poz. 92].</a:t>
            </a: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Karalność przygotowania</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W odróżnieniu od zawsze karalnego usiłowania z karalnością przygotowania mamy do czynienia tylko wówczas, gdy ustawa wyraźnie tak stanowi (np. w odpowiednim przepisie części szczególnej, odnoszącym się do konkretnego typu przestępstwa).</a:t>
            </a:r>
          </a:p>
          <a:p>
            <a:r>
              <a:rPr lang="pl-PL" dirty="0" smtClean="0"/>
              <a:t> Przygotowanie karalne jest jednak stosunkowo rzadko, bowiem jako etap poprzedzający usiłowanie może być ono w sposób racjonalny penalizowane jedynie w najpoważniejszych przypadkach, gdy ze względu na rodzaj oraz wartość dobra prawnego konieczne staje się zagwarantowanie aż tak daleko sięgającej </a:t>
            </a:r>
            <a:r>
              <a:rPr lang="pl-PL" dirty="0" err="1" smtClean="0"/>
              <a:t>prawnokarnej</a:t>
            </a:r>
            <a:r>
              <a:rPr lang="pl-PL" dirty="0" smtClean="0"/>
              <a:t> ochrony.</a:t>
            </a: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Pytanie:</a:t>
            </a:r>
            <a:endParaRPr lang="pl-PL" dirty="0"/>
          </a:p>
        </p:txBody>
      </p:sp>
      <p:sp>
        <p:nvSpPr>
          <p:cNvPr id="3" name="Symbol zastępczy zawartości 2"/>
          <p:cNvSpPr>
            <a:spLocks noGrp="1"/>
          </p:cNvSpPr>
          <p:nvPr>
            <p:ph idx="1"/>
          </p:nvPr>
        </p:nvSpPr>
        <p:spPr/>
        <p:txBody>
          <a:bodyPr/>
          <a:lstStyle/>
          <a:p>
            <a:r>
              <a:rPr lang="pl-PL" dirty="0" smtClean="0"/>
              <a:t>Przygotowanie do popełnienia którego z poniższych przestępstw nie jest karalne?:</a:t>
            </a:r>
          </a:p>
          <a:p>
            <a:r>
              <a:rPr lang="pl-PL" dirty="0" smtClean="0"/>
              <a:t>A) handel ludźmi </a:t>
            </a:r>
          </a:p>
          <a:p>
            <a:r>
              <a:rPr lang="pl-PL" dirty="0" smtClean="0"/>
              <a:t>B) zabójstwo</a:t>
            </a:r>
          </a:p>
          <a:p>
            <a:r>
              <a:rPr lang="pl-PL" dirty="0" smtClean="0"/>
              <a:t>C)fałsz dokumentu</a:t>
            </a: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18 </a:t>
            </a:r>
            <a:r>
              <a:rPr lang="pl-PL" dirty="0" err="1" smtClean="0"/>
              <a:t>kk</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Artykuł 18 określa zarówno sprawstwo w sensie wąskim (</a:t>
            </a:r>
            <a:r>
              <a:rPr lang="pl-PL" i="1" dirty="0" smtClean="0"/>
              <a:t>sensu </a:t>
            </a:r>
            <a:r>
              <a:rPr lang="pl-PL" i="1" dirty="0" err="1" smtClean="0"/>
              <a:t>stricto</a:t>
            </a:r>
            <a:r>
              <a:rPr lang="pl-PL" dirty="0" smtClean="0"/>
              <a:t>), obejmujące </a:t>
            </a:r>
            <a:r>
              <a:rPr lang="pl-PL" b="1" dirty="0" smtClean="0"/>
              <a:t>sprawstwo pojedyncze</a:t>
            </a:r>
            <a:r>
              <a:rPr lang="pl-PL" dirty="0" smtClean="0"/>
              <a:t>, </a:t>
            </a:r>
            <a:r>
              <a:rPr lang="pl-PL" b="1" dirty="0" smtClean="0"/>
              <a:t>współsprawstwo</a:t>
            </a:r>
            <a:r>
              <a:rPr lang="pl-PL" dirty="0" smtClean="0"/>
              <a:t>, </a:t>
            </a:r>
            <a:r>
              <a:rPr lang="pl-PL" b="1" dirty="0" smtClean="0"/>
              <a:t>sprawstwo kierownicze</a:t>
            </a:r>
            <a:r>
              <a:rPr lang="pl-PL" dirty="0" smtClean="0"/>
              <a:t>, oraz </a:t>
            </a:r>
            <a:r>
              <a:rPr lang="pl-PL" b="1" dirty="0" smtClean="0"/>
              <a:t>sprawstwo polegające na poleceniu</a:t>
            </a:r>
            <a:r>
              <a:rPr lang="pl-PL" dirty="0" smtClean="0"/>
              <a:t> wykonania czynu zabronionego,</a:t>
            </a:r>
          </a:p>
          <a:p>
            <a:r>
              <a:rPr lang="pl-PL" dirty="0" smtClean="0"/>
              <a:t> jak i sprawstwo w sensie szerokim (</a:t>
            </a:r>
            <a:r>
              <a:rPr lang="pl-PL" i="1" dirty="0" smtClean="0"/>
              <a:t>sensu largo</a:t>
            </a:r>
            <a:r>
              <a:rPr lang="pl-PL" dirty="0" smtClean="0"/>
              <a:t>), którego postaciami są także - oprócz sprawstwa </a:t>
            </a:r>
            <a:r>
              <a:rPr lang="pl-PL" i="1" dirty="0" smtClean="0"/>
              <a:t>sensu </a:t>
            </a:r>
            <a:r>
              <a:rPr lang="pl-PL" i="1" dirty="0" err="1" smtClean="0"/>
              <a:t>stricto</a:t>
            </a:r>
            <a:r>
              <a:rPr lang="pl-PL" dirty="0" smtClean="0"/>
              <a:t> - </a:t>
            </a:r>
            <a:r>
              <a:rPr lang="pl-PL" b="1" dirty="0" smtClean="0"/>
              <a:t>podżeganie</a:t>
            </a:r>
            <a:r>
              <a:rPr lang="pl-PL" dirty="0" smtClean="0"/>
              <a:t> i </a:t>
            </a:r>
            <a:r>
              <a:rPr lang="pl-PL" b="1" dirty="0" smtClean="0"/>
              <a:t>pomocnictwo</a:t>
            </a:r>
            <a:r>
              <a:rPr lang="pl-PL" dirty="0" smtClean="0"/>
              <a:t>.</a:t>
            </a:r>
          </a:p>
          <a:p>
            <a:r>
              <a:rPr lang="pl-PL" dirty="0" smtClean="0"/>
              <a:t> Przepis ten reguluje zatem wszystkie postacie współdziałania w popełnieniu czynu zabronionego. </a:t>
            </a:r>
          </a:p>
          <a:p>
            <a:r>
              <a:rPr lang="pl-PL" dirty="0" smtClean="0"/>
              <a:t>Ujęcie wszystkich postaci współdziałania w jednym przepisie akcentuje </a:t>
            </a:r>
            <a:r>
              <a:rPr lang="pl-PL" b="1" dirty="0" smtClean="0"/>
              <a:t>zasadę </a:t>
            </a:r>
            <a:r>
              <a:rPr lang="pl-PL" b="1" i="1" dirty="0" err="1" smtClean="0"/>
              <a:t>numerus</a:t>
            </a:r>
            <a:r>
              <a:rPr lang="pl-PL" b="1" i="1" dirty="0" smtClean="0"/>
              <a:t> </a:t>
            </a:r>
            <a:r>
              <a:rPr lang="pl-PL" b="1" i="1" dirty="0" err="1" smtClean="0"/>
              <a:t>clausus</a:t>
            </a:r>
            <a:r>
              <a:rPr lang="pl-PL" dirty="0" smtClean="0"/>
              <a:t> form współdziałania przestępczego oraz wskazuje na odmienność sprawczych postaci współdziałania od podżegania i pomocnictwa [zob. P. Kardas, </a:t>
            </a:r>
            <a:r>
              <a:rPr lang="pl-PL" i="1" dirty="0" smtClean="0"/>
              <a:t>Teoretyczne...</a:t>
            </a:r>
            <a:r>
              <a:rPr lang="pl-PL" dirty="0" smtClean="0"/>
              <a:t>, s. 553].</a:t>
            </a: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Sprawstwo pojedyncze</a:t>
            </a:r>
            <a:endParaRPr lang="pl-PL" dirty="0"/>
          </a:p>
        </p:txBody>
      </p:sp>
      <p:sp>
        <p:nvSpPr>
          <p:cNvPr id="3" name="Symbol zastępczy zawartości 2"/>
          <p:cNvSpPr>
            <a:spLocks noGrp="1"/>
          </p:cNvSpPr>
          <p:nvPr>
            <p:ph idx="1"/>
          </p:nvPr>
        </p:nvSpPr>
        <p:spPr/>
        <p:txBody>
          <a:bodyPr/>
          <a:lstStyle/>
          <a:p>
            <a:r>
              <a:rPr lang="pl-PL" dirty="0" smtClean="0"/>
              <a:t>Podstawową postacią sprawstwa </a:t>
            </a:r>
            <a:r>
              <a:rPr lang="pl-PL" i="1" dirty="0" smtClean="0"/>
              <a:t>sensu </a:t>
            </a:r>
            <a:r>
              <a:rPr lang="pl-PL" i="1" dirty="0" err="1" smtClean="0"/>
              <a:t>stricto</a:t>
            </a:r>
            <a:r>
              <a:rPr lang="pl-PL" dirty="0" smtClean="0"/>
              <a:t>, stanowiącego jednocześnie jego postać wykonawczą, jest </a:t>
            </a:r>
            <a:r>
              <a:rPr lang="pl-PL" b="1" dirty="0" smtClean="0"/>
              <a:t>sprawstwo pojedyncze</a:t>
            </a:r>
            <a:r>
              <a:rPr lang="pl-PL" dirty="0" smtClean="0"/>
              <a:t>, zwane również niekiedy </a:t>
            </a:r>
            <a:r>
              <a:rPr lang="pl-PL" dirty="0" err="1" smtClean="0"/>
              <a:t>jednosprawstwem</a:t>
            </a:r>
            <a:r>
              <a:rPr lang="pl-PL" dirty="0" smtClean="0"/>
              <a:t>. Za tego rodzaju sprawstwo odpowiada ten, kto sam wykonuje czyn zabroniony</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Współsprawstwo</a:t>
            </a:r>
            <a:endParaRPr lang="pl-PL" dirty="0"/>
          </a:p>
        </p:txBody>
      </p:sp>
      <p:sp>
        <p:nvSpPr>
          <p:cNvPr id="3" name="Symbol zastępczy zawartości 2"/>
          <p:cNvSpPr>
            <a:spLocks noGrp="1"/>
          </p:cNvSpPr>
          <p:nvPr>
            <p:ph sz="half" idx="1"/>
          </p:nvPr>
        </p:nvSpPr>
        <p:spPr/>
        <p:txBody>
          <a:bodyPr/>
          <a:lstStyle/>
          <a:p>
            <a:r>
              <a:rPr lang="pl-PL" b="1" dirty="0" smtClean="0"/>
              <a:t>wspólnie i </a:t>
            </a:r>
            <a:r>
              <a:rPr lang="pl-PL" b="1" dirty="0" smtClean="0"/>
              <a:t>w porozumieniu </a:t>
            </a:r>
            <a:r>
              <a:rPr lang="pl-PL" b="1" dirty="0" smtClean="0"/>
              <a:t>z inną osobą</a:t>
            </a:r>
            <a:endParaRPr lang="pl-PL" dirty="0"/>
          </a:p>
        </p:txBody>
      </p:sp>
      <p:pic>
        <p:nvPicPr>
          <p:cNvPr id="5" name="Symbol zastępczy zawartości 4" descr="z8659007O.jpg"/>
          <p:cNvPicPr>
            <a:picLocks noGrp="1" noChangeAspect="1"/>
          </p:cNvPicPr>
          <p:nvPr>
            <p:ph sz="half" idx="2"/>
          </p:nvPr>
        </p:nvPicPr>
        <p:blipFill>
          <a:blip r:embed="rId2" cstate="print"/>
          <a:stretch>
            <a:fillRect/>
          </a:stretch>
        </p:blipFill>
        <p:spPr>
          <a:xfrm>
            <a:off x="1313195" y="3328194"/>
            <a:ext cx="7373605" cy="2765102"/>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Element obiektywny i subiektywny współsprawstwa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Obiektywnym elementem współsprawstwa jest nie tylko wspólna (w sensie przedmiotowym) realizacja znamion określonej w odpowiednim przepisie tzw. czynności czasownikowej, lecz także taka sytuacja, która charakteryzuje się tym, że czyn jednego współsprawcy stanowi dopełnienie czynu drugiego współsprawcy albo popełnione przestępstwo jest wynikiem czynności przedsięwziętych przez współsprawców w ramach dokonanego przez nich podziału ról w przestępnej akcji. </a:t>
            </a:r>
          </a:p>
          <a:p>
            <a:r>
              <a:rPr lang="pl-PL" dirty="0" smtClean="0"/>
              <a:t>Natomiast subiektywnym elementem, a zarazem warunkiem niezbędnym współsprawstwa jest porozumienie oznaczające nie tylko wzajemne uzgodnienie przez wszystkich współsprawców woli popełnienia przestępstwa, lecz także świadome współdziałanie co najmniej dwóch osób w akcji przestępnej.</a:t>
            </a:r>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Współsprawca który nie zrealizował żadnego z ustawowych znamion</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Zarówno w doktrynie, jak i orzecznictwie zrodziło się pytanie, czy jako współsprawcę można potraktować również tego ze współdziałających, który sam nie zrealizował osobiście żadnego z ustawowych znamion (w szczególności znamienia czasownikowego), lecz mimo to w określony sposób przyczynił się do popełnienia przestępstwa.</a:t>
            </a:r>
          </a:p>
          <a:p>
            <a:r>
              <a:rPr lang="pl-PL" dirty="0" smtClean="0"/>
              <a:t> Czynnością, która najczęściej aktualizuje wątpliwości tego rodzaju, jest tzw. stanie na czatach, co do którego bardzo dobrze zdaje się również pasować konstrukcja pomocnictwa, zwłaszcza z punktu widzenia formalno-obiektywnej teorii sprawstwa. </a:t>
            </a:r>
          </a:p>
          <a:p>
            <a:r>
              <a:rPr lang="pl-PL" dirty="0" smtClean="0"/>
              <a:t>Sąd Najwyższy jest jednak skłonny traktować jako współsprawcę także tego, kto swoim zachowaniem wnosi istotny wkład w realizację przestępstwa. Dominuje bowiem pogląd, iż do przyjęcia współsprawstwa nie jest konieczne, aby każdy ze współdziałających realizował niejako własnoręcznie znamię czasownikowe, lecz wystarcza, że występuje on w ramach uzgodnionego podziału ról, ułatwiając co najmniej bezpośredniemu sprawcy wykonanie wspólnie zamierzonego celu [wyrok SN z dnia 19 czerwca 1978 r., I KR 120/78, OSNKW 1978, nr 10, poz. 110].</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Pytanie</a:t>
            </a:r>
            <a:endParaRPr lang="pl-PL" dirty="0"/>
          </a:p>
        </p:txBody>
      </p:sp>
      <p:sp>
        <p:nvSpPr>
          <p:cNvPr id="3" name="Symbol zastępczy zawartości 2"/>
          <p:cNvSpPr>
            <a:spLocks noGrp="1"/>
          </p:cNvSpPr>
          <p:nvPr>
            <p:ph idx="1"/>
          </p:nvPr>
        </p:nvSpPr>
        <p:spPr/>
        <p:txBody>
          <a:bodyPr/>
          <a:lstStyle/>
          <a:p>
            <a:r>
              <a:rPr lang="pl-PL" dirty="0" smtClean="0"/>
              <a:t>Czy można uznać za współsprawców czynu zabronionego klientów sklepu, którzy w tym samym czasie dokonują zaboru towarów? Jeśli tak, to przy spełnieniu jakich warunków?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1643050"/>
            <a:ext cx="8472518" cy="4483113"/>
          </a:xfrm>
        </p:spPr>
        <p:txBody>
          <a:bodyPr>
            <a:normAutofit fontScale="62500" lnSpcReduction="20000"/>
          </a:bodyPr>
          <a:lstStyle/>
          <a:p>
            <a:r>
              <a:rPr lang="pl-PL" dirty="0" smtClean="0"/>
              <a:t>- Z pozornym zbiegiem przepisów ustawy mamy do czynienia wówczas, gdy w odniesieniu do konkretnego przypadku zachodzi </a:t>
            </a:r>
            <a:r>
              <a:rPr lang="pl-PL" b="1" dirty="0" smtClean="0"/>
              <a:t>pozorna wielość ocen</a:t>
            </a:r>
            <a:r>
              <a:rPr lang="pl-PL" dirty="0" smtClean="0"/>
              <a:t>, pojawiająca się zazwyczaj przy zmodyfikowanych (kwalifikowanych lub uprzywilejowanych) typach przestępstw w relacji do ich typów podstawowych.</a:t>
            </a:r>
          </a:p>
          <a:p>
            <a:r>
              <a:rPr lang="pl-PL" dirty="0" smtClean="0"/>
              <a:t>- ilustrację takiej postaci zbiegu stanowią uprzywilejowane formy przestępstwa zabójstwa (np. zabójstwo w afekcie - art. 148 § 4 k.k., dzieciobójstwo - art. 149 k.k., eutanazja - art. 150 k.k.), których realizacji zdaje się towarzyszyć wypełnienie znamion zakresowo pozornie szerszego i przez to bardziej ogólnego zabójstwa zwykłego. </a:t>
            </a:r>
          </a:p>
          <a:p>
            <a:r>
              <a:rPr lang="pl-PL" dirty="0" smtClean="0"/>
              <a:t>- ten, kto wypełnia znamiona zmodyfikowanego typu czynu zabronionego pod groźbą kary, nie wypełnia tym samym znamion podstawowego typu czynu zabronionego pod groźbą kary, gdyż do znamion typu podstawowego wchodzą również zaprzeczone znamiona modyfikujące </a:t>
            </a:r>
          </a:p>
          <a:p>
            <a:r>
              <a:rPr lang="pl-PL" dirty="0" smtClean="0"/>
              <a:t>-zob. wyrok SN z dnia 23 lutego 2000 r., IV KKN 596/99, Prok. i </a:t>
            </a:r>
            <a:r>
              <a:rPr lang="pl-PL" dirty="0" err="1" smtClean="0"/>
              <a:t>Pr.-wkł</a:t>
            </a:r>
            <a:r>
              <a:rPr lang="pl-PL" dirty="0" smtClean="0"/>
              <a:t>. 2000, nr 7, poz. 1. </a:t>
            </a:r>
          </a:p>
          <a:p>
            <a:pPr>
              <a:buNone/>
            </a:pPr>
            <a:endParaRPr lang="pl-PL" dirty="0" smtClean="0"/>
          </a:p>
        </p:txBody>
      </p:sp>
      <p:sp>
        <p:nvSpPr>
          <p:cNvPr id="4" name="Tytuł 1"/>
          <p:cNvSpPr>
            <a:spLocks noGrp="1"/>
          </p:cNvSpPr>
          <p:nvPr>
            <p:ph type="title"/>
          </p:nvPr>
        </p:nvSpPr>
        <p:spPr>
          <a:xfrm>
            <a:off x="457200" y="155448"/>
            <a:ext cx="8229600" cy="1252728"/>
          </a:xfrm>
        </p:spPr>
        <p:txBody>
          <a:bodyPr>
            <a:normAutofit fontScale="90000"/>
          </a:bodyPr>
          <a:lstStyle/>
          <a:p>
            <a:r>
              <a:rPr lang="pl-PL" dirty="0" smtClean="0"/>
              <a:t>Pozorny zbieg przepisów</a:t>
            </a:r>
            <a:br>
              <a:rPr lang="pl-PL" dirty="0" smtClean="0"/>
            </a:br>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Sprawstwo </a:t>
            </a:r>
            <a:r>
              <a:rPr lang="pl-PL" dirty="0" err="1" smtClean="0"/>
              <a:t>koincydentalne</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każdy ze sprawców - niezależnie od pozostałych - realizuje komplet ustawowych znamion danego typu przestępstwa (np. w pozbawionym zabezpieczenia sklepie klienci kradną znajdujące się w nim towary)</a:t>
            </a:r>
          </a:p>
          <a:p>
            <a:r>
              <a:rPr lang="pl-PL" dirty="0" smtClean="0"/>
              <a:t>Poza zakresem współsprawstwa pozostają zatem przypadki, gdy obiektywnie dochodzi do wzajemnego uzupełnienia się zachowań dwóch co najmniej osób, jednak nie towarzyszy im zawarte uprzednio lub co najmniej w trakcie realizowania czynności porozumienie, oraz sytuacje, gdy tylko jeden ze współdziałających ma świadomość i wolę wspólnego wykonania czynu zabronionego</a:t>
            </a:r>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Sprawstwo kierownicze</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Tak zwane sprawstwo kierownicze zachodzi wówczas, gdy </a:t>
            </a:r>
            <a:r>
              <a:rPr lang="pl-PL" b="1" dirty="0" smtClean="0"/>
              <a:t>sprawca kieruje wykonaniem czynu zabronionego przez inną osobę</a:t>
            </a:r>
            <a:r>
              <a:rPr lang="pl-PL" dirty="0" smtClean="0"/>
              <a:t>. Kierowanie takie polega na faktycznym panowaniu nad przebiegiem oraz realizacją znamion czynu zabronionego przez bezpośredniego wykonawcę. Zasadniczym elementem owego panowania jest zaś to, że od decyzji osoby kierującej popełnieniem czynu zabronionego przez inną osobę zależy rozpoczęcie i prowadzenie, a ewentualnie także zmiana lub nawet przerwanie całej bezprawnej akcji. Istota sprawstwa kierowniczego polega zatem na zorganizowaniu i kierowaniu akcją przestępczą, a ponadto na możliwości kierowania wykonaniem przestępstwa, kształtowaniem jego przebiegu i regulowaniu czynności innych osób. </a:t>
            </a:r>
            <a:r>
              <a:rPr lang="pl-PL" b="1" dirty="0" smtClean="0"/>
              <a:t>Panowanie nad przebiegiem czynu zabronionego jest tym elementem, który pozwala odróżnić sprawstwo kierownicze od podżegania lub pomocnictwa. Jest to bowiem coś więcej niż nakłanianie czy ułatwianie popełnienia czynu zabronionego</a:t>
            </a:r>
            <a:r>
              <a:rPr lang="pl-PL" dirty="0" smtClean="0"/>
              <a:t>. Istotą tej postaci sprawstwa jest również to, że </a:t>
            </a:r>
            <a:r>
              <a:rPr lang="pl-PL" b="1" dirty="0" smtClean="0"/>
              <a:t>mimo panowania nad czynem kierujący sam bezpośrednio nie realizuje jego znamion</a:t>
            </a:r>
            <a:r>
              <a:rPr lang="pl-PL" dirty="0" smtClean="0"/>
              <a:t>.</a:t>
            </a: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Sprawstwo polecające</a:t>
            </a:r>
            <a:endParaRPr lang="pl-PL" dirty="0"/>
          </a:p>
        </p:txBody>
      </p:sp>
      <p:sp>
        <p:nvSpPr>
          <p:cNvPr id="3" name="Symbol zastępczy zawartości 2"/>
          <p:cNvSpPr>
            <a:spLocks noGrp="1"/>
          </p:cNvSpPr>
          <p:nvPr>
            <p:ph idx="1"/>
          </p:nvPr>
        </p:nvSpPr>
        <p:spPr/>
        <p:txBody>
          <a:bodyPr>
            <a:normAutofit fontScale="47500" lnSpcReduction="20000"/>
          </a:bodyPr>
          <a:lstStyle/>
          <a:p>
            <a:r>
              <a:rPr lang="pl-PL" dirty="0" smtClean="0"/>
              <a:t>Nową postacią sprawstwa przewidzianą w art. 18 § 1 k.k. jest </a:t>
            </a:r>
            <a:r>
              <a:rPr lang="pl-PL" b="1" dirty="0" smtClean="0"/>
              <a:t>polecenie wykonania czynu zabronionego innej osobie przy wykorzystaniu jej uzależnienia od polecającego</a:t>
            </a:r>
            <a:r>
              <a:rPr lang="pl-PL" dirty="0" smtClean="0"/>
              <a:t>. Należy stwierdzić, że polecenie jako forma zjawiskowa popełnienia przestępstwa usytuowane jest pomiędzy sprawstwem kierowniczym a podżeganiem. Istota sprawstwa polecającego sprowadzana jest do </a:t>
            </a:r>
            <a:r>
              <a:rPr lang="pl-PL" b="1" dirty="0" smtClean="0"/>
              <a:t>swoistego władztwa nad osobą bezpośredniego wykonawcy</a:t>
            </a:r>
            <a:r>
              <a:rPr lang="pl-PL" dirty="0" smtClean="0"/>
              <a:t>, któremu polecenie wydawane jest w sytuacji istnienia uzależnienia tej osoby od polecającego, </a:t>
            </a:r>
            <a:r>
              <a:rPr lang="pl-PL" b="1" dirty="0" smtClean="0"/>
              <a:t>nie oznacza natomiast władztwa nad realizacją czynu zabronionego przez bezpośredniego wykonawcę</a:t>
            </a:r>
            <a:r>
              <a:rPr lang="pl-PL" dirty="0" smtClean="0"/>
              <a:t>.</a:t>
            </a:r>
          </a:p>
          <a:p>
            <a:endParaRPr lang="pl-PL" dirty="0" smtClean="0"/>
          </a:p>
          <a:p>
            <a:r>
              <a:rPr lang="pl-PL" dirty="0" smtClean="0"/>
              <a:t>Istota sprawstwa polecającego tkwi w tym, że jakkolwiek sprawca ten nie steruje zachowaniem bezpośredniego wykonawcy czynu zabronionego w trakcie jego realizacji, to w stanowczej formie poleca mu (nakazuje, obciąża go obowiązkiem, zleca) jego zrealizowanie, przy czym wykonawca tego czynu pozostaje od polecającego w stosunku zależności wynikającej z konkretnego, choćby niemającego formalnego charakteru, układu sytuacyjnego, który wywołuje między tymi osobami relacje o tej właśnie postaci. Chodzi więc o rodzaj podporządkowania, podległości (nie tylko służbowej) czy szczególnego położenia osoby, wobec której sprawca kieruje polecenie, co powoduje, że </a:t>
            </a:r>
            <a:r>
              <a:rPr lang="pl-PL" b="1" dirty="0" smtClean="0"/>
              <a:t>wykonanie tego polecenia jawi się tej osobie jako konieczność, z kolei z odmową wiąże ona negatywne skutki</a:t>
            </a:r>
            <a:r>
              <a:rPr lang="pl-PL" dirty="0" smtClean="0"/>
              <a:t>, jak np. utratę środków utrzymania, dachu nad głową, możliwości uczenia się, pracy, utratę zdrowia, wykonanie groźby.</a:t>
            </a:r>
          </a:p>
          <a:p>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u="sng" dirty="0" smtClean="0"/>
              <a:t>PODŻEGANIE I POMOCNICTWO (nie sprawcze formy popełnienia czynu zabronionego – sprawstwo </a:t>
            </a:r>
            <a:r>
              <a:rPr lang="pl-PL" sz="2000" i="1" u="sng" dirty="0" smtClean="0"/>
              <a:t>sensu largo</a:t>
            </a:r>
            <a:r>
              <a:rPr lang="pl-PL" sz="2000" u="sng" dirty="0" smtClean="0"/>
              <a:t>)</a:t>
            </a:r>
            <a:r>
              <a:rPr lang="pl-PL" sz="2000" dirty="0" smtClean="0"/>
              <a:t/>
            </a:r>
            <a:br>
              <a:rPr lang="pl-PL" sz="2000" dirty="0" smtClean="0"/>
            </a:br>
            <a:endParaRPr lang="pl-PL" sz="2000" dirty="0"/>
          </a:p>
        </p:txBody>
      </p:sp>
      <p:sp>
        <p:nvSpPr>
          <p:cNvPr id="3" name="Symbol zastępczy zawartości 2"/>
          <p:cNvSpPr>
            <a:spLocks noGrp="1"/>
          </p:cNvSpPr>
          <p:nvPr>
            <p:ph idx="1"/>
          </p:nvPr>
        </p:nvSpPr>
        <p:spPr/>
        <p:txBody>
          <a:bodyPr>
            <a:normAutofit fontScale="85000" lnSpcReduction="20000"/>
          </a:bodyPr>
          <a:lstStyle/>
          <a:p>
            <a:r>
              <a:rPr lang="pl-PL" dirty="0" smtClean="0"/>
              <a:t>Art. 18 [Sprawstwo, podżeganie i pomocnictwo] </a:t>
            </a:r>
          </a:p>
          <a:p>
            <a:r>
              <a:rPr lang="pl-PL" dirty="0" smtClean="0"/>
              <a:t>§ 2. Odpowiada za podżeganie, kto chcąc, aby inna osoba dokonała czynu zabronionego, nakłania ją do tego. </a:t>
            </a:r>
          </a:p>
          <a:p>
            <a:r>
              <a:rPr lang="pl-PL" dirty="0" smtClean="0"/>
              <a:t>§ 3. Odpowiada za pomocnictwo, kto w zamiarze, aby inna osoba dokonała czynu zabronionego, swoim zachowaniem ułatwia jego popełnienie, w szczególności dostarczając narzędzie, środek przewozu, udzielając rady lub informacji; odpowiada za pomocnictwo także ten, kto wbrew prawnemu, szczególnemu obowiązkowi niedopuszczenia do popełnienia czynu zabronionego swoim zaniechaniem ułatwia innej osobie jego popełnienie. </a:t>
            </a:r>
          </a:p>
          <a:p>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II </a:t>
            </a:r>
            <a:r>
              <a:rPr lang="pl-PL" dirty="0" err="1" smtClean="0"/>
              <a:t>AKa</a:t>
            </a:r>
            <a:r>
              <a:rPr lang="pl-PL" dirty="0" smtClean="0"/>
              <a:t> 190/14 - wyrok SA Kraków z dnia 03-02-2015</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smtClean="0"/>
              <a:t/>
            </a:r>
            <a:br>
              <a:rPr lang="pl-PL" b="1" dirty="0" smtClean="0"/>
            </a:br>
            <a:r>
              <a:rPr lang="pl-PL" b="1" dirty="0" smtClean="0"/>
              <a:t>Formy popełnienia przestępstwa - pomocnictwo, współsprawstwo; odpowiedzialność współdziałającego</a:t>
            </a:r>
            <a:endParaRPr lang="pl-PL" dirty="0" smtClean="0"/>
          </a:p>
          <a:p>
            <a:r>
              <a:rPr lang="pl-PL" dirty="0" smtClean="0"/>
              <a:t>1. Pomocnika od współsprawcy odróżnia to, że pierwszy z nich umyślnie ułatwia popełnienie czynu zabronionego przez bezpośredniego wykonawcę, uważając ów czyn wyłącznie za cudze przedsięwzięcie, a w czynie tym nie uczestniczy.</a:t>
            </a:r>
          </a:p>
          <a:p>
            <a:r>
              <a:rPr lang="pl-PL" dirty="0" smtClean="0"/>
              <a:t>2. Współdziałający (podobnie podżegacz, pomocnik, współsprawca, sprawca kierowniczy lub wydający polecenie), który cechy znamiennej nie posiada, ponosi odpowiedzialność za przestępstwo indywidualne, jeżeli o danej okoliczności wiedział, to jest uświadamiał sobie, iż współdziała z podmiotem przestępstwa indywidualnego (art. 21 § 2 KK). </a:t>
            </a:r>
          </a:p>
          <a:p>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smtClean="0"/>
              <a:t>Opracowano w oparciu m.in. o :</a:t>
            </a:r>
          </a:p>
          <a:p>
            <a:pPr>
              <a:buNone/>
            </a:pPr>
            <a:endParaRPr lang="pl-PL" dirty="0" smtClean="0"/>
          </a:p>
          <a:p>
            <a:r>
              <a:rPr lang="pl-PL" dirty="0" smtClean="0"/>
              <a:t>Kodeks Karny. Część ogólna. Komentarz, red. J.W. </a:t>
            </a:r>
            <a:r>
              <a:rPr lang="pl-PL" dirty="0" err="1" smtClean="0"/>
              <a:t>Giezek</a:t>
            </a:r>
            <a:r>
              <a:rPr lang="pl-PL" dirty="0" smtClean="0"/>
              <a:t>, SIP LEX 2012</a:t>
            </a:r>
          </a:p>
          <a:p>
            <a:r>
              <a:rPr lang="pl-PL" dirty="0" smtClean="0"/>
              <a:t>Prawo karne materialne cześć ogólna i szczególna, pod red. M. Bojarskiego</a:t>
            </a:r>
          </a:p>
          <a:p>
            <a:r>
              <a:rPr lang="pl-PL" dirty="0" smtClean="0"/>
              <a:t>Kodeks Karny. Komentarz, red. M. Mozgawa, SIP LEX 2014</a:t>
            </a:r>
          </a:p>
          <a:p>
            <a:r>
              <a:rPr lang="pl-PL" i="1" dirty="0" smtClean="0"/>
              <a:t>A. Grześkowiak, K. Wiak</a:t>
            </a:r>
            <a:r>
              <a:rPr lang="pl-PL" dirty="0" smtClean="0"/>
              <a:t> (red.), Kodeks karny. Komentarz. Wyd. 3, Warszawa, SIP </a:t>
            </a:r>
            <a:r>
              <a:rPr lang="pl-PL" dirty="0" err="1" smtClean="0"/>
              <a:t>Legalis</a:t>
            </a:r>
            <a:r>
              <a:rPr lang="pl-PL" dirty="0" smtClean="0"/>
              <a:t> 2015 </a:t>
            </a:r>
          </a:p>
          <a:p>
            <a:r>
              <a:rPr lang="pl-PL" i="1" dirty="0" smtClean="0"/>
              <a:t>M. Królikowski</a:t>
            </a:r>
            <a:r>
              <a:rPr lang="pl-PL" dirty="0" smtClean="0"/>
              <a:t>, </a:t>
            </a:r>
            <a:r>
              <a:rPr lang="pl-PL" i="1" dirty="0" smtClean="0"/>
              <a:t>R. </a:t>
            </a:r>
            <a:r>
              <a:rPr lang="pl-PL" i="1" dirty="0" err="1" smtClean="0"/>
              <a:t>Zawłocki</a:t>
            </a:r>
            <a:r>
              <a:rPr lang="pl-PL" dirty="0" smtClean="0"/>
              <a:t> Kodeks karny. Część ogólna. Komentarz do art. 1–31. Tom I. Wyd. 3, Warszawa 2015, SIP </a:t>
            </a:r>
            <a:r>
              <a:rPr lang="pl-PL" dirty="0" err="1" smtClean="0"/>
              <a:t>Legalis</a:t>
            </a:r>
            <a:r>
              <a:rPr lang="pl-PL" dirty="0" smtClean="0"/>
              <a:t> 2015</a:t>
            </a:r>
          </a:p>
          <a:p>
            <a:endParaRPr lang="pl-PL" dirty="0" smtClean="0"/>
          </a:p>
          <a:p>
            <a:endParaRPr lang="pl-PL" dirty="0" smtClean="0"/>
          </a:p>
          <a:p>
            <a:endParaRPr lang="pl-PL"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8596" y="0"/>
            <a:ext cx="8305800" cy="1981200"/>
          </a:xfrm>
        </p:spPr>
        <p:txBody>
          <a:bodyPr/>
          <a:lstStyle/>
          <a:p>
            <a:r>
              <a:rPr lang="pl-PL" dirty="0" smtClean="0"/>
              <a:t>Dziękuję za uwagę. </a:t>
            </a:r>
            <a:endParaRPr lang="pl-PL" dirty="0"/>
          </a:p>
        </p:txBody>
      </p:sp>
      <p:sp>
        <p:nvSpPr>
          <p:cNvPr id="48130" name="AutoShape 2" descr="Znalezione obrazy dla zapytania prokurator tv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48132" name="AutoShape 4" descr="Znalezione obrazy dla zapytania prokurator tv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8" name="pole tekstowe 7"/>
          <p:cNvSpPr txBox="1"/>
          <p:nvPr/>
        </p:nvSpPr>
        <p:spPr>
          <a:xfrm>
            <a:off x="6500826" y="4572008"/>
            <a:ext cx="2286016" cy="369332"/>
          </a:xfrm>
          <a:prstGeom prst="rect">
            <a:avLst/>
          </a:prstGeom>
          <a:noFill/>
        </p:spPr>
        <p:txBody>
          <a:bodyPr wrap="square" rtlCol="0">
            <a:spAutoFit/>
          </a:bodyPr>
          <a:lstStyle/>
          <a:p>
            <a:r>
              <a:rPr lang="pl-PL" b="1" dirty="0" err="1" smtClean="0"/>
              <a:t>The</a:t>
            </a:r>
            <a:r>
              <a:rPr lang="pl-PL" b="1" dirty="0" smtClean="0"/>
              <a:t> </a:t>
            </a:r>
            <a:r>
              <a:rPr lang="pl-PL" b="1" dirty="0" err="1" smtClean="0"/>
              <a:t>end</a:t>
            </a:r>
            <a:r>
              <a:rPr lang="pl-PL" b="1" dirty="0" smtClean="0"/>
              <a:t> … </a:t>
            </a:r>
            <a:r>
              <a:rPr lang="pl-PL" b="1" i="1" dirty="0" err="1" smtClean="0"/>
              <a:t>or</a:t>
            </a:r>
            <a:r>
              <a:rPr lang="pl-PL" b="1" i="1" dirty="0" smtClean="0"/>
              <a:t> </a:t>
            </a:r>
            <a:r>
              <a:rPr lang="pl-PL" b="1" i="1" dirty="0" err="1" smtClean="0"/>
              <a:t>is</a:t>
            </a:r>
            <a:r>
              <a:rPr lang="pl-PL" b="1" i="1" dirty="0" smtClean="0"/>
              <a:t> </a:t>
            </a:r>
            <a:r>
              <a:rPr lang="pl-PL" b="1" i="1" dirty="0" err="1" smtClean="0"/>
              <a:t>it</a:t>
            </a:r>
            <a:r>
              <a:rPr lang="pl-PL" b="1" dirty="0" smtClean="0"/>
              <a:t>?</a:t>
            </a:r>
            <a:endParaRPr lang="pl-PL"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Niewłaściwy zbieg przepisów</a:t>
            </a:r>
            <a:br>
              <a:rPr lang="pl-PL" dirty="0" smtClean="0"/>
            </a:br>
            <a:endParaRPr lang="pl-PL" dirty="0"/>
          </a:p>
        </p:txBody>
      </p:sp>
      <p:sp>
        <p:nvSpPr>
          <p:cNvPr id="3" name="Symbol zastępczy zawartości 2"/>
          <p:cNvSpPr>
            <a:spLocks noGrp="1"/>
          </p:cNvSpPr>
          <p:nvPr>
            <p:ph idx="1"/>
          </p:nvPr>
        </p:nvSpPr>
        <p:spPr>
          <a:xfrm>
            <a:off x="457200" y="1775191"/>
            <a:ext cx="8229600" cy="4606137"/>
          </a:xfrm>
        </p:spPr>
        <p:txBody>
          <a:bodyPr>
            <a:normAutofit fontScale="77500" lnSpcReduction="20000"/>
          </a:bodyPr>
          <a:lstStyle/>
          <a:p>
            <a:r>
              <a:rPr lang="pl-PL" dirty="0" smtClean="0"/>
              <a:t>- zwany również zbiegiem pomijalnym, ma miejsce wówczas, gdy sprawca tym samym czynem realizuje znamiona co najmniej dwóch różnych przepisów, przy czym przyjęcie w kwalifikacji prawnej jednego z nich oddaje całą zawartość kryminalną popełnionego bezprawia, pozwalając na wyeliminowanie pozostałych.</a:t>
            </a:r>
          </a:p>
          <a:p>
            <a:r>
              <a:rPr lang="pl-PL" dirty="0" smtClean="0"/>
              <a:t>-  występująca w takich przypadkach (faktycznie, a nie pozornie) wielość możliwych ocen jest redukowana przy zastosowaniu dwóch wypracowanych w doktrynie prawa karnego reguł, mianowicie: </a:t>
            </a:r>
          </a:p>
          <a:p>
            <a:endParaRPr lang="pl-PL" dirty="0" smtClean="0"/>
          </a:p>
          <a:p>
            <a:r>
              <a:rPr lang="en-US" dirty="0" smtClean="0"/>
              <a:t>- </a:t>
            </a:r>
            <a:r>
              <a:rPr lang="en-US" dirty="0" err="1" smtClean="0"/>
              <a:t>subsydiarności</a:t>
            </a:r>
            <a:r>
              <a:rPr lang="en-US" dirty="0" smtClean="0"/>
              <a:t> (</a:t>
            </a:r>
            <a:r>
              <a:rPr lang="en-US" i="1" dirty="0" err="1" smtClean="0"/>
              <a:t>lex</a:t>
            </a:r>
            <a:r>
              <a:rPr lang="en-US" i="1" dirty="0" smtClean="0"/>
              <a:t> </a:t>
            </a:r>
            <a:r>
              <a:rPr lang="en-US" i="1" dirty="0" err="1" smtClean="0"/>
              <a:t>primaria</a:t>
            </a:r>
            <a:r>
              <a:rPr lang="en-US" i="1" dirty="0" smtClean="0"/>
              <a:t> </a:t>
            </a:r>
            <a:r>
              <a:rPr lang="en-US" i="1" dirty="0" err="1" smtClean="0"/>
              <a:t>derogat</a:t>
            </a:r>
            <a:r>
              <a:rPr lang="en-US" i="1" dirty="0" smtClean="0"/>
              <a:t> </a:t>
            </a:r>
            <a:r>
              <a:rPr lang="en-US" i="1" dirty="0" err="1" smtClean="0"/>
              <a:t>legi</a:t>
            </a:r>
            <a:r>
              <a:rPr lang="en-US" i="1" dirty="0" smtClean="0"/>
              <a:t> </a:t>
            </a:r>
            <a:r>
              <a:rPr lang="en-US" i="1" dirty="0" err="1" smtClean="0"/>
              <a:t>subsidiariae</a:t>
            </a:r>
            <a:r>
              <a:rPr lang="en-US" dirty="0" smtClean="0"/>
              <a:t>) </a:t>
            </a:r>
            <a:endParaRPr lang="pl-PL" dirty="0" smtClean="0"/>
          </a:p>
          <a:p>
            <a:endParaRPr lang="pl-PL" dirty="0" smtClean="0"/>
          </a:p>
          <a:p>
            <a:r>
              <a:rPr lang="en-US" dirty="0" smtClean="0"/>
              <a:t>- </a:t>
            </a:r>
            <a:r>
              <a:rPr lang="en-US" dirty="0" err="1" smtClean="0"/>
              <a:t>konsumpcji</a:t>
            </a:r>
            <a:r>
              <a:rPr lang="en-US" dirty="0" smtClean="0"/>
              <a:t> (</a:t>
            </a:r>
            <a:r>
              <a:rPr lang="en-US" i="1" dirty="0" err="1" smtClean="0"/>
              <a:t>lex</a:t>
            </a:r>
            <a:r>
              <a:rPr lang="en-US" i="1" dirty="0" smtClean="0"/>
              <a:t> </a:t>
            </a:r>
            <a:r>
              <a:rPr lang="en-US" i="1" dirty="0" err="1" smtClean="0"/>
              <a:t>consumens</a:t>
            </a:r>
            <a:r>
              <a:rPr lang="en-US" i="1" dirty="0" smtClean="0"/>
              <a:t> </a:t>
            </a:r>
            <a:r>
              <a:rPr lang="en-US" i="1" dirty="0" err="1" smtClean="0"/>
              <a:t>derogat</a:t>
            </a:r>
            <a:r>
              <a:rPr lang="en-US" i="1" dirty="0" smtClean="0"/>
              <a:t> </a:t>
            </a:r>
            <a:r>
              <a:rPr lang="en-US" i="1" dirty="0" err="1" smtClean="0"/>
              <a:t>legi</a:t>
            </a:r>
            <a:r>
              <a:rPr lang="en-US" i="1" dirty="0" smtClean="0"/>
              <a:t> </a:t>
            </a:r>
            <a:r>
              <a:rPr lang="en-US" i="1" dirty="0" err="1" smtClean="0"/>
              <a:t>consumptae</a:t>
            </a:r>
            <a:r>
              <a:rPr lang="en-US" dirty="0" smtClean="0"/>
              <a:t>).</a:t>
            </a:r>
            <a:endParaRPr lang="pl-PL" dirty="0" smtClean="0"/>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29600" cy="1797040"/>
          </a:xfrm>
        </p:spPr>
        <p:txBody>
          <a:bodyPr>
            <a:normAutofit/>
          </a:bodyPr>
          <a:lstStyle/>
          <a:p>
            <a:r>
              <a:rPr lang="pl-PL" dirty="0" smtClean="0"/>
              <a:t/>
            </a:r>
            <a:br>
              <a:rPr lang="pl-PL" dirty="0" smtClean="0"/>
            </a:br>
            <a:endParaRPr lang="pl-PL" dirty="0"/>
          </a:p>
        </p:txBody>
      </p:sp>
      <p:sp>
        <p:nvSpPr>
          <p:cNvPr id="3" name="Symbol zastępczy zawartości 2"/>
          <p:cNvSpPr>
            <a:spLocks noGrp="1"/>
          </p:cNvSpPr>
          <p:nvPr>
            <p:ph sz="half" idx="1"/>
          </p:nvPr>
        </p:nvSpPr>
        <p:spPr>
          <a:xfrm>
            <a:off x="-1000164" y="1928802"/>
            <a:ext cx="3209948" cy="3697295"/>
          </a:xfrm>
        </p:spPr>
        <p:txBody>
          <a:bodyPr>
            <a:normAutofit fontScale="77500" lnSpcReduction="20000"/>
          </a:bodyPr>
          <a:lstStyle/>
          <a:p>
            <a:pPr>
              <a:buNone/>
            </a:pPr>
            <a:endParaRPr lang="pl-PL" dirty="0"/>
          </a:p>
          <a:p>
            <a:pPr>
              <a:buNone/>
            </a:pPr>
            <a:endParaRPr lang="pl-PL" dirty="0"/>
          </a:p>
        </p:txBody>
      </p:sp>
      <p:sp>
        <p:nvSpPr>
          <p:cNvPr id="6" name="Symbol zastępczy zawartości 5"/>
          <p:cNvSpPr>
            <a:spLocks noGrp="1"/>
          </p:cNvSpPr>
          <p:nvPr>
            <p:ph sz="half" idx="2"/>
          </p:nvPr>
        </p:nvSpPr>
        <p:spPr>
          <a:xfrm>
            <a:off x="611560" y="1844824"/>
            <a:ext cx="8075240" cy="4552928"/>
          </a:xfrm>
        </p:spPr>
        <p:txBody>
          <a:bodyPr>
            <a:normAutofit fontScale="77500" lnSpcReduction="20000"/>
          </a:bodyPr>
          <a:lstStyle/>
          <a:p>
            <a:r>
              <a:rPr lang="pl-PL" dirty="0" smtClean="0"/>
              <a:t>Zgodnie z regułą konsumpcji przepis konsumujący wyłącza stosowanie przepisu konsumowanego. Przykładem może być przepis dotyczący przestępstwa kradzieży z włamaniem (art. 279 § 1 k.k.), który konsumuje związane z nim zazwyczaj uszkodzenie lub zniszczenie cudzej rzeczy (art. 288 k.k.)</a:t>
            </a:r>
          </a:p>
          <a:p>
            <a:r>
              <a:rPr lang="pl-PL" dirty="0" smtClean="0"/>
              <a:t>W judykaturze przyjmuje się, że reguła konsumpcji znajduje zastosowanie, gdy zakwalifikowanie zachowania sprawcy z jednego ze zbiegających się przepisów czyni zbędnym, z punktu widzenia potrzeby oddania zawartości kryminalnej, kwalifikowanie go z drugiego przepisu. </a:t>
            </a:r>
          </a:p>
          <a:p>
            <a:r>
              <a:rPr lang="pl-PL" dirty="0" smtClean="0"/>
              <a:t>Tak postrzegana zbędność kwalifikowania czynu z obu przepisów prawa materialnego zachodzi zaś wtedy, gdy realizacja znamion jednego czynu zabronionego zawiera zarazem wypełnienie znamion drugiego czynu zabronionego </a:t>
            </a:r>
          </a:p>
          <a:p>
            <a:r>
              <a:rPr lang="pl-PL" dirty="0" smtClean="0"/>
              <a:t>- postanowienie SN z dnia 9 kwietnia 2008 r., V KK 301/07, LEX nr 398555</a:t>
            </a:r>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Subsydiarność</a:t>
            </a:r>
            <a:endParaRPr lang="pl-PL" dirty="0"/>
          </a:p>
        </p:txBody>
      </p:sp>
      <p:sp>
        <p:nvSpPr>
          <p:cNvPr id="3" name="Symbol zastępczy zawartości 2"/>
          <p:cNvSpPr>
            <a:spLocks noGrp="1"/>
          </p:cNvSpPr>
          <p:nvPr>
            <p:ph idx="1"/>
          </p:nvPr>
        </p:nvSpPr>
        <p:spPr/>
        <p:txBody>
          <a:bodyPr>
            <a:normAutofit fontScale="92500" lnSpcReduction="20000"/>
          </a:bodyPr>
          <a:lstStyle/>
          <a:p>
            <a:r>
              <a:rPr lang="pl-PL" b="1" dirty="0" smtClean="0"/>
              <a:t>Reguła subsydiarności.</a:t>
            </a:r>
            <a:r>
              <a:rPr lang="pl-PL" dirty="0" smtClean="0"/>
              <a:t> Reguła subsydiarności ma zastosowanie, gdy pomiędzy określonymi przepisami ustawy zachodzi taka relacja, że jeden z nich (pomocniczy, subsydiarny) może być zastosowany jedynie wówczas, gdy nie zostały zrealizowane znamiona ustawowe typu przestępstwa zdefiniowanego w drugim (głównym, pierwotnym).</a:t>
            </a:r>
          </a:p>
          <a:p>
            <a:r>
              <a:rPr lang="pl-PL" dirty="0" smtClean="0"/>
              <a:t>W doktrynie wyróżnia się dwa przypadki zastosowania reguły subsydiarności - </a:t>
            </a:r>
            <a:r>
              <a:rPr lang="pl-PL" b="1" dirty="0" smtClean="0"/>
              <a:t>subsydiarność ustawową</a:t>
            </a:r>
            <a:r>
              <a:rPr lang="pl-PL" dirty="0" smtClean="0"/>
              <a:t> i </a:t>
            </a:r>
            <a:r>
              <a:rPr lang="pl-PL" b="1" dirty="0" smtClean="0"/>
              <a:t>subsydiarność milczącą</a:t>
            </a:r>
            <a:r>
              <a:rPr lang="pl-PL" dirty="0" smtClean="0"/>
              <a:t>.</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Subsydiarność ustawowa i pozaustawowa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Subsydiarny charakter przepisu może wynikać wprost z ustawy, z </a:t>
            </a:r>
            <a:r>
              <a:rPr lang="pl-PL" b="1" dirty="0" smtClean="0"/>
              <a:t>klauzuli subsydiarności</a:t>
            </a:r>
            <a:r>
              <a:rPr lang="pl-PL" dirty="0" smtClean="0"/>
              <a:t>, tj. przepisu, który wyraźnie wskazuje, że pomiędzy określonymi przepisami zachodzi relacja oparta na schemacie: przepis pierwotny - przepis subsydiarny. Zachodzi wówczas tzw. </a:t>
            </a:r>
            <a:r>
              <a:rPr lang="pl-PL" b="1" dirty="0" smtClean="0"/>
              <a:t>subsydiarność ustawowa</a:t>
            </a:r>
            <a:r>
              <a:rPr lang="pl-PL" dirty="0" smtClean="0"/>
              <a:t>.</a:t>
            </a:r>
          </a:p>
          <a:p>
            <a:r>
              <a:rPr lang="pl-PL" dirty="0" smtClean="0"/>
              <a:t>Subsydiarność może też wynikać ze wzajemnej relacji merytorycznej, w jakiej pozostają określone przepisy. Występuje wówczas, gdy zastosowanie jednego przepisu "milcząco", w związku ze specyfiką zdefiniowanej w nim normy sankcjonowanej, zakłada pominięcie w kwalifikacji prawnej innych przepisów, których znamiona czyn również wyczerpuje (por. </a:t>
            </a:r>
            <a:r>
              <a:rPr lang="pl-PL" i="1" dirty="0" smtClean="0"/>
              <a:t>W. Wróbel</a:t>
            </a:r>
            <a:r>
              <a:rPr lang="pl-PL" dirty="0" smtClean="0"/>
              <a:t>, Z problematyki, s. 79). Taki przypadek określa się w literaturze jako </a:t>
            </a:r>
            <a:r>
              <a:rPr lang="pl-PL" b="1" dirty="0" smtClean="0"/>
              <a:t>subsydiarność milczącą</a:t>
            </a:r>
            <a:r>
              <a:rPr lang="pl-PL" dirty="0" smtClean="0"/>
              <a:t>, </a:t>
            </a:r>
            <a:r>
              <a:rPr lang="pl-PL" b="1" dirty="0" smtClean="0"/>
              <a:t>pozaustawową</a:t>
            </a:r>
            <a:endParaRPr lang="pl-PL" dirty="0" smtClean="0"/>
          </a:p>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ł">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643</TotalTime>
  <Words>5663</Words>
  <Application>Microsoft Office PowerPoint</Application>
  <PresentationFormat>Pokaz na ekranie (4:3)</PresentationFormat>
  <Paragraphs>245</Paragraphs>
  <Slides>56</Slides>
  <Notes>1</Notes>
  <HiddenSlides>0</HiddenSlides>
  <MMClips>0</MMClips>
  <ScaleCrop>false</ScaleCrop>
  <HeadingPairs>
    <vt:vector size="4" baseType="variant">
      <vt:variant>
        <vt:lpstr>Motyw</vt:lpstr>
      </vt:variant>
      <vt:variant>
        <vt:i4>1</vt:i4>
      </vt:variant>
      <vt:variant>
        <vt:lpstr>Tytuły slajdów</vt:lpstr>
      </vt:variant>
      <vt:variant>
        <vt:i4>56</vt:i4>
      </vt:variant>
    </vt:vector>
  </HeadingPairs>
  <TitlesOfParts>
    <vt:vector size="57" baseType="lpstr">
      <vt:lpstr>Moduł</vt:lpstr>
      <vt:lpstr>Zbieg przepisów, Czyn ciągły, Ciąg przestępstw, Formy stadialne, Formy zjawiskowe.   </vt:lpstr>
      <vt:lpstr>Zbieg przepisów</vt:lpstr>
      <vt:lpstr>Uzasadnienie do projektu KK</vt:lpstr>
      <vt:lpstr>Podział zbiegów przepisów</vt:lpstr>
      <vt:lpstr>Pozorny zbieg przepisów </vt:lpstr>
      <vt:lpstr>Niewłaściwy zbieg przepisów </vt:lpstr>
      <vt:lpstr> </vt:lpstr>
      <vt:lpstr>Subsydiarność</vt:lpstr>
      <vt:lpstr>Subsydiarność ustawowa i pozaustawowa</vt:lpstr>
      <vt:lpstr>Subsydiarność pozaustawowa</vt:lpstr>
      <vt:lpstr>Właściwy (kumulatywny) zbieg przepisów </vt:lpstr>
      <vt:lpstr>Eliminacyjny zbieg przepisów</vt:lpstr>
      <vt:lpstr>Zbieg kumulatywny</vt:lpstr>
      <vt:lpstr>Obowiązek kumulatywnej kwalifikacji </vt:lpstr>
      <vt:lpstr>Zbieg przepisów a wymiar kary</vt:lpstr>
      <vt:lpstr>Czyn ciągły</vt:lpstr>
      <vt:lpstr> </vt:lpstr>
      <vt:lpstr>Art. 12 kk</vt:lpstr>
      <vt:lpstr>Jeszcze o czynie ciągłym</vt:lpstr>
      <vt:lpstr>Czyn ciągły a res iudicata</vt:lpstr>
      <vt:lpstr>Konsekwencje zakwalifikowania czynu z art. 12 kk</vt:lpstr>
      <vt:lpstr>Czyn ciągły</vt:lpstr>
      <vt:lpstr>Ciąg przestępstw art. 91 kk.</vt:lpstr>
      <vt:lpstr>Slajd 24</vt:lpstr>
      <vt:lpstr>Formy stadialne przestępstw</vt:lpstr>
      <vt:lpstr>Podział  form stadialnych</vt:lpstr>
      <vt:lpstr>Stadia poprzedzające dokonanie</vt:lpstr>
      <vt:lpstr>Pochłanianie uprzednich form stadialnych</vt:lpstr>
      <vt:lpstr>Usiłowanie</vt:lpstr>
      <vt:lpstr>III KKN 704/98</vt:lpstr>
      <vt:lpstr>Granice między usiłowaniem a dokonaniem</vt:lpstr>
      <vt:lpstr>Usiłowanie a narażenie na niebezpieczeństwo</vt:lpstr>
      <vt:lpstr>Różnice między usiłowaniem a narażeniem</vt:lpstr>
      <vt:lpstr>Art. 13 § 2 kk usiłowanie udolne i nieudolne</vt:lpstr>
      <vt:lpstr>Nieudolność usiłowania</vt:lpstr>
      <vt:lpstr>Względna i bezwzględna nieudolność</vt:lpstr>
      <vt:lpstr>wyrok SN z dnia 29 listopada 1976 r., I KR 196/76,</vt:lpstr>
      <vt:lpstr>Uzasadnienie karalności usiłowania nieudolnego</vt:lpstr>
      <vt:lpstr>Art. 14 kk</vt:lpstr>
      <vt:lpstr>Art. 15 kk</vt:lpstr>
      <vt:lpstr>Bezkarność usiłowania</vt:lpstr>
      <vt:lpstr>Karalność przygotowania</vt:lpstr>
      <vt:lpstr>Pytanie:</vt:lpstr>
      <vt:lpstr>Art. 18 kk</vt:lpstr>
      <vt:lpstr>Sprawstwo pojedyncze</vt:lpstr>
      <vt:lpstr>Współsprawstwo</vt:lpstr>
      <vt:lpstr>Element obiektywny i subiektywny współsprawstwa</vt:lpstr>
      <vt:lpstr>Współsprawca który nie zrealizował żadnego z ustawowych znamion</vt:lpstr>
      <vt:lpstr>Pytanie</vt:lpstr>
      <vt:lpstr>Sprawstwo koincydentalne</vt:lpstr>
      <vt:lpstr>Sprawstwo kierownicze</vt:lpstr>
      <vt:lpstr>Sprawstwo polecające</vt:lpstr>
      <vt:lpstr>PODŻEGANIE I POMOCNICTWO (nie sprawcze formy popełnienia czynu zabronionego – sprawstwo sensu largo) </vt:lpstr>
      <vt:lpstr>II AKa 190/14 - wyrok SA Kraków z dnia 03-02-2015</vt:lpstr>
      <vt:lpstr>Bibliografia</vt:lpstr>
      <vt:lpstr>Dziękuję za uwagę.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karnego</dc:title>
  <dc:creator>Marchewka</dc:creator>
  <cp:lastModifiedBy>Marchewka</cp:lastModifiedBy>
  <cp:revision>56</cp:revision>
  <dcterms:created xsi:type="dcterms:W3CDTF">2015-10-10T19:26:19Z</dcterms:created>
  <dcterms:modified xsi:type="dcterms:W3CDTF">2016-01-15T19:05:20Z</dcterms:modified>
</cp:coreProperties>
</file>