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97"/>
  </p:notesMasterIdLst>
  <p:sldIdLst>
    <p:sldId id="377" r:id="rId13"/>
    <p:sldId id="378" r:id="rId14"/>
    <p:sldId id="379" r:id="rId15"/>
    <p:sldId id="380" r:id="rId16"/>
    <p:sldId id="381" r:id="rId17"/>
    <p:sldId id="382" r:id="rId18"/>
    <p:sldId id="383" r:id="rId19"/>
    <p:sldId id="374" r:id="rId20"/>
    <p:sldId id="344" r:id="rId21"/>
    <p:sldId id="384" r:id="rId22"/>
    <p:sldId id="385" r:id="rId23"/>
    <p:sldId id="386" r:id="rId24"/>
    <p:sldId id="387" r:id="rId25"/>
    <p:sldId id="388" r:id="rId26"/>
    <p:sldId id="389" r:id="rId27"/>
    <p:sldId id="390" r:id="rId28"/>
    <p:sldId id="392" r:id="rId29"/>
    <p:sldId id="393" r:id="rId30"/>
    <p:sldId id="394" r:id="rId31"/>
    <p:sldId id="417" r:id="rId32"/>
    <p:sldId id="418"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443" r:id="rId58"/>
    <p:sldId id="444" r:id="rId59"/>
    <p:sldId id="445" r:id="rId60"/>
    <p:sldId id="446" r:id="rId61"/>
    <p:sldId id="447" r:id="rId62"/>
    <p:sldId id="448" r:id="rId63"/>
    <p:sldId id="449" r:id="rId64"/>
    <p:sldId id="450" r:id="rId65"/>
    <p:sldId id="451" r:id="rId66"/>
    <p:sldId id="452" r:id="rId67"/>
    <p:sldId id="453" r:id="rId68"/>
    <p:sldId id="454" r:id="rId69"/>
    <p:sldId id="455" r:id="rId70"/>
    <p:sldId id="456" r:id="rId71"/>
    <p:sldId id="457" r:id="rId72"/>
    <p:sldId id="458" r:id="rId73"/>
    <p:sldId id="459" r:id="rId74"/>
    <p:sldId id="460" r:id="rId75"/>
    <p:sldId id="395" r:id="rId76"/>
    <p:sldId id="396" r:id="rId77"/>
    <p:sldId id="397" r:id="rId78"/>
    <p:sldId id="398" r:id="rId79"/>
    <p:sldId id="399" r:id="rId80"/>
    <p:sldId id="400" r:id="rId81"/>
    <p:sldId id="401" r:id="rId82"/>
    <p:sldId id="402" r:id="rId83"/>
    <p:sldId id="403" r:id="rId84"/>
    <p:sldId id="404" r:id="rId85"/>
    <p:sldId id="405" r:id="rId86"/>
    <p:sldId id="406" r:id="rId87"/>
    <p:sldId id="407" r:id="rId88"/>
    <p:sldId id="408" r:id="rId89"/>
    <p:sldId id="409" r:id="rId90"/>
    <p:sldId id="410" r:id="rId91"/>
    <p:sldId id="411" r:id="rId92"/>
    <p:sldId id="412" r:id="rId93"/>
    <p:sldId id="414" r:id="rId94"/>
    <p:sldId id="415" r:id="rId95"/>
    <p:sldId id="416" r:id="rId9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75" d="100"/>
          <a:sy n="75" d="100"/>
        </p:scale>
        <p:origin x="-748" y="344"/>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24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3EA78-959A-4C86-80C9-89ACED38F0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D242B50B-E55F-4788-B852-D661B40C4046}">
      <dgm:prSet phldrT="[Tekst]"/>
      <dgm:spPr/>
      <dgm:t>
        <a:bodyPr/>
        <a:lstStyle/>
        <a:p>
          <a:r>
            <a:rPr lang="pl-PL" dirty="0" smtClean="0"/>
            <a:t>stabilizacja zatrudnienia</a:t>
          </a:r>
          <a:endParaRPr lang="pl-PL" dirty="0"/>
        </a:p>
      </dgm:t>
    </dgm:pt>
    <dgm:pt modelId="{0C38477D-CD86-4213-8BD7-9D8CAAFE8A4A}" type="parTrans" cxnId="{BCAE0EDD-748F-4532-B016-EDD1CCBF7F80}">
      <dgm:prSet/>
      <dgm:spPr/>
      <dgm:t>
        <a:bodyPr/>
        <a:lstStyle/>
        <a:p>
          <a:endParaRPr lang="pl-PL"/>
        </a:p>
      </dgm:t>
    </dgm:pt>
    <dgm:pt modelId="{29BAADCD-D497-4B0D-A873-8E4F1B424879}" type="sibTrans" cxnId="{BCAE0EDD-748F-4532-B016-EDD1CCBF7F80}">
      <dgm:prSet/>
      <dgm:spPr/>
      <dgm:t>
        <a:bodyPr/>
        <a:lstStyle/>
        <a:p>
          <a:endParaRPr lang="pl-PL"/>
        </a:p>
      </dgm:t>
    </dgm:pt>
    <dgm:pt modelId="{A6453215-F2BC-43FD-B8F7-B986FDD4BC95}">
      <dgm:prSet phldrT="[Tekst]"/>
      <dgm:spPr/>
      <dgm:t>
        <a:bodyPr/>
        <a:lstStyle/>
        <a:p>
          <a:r>
            <a:rPr lang="pl-PL" dirty="0" smtClean="0"/>
            <a:t>unikanie stawiania pracodawcy w pozycji dominującej w stosunku do pracownika</a:t>
          </a:r>
          <a:endParaRPr lang="pl-PL" dirty="0"/>
        </a:p>
      </dgm:t>
    </dgm:pt>
    <dgm:pt modelId="{0AFD9221-6CF9-49B9-ACAE-A2F9E6159A1C}" type="parTrans" cxnId="{F0F82465-57FF-44F3-BAE4-A294805919DB}">
      <dgm:prSet/>
      <dgm:spPr/>
      <dgm:t>
        <a:bodyPr/>
        <a:lstStyle/>
        <a:p>
          <a:endParaRPr lang="pl-PL"/>
        </a:p>
      </dgm:t>
    </dgm:pt>
    <dgm:pt modelId="{3018BB53-FEBE-4C11-B04A-A602AC21DAAA}" type="sibTrans" cxnId="{F0F82465-57FF-44F3-BAE4-A294805919DB}">
      <dgm:prSet/>
      <dgm:spPr/>
      <dgm:t>
        <a:bodyPr/>
        <a:lstStyle/>
        <a:p>
          <a:endParaRPr lang="pl-PL"/>
        </a:p>
      </dgm:t>
    </dgm:pt>
    <dgm:pt modelId="{72700C08-C10C-4393-9DDC-F31CCA347E92}" type="pres">
      <dgm:prSet presAssocID="{7983EA78-959A-4C86-80C9-89ACED38F04E}" presName="linear" presStyleCnt="0">
        <dgm:presLayoutVars>
          <dgm:animLvl val="lvl"/>
          <dgm:resizeHandles val="exact"/>
        </dgm:presLayoutVars>
      </dgm:prSet>
      <dgm:spPr/>
      <dgm:t>
        <a:bodyPr/>
        <a:lstStyle/>
        <a:p>
          <a:endParaRPr lang="pl-PL"/>
        </a:p>
      </dgm:t>
    </dgm:pt>
    <dgm:pt modelId="{CF169643-F060-4DA8-908D-E5DC340A79DF}" type="pres">
      <dgm:prSet presAssocID="{D242B50B-E55F-4788-B852-D661B40C4046}" presName="parentText" presStyleLbl="node1" presStyleIdx="0" presStyleCnt="2">
        <dgm:presLayoutVars>
          <dgm:chMax val="0"/>
          <dgm:bulletEnabled val="1"/>
        </dgm:presLayoutVars>
      </dgm:prSet>
      <dgm:spPr/>
      <dgm:t>
        <a:bodyPr/>
        <a:lstStyle/>
        <a:p>
          <a:endParaRPr lang="pl-PL"/>
        </a:p>
      </dgm:t>
    </dgm:pt>
    <dgm:pt modelId="{0BB73B3B-45CB-432D-8CFF-C4485B359B98}" type="pres">
      <dgm:prSet presAssocID="{29BAADCD-D497-4B0D-A873-8E4F1B424879}" presName="spacer" presStyleCnt="0"/>
      <dgm:spPr/>
    </dgm:pt>
    <dgm:pt modelId="{34F77E96-F8BE-4EC1-B780-4E16179FC8F7}" type="pres">
      <dgm:prSet presAssocID="{A6453215-F2BC-43FD-B8F7-B986FDD4BC95}" presName="parentText" presStyleLbl="node1" presStyleIdx="1" presStyleCnt="2">
        <dgm:presLayoutVars>
          <dgm:chMax val="0"/>
          <dgm:bulletEnabled val="1"/>
        </dgm:presLayoutVars>
      </dgm:prSet>
      <dgm:spPr/>
      <dgm:t>
        <a:bodyPr/>
        <a:lstStyle/>
        <a:p>
          <a:endParaRPr lang="pl-PL"/>
        </a:p>
      </dgm:t>
    </dgm:pt>
  </dgm:ptLst>
  <dgm:cxnLst>
    <dgm:cxn modelId="{BCAE0EDD-748F-4532-B016-EDD1CCBF7F80}" srcId="{7983EA78-959A-4C86-80C9-89ACED38F04E}" destId="{D242B50B-E55F-4788-B852-D661B40C4046}" srcOrd="0" destOrd="0" parTransId="{0C38477D-CD86-4213-8BD7-9D8CAAFE8A4A}" sibTransId="{29BAADCD-D497-4B0D-A873-8E4F1B424879}"/>
    <dgm:cxn modelId="{9063D486-8B03-4147-B3FC-67CCD0726F31}" type="presOf" srcId="{A6453215-F2BC-43FD-B8F7-B986FDD4BC95}" destId="{34F77E96-F8BE-4EC1-B780-4E16179FC8F7}" srcOrd="0" destOrd="0" presId="urn:microsoft.com/office/officeart/2005/8/layout/vList2"/>
    <dgm:cxn modelId="{F0F82465-57FF-44F3-BAE4-A294805919DB}" srcId="{7983EA78-959A-4C86-80C9-89ACED38F04E}" destId="{A6453215-F2BC-43FD-B8F7-B986FDD4BC95}" srcOrd="1" destOrd="0" parTransId="{0AFD9221-6CF9-49B9-ACAE-A2F9E6159A1C}" sibTransId="{3018BB53-FEBE-4C11-B04A-A602AC21DAAA}"/>
    <dgm:cxn modelId="{63CA4ABF-CF30-40C5-AA3F-7B7E71C4EFA6}" type="presOf" srcId="{D242B50B-E55F-4788-B852-D661B40C4046}" destId="{CF169643-F060-4DA8-908D-E5DC340A79DF}" srcOrd="0" destOrd="0" presId="urn:microsoft.com/office/officeart/2005/8/layout/vList2"/>
    <dgm:cxn modelId="{01F2F98B-2154-49BB-9295-408FFE92FB81}" type="presOf" srcId="{7983EA78-959A-4C86-80C9-89ACED38F04E}" destId="{72700C08-C10C-4393-9DDC-F31CCA347E92}" srcOrd="0" destOrd="0" presId="urn:microsoft.com/office/officeart/2005/8/layout/vList2"/>
    <dgm:cxn modelId="{B7E51777-57AA-4243-BCDB-A77913B08B43}" type="presParOf" srcId="{72700C08-C10C-4393-9DDC-F31CCA347E92}" destId="{CF169643-F060-4DA8-908D-E5DC340A79DF}" srcOrd="0" destOrd="0" presId="urn:microsoft.com/office/officeart/2005/8/layout/vList2"/>
    <dgm:cxn modelId="{BCC7F355-D583-4A27-A382-CF3B721DE459}" type="presParOf" srcId="{72700C08-C10C-4393-9DDC-F31CCA347E92}" destId="{0BB73B3B-45CB-432D-8CFF-C4485B359B98}" srcOrd="1" destOrd="0" presId="urn:microsoft.com/office/officeart/2005/8/layout/vList2"/>
    <dgm:cxn modelId="{51DBBEF2-2A74-4664-8508-06F4EA652D69}" type="presParOf" srcId="{72700C08-C10C-4393-9DDC-F31CCA347E92}" destId="{34F77E96-F8BE-4EC1-B780-4E16179FC8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CE86E-6B1D-46DF-A6F1-BFFEF947C3FC}"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pl-PL"/>
        </a:p>
      </dgm:t>
    </dgm:pt>
    <dgm:pt modelId="{BD0727A8-DE20-42DE-B6EB-B72CBCE6A5ED}">
      <dgm:prSet phldrT="[Tekst]"/>
      <dgm:spPr/>
      <dgm:t>
        <a:bodyPr/>
        <a:lstStyle/>
        <a:p>
          <a:r>
            <a:rPr lang="pl-PL" dirty="0" smtClean="0"/>
            <a:t>powszechna</a:t>
          </a:r>
          <a:endParaRPr lang="pl-PL" dirty="0"/>
        </a:p>
      </dgm:t>
    </dgm:pt>
    <dgm:pt modelId="{616CD77E-338E-47D9-A726-848E283C5C26}" type="parTrans" cxnId="{5AB1CAF0-BB82-4E86-9A5D-6267E0D3BA06}">
      <dgm:prSet/>
      <dgm:spPr/>
      <dgm:t>
        <a:bodyPr/>
        <a:lstStyle/>
        <a:p>
          <a:endParaRPr lang="pl-PL"/>
        </a:p>
      </dgm:t>
    </dgm:pt>
    <dgm:pt modelId="{0301F401-BC84-411C-92A5-9038E27C568F}" type="sibTrans" cxnId="{5AB1CAF0-BB82-4E86-9A5D-6267E0D3BA06}">
      <dgm:prSet/>
      <dgm:spPr/>
      <dgm:t>
        <a:bodyPr/>
        <a:lstStyle/>
        <a:p>
          <a:endParaRPr lang="pl-PL"/>
        </a:p>
      </dgm:t>
    </dgm:pt>
    <dgm:pt modelId="{8559A0FC-BF26-430E-AD54-2836B4D50855}">
      <dgm:prSet phldrT="[Tekst]"/>
      <dgm:spPr/>
      <dgm:t>
        <a:bodyPr/>
        <a:lstStyle/>
        <a:p>
          <a:r>
            <a:rPr lang="pl-PL" dirty="0" smtClean="0"/>
            <a:t>szczególna</a:t>
          </a:r>
          <a:endParaRPr lang="pl-PL" dirty="0"/>
        </a:p>
      </dgm:t>
    </dgm:pt>
    <dgm:pt modelId="{42A86AEB-E40B-42F7-BD1B-BC57E6376C08}" type="parTrans" cxnId="{CE01BBDC-71F0-4DFC-9B3F-AEDAAEC32C1D}">
      <dgm:prSet/>
      <dgm:spPr/>
      <dgm:t>
        <a:bodyPr/>
        <a:lstStyle/>
        <a:p>
          <a:endParaRPr lang="pl-PL"/>
        </a:p>
      </dgm:t>
    </dgm:pt>
    <dgm:pt modelId="{2CF407E8-2A99-408C-BAEB-7B046738283C}" type="sibTrans" cxnId="{CE01BBDC-71F0-4DFC-9B3F-AEDAAEC32C1D}">
      <dgm:prSet/>
      <dgm:spPr/>
      <dgm:t>
        <a:bodyPr/>
        <a:lstStyle/>
        <a:p>
          <a:endParaRPr lang="pl-PL"/>
        </a:p>
      </dgm:t>
    </dgm:pt>
    <dgm:pt modelId="{85E701B3-E22E-4ABD-AF1D-D3B36E7780DC}" type="pres">
      <dgm:prSet presAssocID="{4C6CE86E-6B1D-46DF-A6F1-BFFEF947C3FC}" presName="compositeShape" presStyleCnt="0">
        <dgm:presLayoutVars>
          <dgm:chMax val="2"/>
          <dgm:dir/>
          <dgm:resizeHandles val="exact"/>
        </dgm:presLayoutVars>
      </dgm:prSet>
      <dgm:spPr/>
      <dgm:t>
        <a:bodyPr/>
        <a:lstStyle/>
        <a:p>
          <a:endParaRPr lang="pl-PL"/>
        </a:p>
      </dgm:t>
    </dgm:pt>
    <dgm:pt modelId="{62C79DAC-7C4A-4910-B116-353BDC56C996}" type="pres">
      <dgm:prSet presAssocID="{4C6CE86E-6B1D-46DF-A6F1-BFFEF947C3FC}" presName="ribbon" presStyleLbl="node1" presStyleIdx="0" presStyleCnt="1"/>
      <dgm:spPr/>
    </dgm:pt>
    <dgm:pt modelId="{B61F5522-B0CB-46A4-A69B-53ED038F95B2}" type="pres">
      <dgm:prSet presAssocID="{4C6CE86E-6B1D-46DF-A6F1-BFFEF947C3FC}" presName="leftArrowText" presStyleLbl="node1" presStyleIdx="0" presStyleCnt="1">
        <dgm:presLayoutVars>
          <dgm:chMax val="0"/>
          <dgm:bulletEnabled val="1"/>
        </dgm:presLayoutVars>
      </dgm:prSet>
      <dgm:spPr/>
      <dgm:t>
        <a:bodyPr/>
        <a:lstStyle/>
        <a:p>
          <a:endParaRPr lang="pl-PL"/>
        </a:p>
      </dgm:t>
    </dgm:pt>
    <dgm:pt modelId="{907B5892-1A09-4520-9A05-9F3A7EF6544A}" type="pres">
      <dgm:prSet presAssocID="{4C6CE86E-6B1D-46DF-A6F1-BFFEF947C3FC}" presName="rightArrowText" presStyleLbl="node1" presStyleIdx="0" presStyleCnt="1">
        <dgm:presLayoutVars>
          <dgm:chMax val="0"/>
          <dgm:bulletEnabled val="1"/>
        </dgm:presLayoutVars>
      </dgm:prSet>
      <dgm:spPr/>
      <dgm:t>
        <a:bodyPr/>
        <a:lstStyle/>
        <a:p>
          <a:endParaRPr lang="pl-PL"/>
        </a:p>
      </dgm:t>
    </dgm:pt>
  </dgm:ptLst>
  <dgm:cxnLst>
    <dgm:cxn modelId="{CE01BBDC-71F0-4DFC-9B3F-AEDAAEC32C1D}" srcId="{4C6CE86E-6B1D-46DF-A6F1-BFFEF947C3FC}" destId="{8559A0FC-BF26-430E-AD54-2836B4D50855}" srcOrd="1" destOrd="0" parTransId="{42A86AEB-E40B-42F7-BD1B-BC57E6376C08}" sibTransId="{2CF407E8-2A99-408C-BAEB-7B046738283C}"/>
    <dgm:cxn modelId="{5AB1CAF0-BB82-4E86-9A5D-6267E0D3BA06}" srcId="{4C6CE86E-6B1D-46DF-A6F1-BFFEF947C3FC}" destId="{BD0727A8-DE20-42DE-B6EB-B72CBCE6A5ED}" srcOrd="0" destOrd="0" parTransId="{616CD77E-338E-47D9-A726-848E283C5C26}" sibTransId="{0301F401-BC84-411C-92A5-9038E27C568F}"/>
    <dgm:cxn modelId="{10AC47DA-31A0-4E34-8C4B-24C1974D9CA1}" type="presOf" srcId="{4C6CE86E-6B1D-46DF-A6F1-BFFEF947C3FC}" destId="{85E701B3-E22E-4ABD-AF1D-D3B36E7780DC}" srcOrd="0" destOrd="0" presId="urn:microsoft.com/office/officeart/2005/8/layout/arrow6"/>
    <dgm:cxn modelId="{2D595AAA-1FB0-459D-B78B-D459036CEF72}" type="presOf" srcId="{8559A0FC-BF26-430E-AD54-2836B4D50855}" destId="{907B5892-1A09-4520-9A05-9F3A7EF6544A}" srcOrd="0" destOrd="0" presId="urn:microsoft.com/office/officeart/2005/8/layout/arrow6"/>
    <dgm:cxn modelId="{364341ED-78B0-4575-B612-366686A4D054}" type="presOf" srcId="{BD0727A8-DE20-42DE-B6EB-B72CBCE6A5ED}" destId="{B61F5522-B0CB-46A4-A69B-53ED038F95B2}" srcOrd="0" destOrd="0" presId="urn:microsoft.com/office/officeart/2005/8/layout/arrow6"/>
    <dgm:cxn modelId="{DE4FBC14-1DA2-4725-813C-042B5EC2F265}" type="presParOf" srcId="{85E701B3-E22E-4ABD-AF1D-D3B36E7780DC}" destId="{62C79DAC-7C4A-4910-B116-353BDC56C996}" srcOrd="0" destOrd="0" presId="urn:microsoft.com/office/officeart/2005/8/layout/arrow6"/>
    <dgm:cxn modelId="{EE555CA0-5E57-4852-96AB-D266007D80A9}" type="presParOf" srcId="{85E701B3-E22E-4ABD-AF1D-D3B36E7780DC}" destId="{B61F5522-B0CB-46A4-A69B-53ED038F95B2}" srcOrd="1" destOrd="0" presId="urn:microsoft.com/office/officeart/2005/8/layout/arrow6"/>
    <dgm:cxn modelId="{450BFA16-7F3A-43FB-A433-2E370E2916AC}" type="presParOf" srcId="{85E701B3-E22E-4ABD-AF1D-D3B36E7780DC}" destId="{907B5892-1A09-4520-9A05-9F3A7EF6544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A2E127-F7A5-4450-A06D-E7A50A3303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A6BC3F48-6C58-4E1F-B235-A0C81AE8D6AB}">
      <dgm:prSet phldrT="[Tekst]" custT="1"/>
      <dgm:spPr/>
      <dgm:t>
        <a:bodyPr/>
        <a:lstStyle/>
        <a:p>
          <a:r>
            <a:rPr lang="pl-PL" sz="3200" dirty="0" smtClean="0"/>
            <a:t>Pracowników, </a:t>
          </a:r>
          <a:r>
            <a:rPr lang="pl-PL" sz="3200" b="0" i="0" dirty="0" smtClean="0"/>
            <a:t>którzy są członkami związku zawodowego</a:t>
          </a:r>
          <a:r>
            <a:rPr lang="pl-PL" sz="3200" dirty="0" smtClean="0"/>
            <a:t> </a:t>
          </a:r>
          <a:endParaRPr lang="pl-PL" sz="3200" dirty="0"/>
        </a:p>
      </dgm:t>
    </dgm:pt>
    <dgm:pt modelId="{D6ADA109-4166-4FEB-B641-269CA3975A9E}" type="parTrans" cxnId="{8C4E5A58-0E4B-4F0C-AAB4-A5AAA0AE48A9}">
      <dgm:prSet/>
      <dgm:spPr/>
      <dgm:t>
        <a:bodyPr/>
        <a:lstStyle/>
        <a:p>
          <a:endParaRPr lang="pl-PL"/>
        </a:p>
      </dgm:t>
    </dgm:pt>
    <dgm:pt modelId="{6E1F086D-7B70-48F7-A5AF-7CF7CCC6C39F}" type="sibTrans" cxnId="{8C4E5A58-0E4B-4F0C-AAB4-A5AAA0AE48A9}">
      <dgm:prSet/>
      <dgm:spPr/>
      <dgm:t>
        <a:bodyPr/>
        <a:lstStyle/>
        <a:p>
          <a:endParaRPr lang="pl-PL"/>
        </a:p>
      </dgm:t>
    </dgm:pt>
    <dgm:pt modelId="{6E1489AC-EC79-4A5D-AB09-7E8F199C600F}">
      <dgm:prSet custT="1"/>
      <dgm:spPr/>
      <dgm:t>
        <a:bodyPr/>
        <a:lstStyle/>
        <a:p>
          <a:r>
            <a:rPr lang="pl-PL" sz="3200" b="0" i="0" dirty="0" smtClean="0"/>
            <a:t>Pracowników, którzy korzystają z ochrony tego związku</a:t>
          </a:r>
          <a:endParaRPr lang="pl-PL" sz="3200" dirty="0"/>
        </a:p>
      </dgm:t>
    </dgm:pt>
    <dgm:pt modelId="{E0C431A5-F23A-493E-B97F-ABE84866798F}" type="parTrans" cxnId="{2EB074B1-1A08-45E7-AC15-37686340CC55}">
      <dgm:prSet/>
      <dgm:spPr/>
      <dgm:t>
        <a:bodyPr/>
        <a:lstStyle/>
        <a:p>
          <a:endParaRPr lang="pl-PL"/>
        </a:p>
      </dgm:t>
    </dgm:pt>
    <dgm:pt modelId="{F19914DC-113A-43D9-BCCF-0CB25A628B8E}" type="sibTrans" cxnId="{2EB074B1-1A08-45E7-AC15-37686340CC55}">
      <dgm:prSet/>
      <dgm:spPr/>
      <dgm:t>
        <a:bodyPr/>
        <a:lstStyle/>
        <a:p>
          <a:endParaRPr lang="pl-PL"/>
        </a:p>
      </dgm:t>
    </dgm:pt>
    <dgm:pt modelId="{71A94D40-1012-43C2-A900-7DE5BB1D0D3E}" type="pres">
      <dgm:prSet presAssocID="{53A2E127-F7A5-4450-A06D-E7A50A3303DF}" presName="linear" presStyleCnt="0">
        <dgm:presLayoutVars>
          <dgm:animLvl val="lvl"/>
          <dgm:resizeHandles val="exact"/>
        </dgm:presLayoutVars>
      </dgm:prSet>
      <dgm:spPr/>
      <dgm:t>
        <a:bodyPr/>
        <a:lstStyle/>
        <a:p>
          <a:endParaRPr lang="pl-PL"/>
        </a:p>
      </dgm:t>
    </dgm:pt>
    <dgm:pt modelId="{436DC8AA-C72C-4E99-A2DF-4B454409DA37}" type="pres">
      <dgm:prSet presAssocID="{A6BC3F48-6C58-4E1F-B235-A0C81AE8D6AB}" presName="parentText" presStyleLbl="node1" presStyleIdx="0" presStyleCnt="2">
        <dgm:presLayoutVars>
          <dgm:chMax val="0"/>
          <dgm:bulletEnabled val="1"/>
        </dgm:presLayoutVars>
      </dgm:prSet>
      <dgm:spPr/>
      <dgm:t>
        <a:bodyPr/>
        <a:lstStyle/>
        <a:p>
          <a:endParaRPr lang="pl-PL"/>
        </a:p>
      </dgm:t>
    </dgm:pt>
    <dgm:pt modelId="{7145D852-9F64-4145-BCF6-25039DA1DE5A}" type="pres">
      <dgm:prSet presAssocID="{6E1F086D-7B70-48F7-A5AF-7CF7CCC6C39F}" presName="spacer" presStyleCnt="0"/>
      <dgm:spPr/>
    </dgm:pt>
    <dgm:pt modelId="{91793B25-600F-4B62-999B-0EE506959C04}" type="pres">
      <dgm:prSet presAssocID="{6E1489AC-EC79-4A5D-AB09-7E8F199C600F}" presName="parentText" presStyleLbl="node1" presStyleIdx="1" presStyleCnt="2">
        <dgm:presLayoutVars>
          <dgm:chMax val="0"/>
          <dgm:bulletEnabled val="1"/>
        </dgm:presLayoutVars>
      </dgm:prSet>
      <dgm:spPr/>
      <dgm:t>
        <a:bodyPr/>
        <a:lstStyle/>
        <a:p>
          <a:endParaRPr lang="pl-PL"/>
        </a:p>
      </dgm:t>
    </dgm:pt>
  </dgm:ptLst>
  <dgm:cxnLst>
    <dgm:cxn modelId="{0B74B29F-C634-406B-A399-07FF34F0174F}" type="presOf" srcId="{53A2E127-F7A5-4450-A06D-E7A50A3303DF}" destId="{71A94D40-1012-43C2-A900-7DE5BB1D0D3E}" srcOrd="0" destOrd="0" presId="urn:microsoft.com/office/officeart/2005/8/layout/vList2"/>
    <dgm:cxn modelId="{8C4E5A58-0E4B-4F0C-AAB4-A5AAA0AE48A9}" srcId="{53A2E127-F7A5-4450-A06D-E7A50A3303DF}" destId="{A6BC3F48-6C58-4E1F-B235-A0C81AE8D6AB}" srcOrd="0" destOrd="0" parTransId="{D6ADA109-4166-4FEB-B641-269CA3975A9E}" sibTransId="{6E1F086D-7B70-48F7-A5AF-7CF7CCC6C39F}"/>
    <dgm:cxn modelId="{2EB074B1-1A08-45E7-AC15-37686340CC55}" srcId="{53A2E127-F7A5-4450-A06D-E7A50A3303DF}" destId="{6E1489AC-EC79-4A5D-AB09-7E8F199C600F}" srcOrd="1" destOrd="0" parTransId="{E0C431A5-F23A-493E-B97F-ABE84866798F}" sibTransId="{F19914DC-113A-43D9-BCCF-0CB25A628B8E}"/>
    <dgm:cxn modelId="{B359F97F-78BD-4981-ADE5-4DACD5802AA6}" type="presOf" srcId="{6E1489AC-EC79-4A5D-AB09-7E8F199C600F}" destId="{91793B25-600F-4B62-999B-0EE506959C04}" srcOrd="0" destOrd="0" presId="urn:microsoft.com/office/officeart/2005/8/layout/vList2"/>
    <dgm:cxn modelId="{CD5AC69C-94F7-469D-A8FB-1C927F4A3681}" type="presOf" srcId="{A6BC3F48-6C58-4E1F-B235-A0C81AE8D6AB}" destId="{436DC8AA-C72C-4E99-A2DF-4B454409DA37}" srcOrd="0" destOrd="0" presId="urn:microsoft.com/office/officeart/2005/8/layout/vList2"/>
    <dgm:cxn modelId="{B7F7446E-AE1B-4897-9BE2-84F157A58C31}" type="presParOf" srcId="{71A94D40-1012-43C2-A900-7DE5BB1D0D3E}" destId="{436DC8AA-C72C-4E99-A2DF-4B454409DA37}" srcOrd="0" destOrd="0" presId="urn:microsoft.com/office/officeart/2005/8/layout/vList2"/>
    <dgm:cxn modelId="{6814545F-7A26-4F85-828D-EE453F04501E}" type="presParOf" srcId="{71A94D40-1012-43C2-A900-7DE5BB1D0D3E}" destId="{7145D852-9F64-4145-BCF6-25039DA1DE5A}" srcOrd="1" destOrd="0" presId="urn:microsoft.com/office/officeart/2005/8/layout/vList2"/>
    <dgm:cxn modelId="{B1264AAE-9877-407E-B446-A6687125B3DF}" type="presParOf" srcId="{71A94D40-1012-43C2-A900-7DE5BB1D0D3E}" destId="{91793B25-600F-4B62-999B-0EE506959C0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69643-F060-4DA8-908D-E5DC340A79DF}">
      <dsp:nvSpPr>
        <dsp:cNvPr id="0" name=""/>
        <dsp:cNvSpPr/>
      </dsp:nvSpPr>
      <dsp:spPr>
        <a:xfrm>
          <a:off x="0" y="301119"/>
          <a:ext cx="6096000" cy="168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pl-PL" sz="3200" kern="1200" dirty="0" smtClean="0"/>
            <a:t>stabilizacja zatrudnienia</a:t>
          </a:r>
          <a:endParaRPr lang="pl-PL" sz="3200" kern="1200" dirty="0"/>
        </a:p>
      </dsp:txBody>
      <dsp:txXfrm>
        <a:off x="82245" y="383364"/>
        <a:ext cx="5931510" cy="1520310"/>
      </dsp:txXfrm>
    </dsp:sp>
    <dsp:sp modelId="{34F77E96-F8BE-4EC1-B780-4E16179FC8F7}">
      <dsp:nvSpPr>
        <dsp:cNvPr id="0" name=""/>
        <dsp:cNvSpPr/>
      </dsp:nvSpPr>
      <dsp:spPr>
        <a:xfrm>
          <a:off x="0" y="2078080"/>
          <a:ext cx="6096000" cy="168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pl-PL" sz="3200" kern="1200" dirty="0" smtClean="0"/>
            <a:t>unikanie stawiania pracodawcy w pozycji dominującej w stosunku do pracownika</a:t>
          </a:r>
          <a:endParaRPr lang="pl-PL" sz="3200" kern="1200" dirty="0"/>
        </a:p>
      </dsp:txBody>
      <dsp:txXfrm>
        <a:off x="82245" y="2160325"/>
        <a:ext cx="5931510" cy="1520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79DAC-7C4A-4910-B116-353BDC56C996}">
      <dsp:nvSpPr>
        <dsp:cNvPr id="0" name=""/>
        <dsp:cNvSpPr/>
      </dsp:nvSpPr>
      <dsp:spPr>
        <a:xfrm>
          <a:off x="0" y="943292"/>
          <a:ext cx="7467600" cy="2987040"/>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F5522-B0CB-46A4-A69B-53ED038F95B2}">
      <dsp:nvSpPr>
        <dsp:cNvPr id="0" name=""/>
        <dsp:cNvSpPr/>
      </dsp:nvSpPr>
      <dsp:spPr>
        <a:xfrm>
          <a:off x="896112" y="1466024"/>
          <a:ext cx="2464308" cy="14636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pl-PL" sz="3400" kern="1200" dirty="0" smtClean="0"/>
            <a:t>powszechna</a:t>
          </a:r>
          <a:endParaRPr lang="pl-PL" sz="3400" kern="1200" dirty="0"/>
        </a:p>
      </dsp:txBody>
      <dsp:txXfrm>
        <a:off x="896112" y="1466024"/>
        <a:ext cx="2464308" cy="1463649"/>
      </dsp:txXfrm>
    </dsp:sp>
    <dsp:sp modelId="{907B5892-1A09-4520-9A05-9F3A7EF6544A}">
      <dsp:nvSpPr>
        <dsp:cNvPr id="0" name=""/>
        <dsp:cNvSpPr/>
      </dsp:nvSpPr>
      <dsp:spPr>
        <a:xfrm>
          <a:off x="3733800" y="1943950"/>
          <a:ext cx="2912364" cy="14636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lvl="0" algn="ctr" defTabSz="1511300">
            <a:lnSpc>
              <a:spcPct val="90000"/>
            </a:lnSpc>
            <a:spcBef>
              <a:spcPct val="0"/>
            </a:spcBef>
            <a:spcAft>
              <a:spcPct val="35000"/>
            </a:spcAft>
          </a:pPr>
          <a:r>
            <a:rPr lang="pl-PL" sz="3400" kern="1200" dirty="0" smtClean="0"/>
            <a:t>szczególna</a:t>
          </a:r>
          <a:endParaRPr lang="pl-PL" sz="3400" kern="1200" dirty="0"/>
        </a:p>
      </dsp:txBody>
      <dsp:txXfrm>
        <a:off x="3733800" y="1943950"/>
        <a:ext cx="2912364" cy="1463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DC8AA-C72C-4E99-A2DF-4B454409DA37}">
      <dsp:nvSpPr>
        <dsp:cNvPr id="0" name=""/>
        <dsp:cNvSpPr/>
      </dsp:nvSpPr>
      <dsp:spPr>
        <a:xfrm>
          <a:off x="0" y="1126412"/>
          <a:ext cx="7467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pl-PL" sz="3200" kern="1200" dirty="0" smtClean="0"/>
            <a:t>Pracowników, </a:t>
          </a:r>
          <a:r>
            <a:rPr lang="pl-PL" sz="3200" b="0" i="0" kern="1200" dirty="0" smtClean="0"/>
            <a:t>którzy są członkami związku zawodowego</a:t>
          </a:r>
          <a:r>
            <a:rPr lang="pl-PL" sz="3200" kern="1200" dirty="0" smtClean="0"/>
            <a:t> </a:t>
          </a:r>
          <a:endParaRPr lang="pl-PL" sz="3200" kern="1200" dirty="0"/>
        </a:p>
      </dsp:txBody>
      <dsp:txXfrm>
        <a:off x="59399" y="1185811"/>
        <a:ext cx="7348802" cy="1098002"/>
      </dsp:txXfrm>
    </dsp:sp>
    <dsp:sp modelId="{91793B25-600F-4B62-999B-0EE506959C04}">
      <dsp:nvSpPr>
        <dsp:cNvPr id="0" name=""/>
        <dsp:cNvSpPr/>
      </dsp:nvSpPr>
      <dsp:spPr>
        <a:xfrm>
          <a:off x="0" y="2530412"/>
          <a:ext cx="7467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pl-PL" sz="3200" b="0" i="0" kern="1200" dirty="0" smtClean="0"/>
            <a:t>Pracowników, którzy korzystają z ochrony tego związku</a:t>
          </a:r>
          <a:endParaRPr lang="pl-PL" sz="3200" kern="1200" dirty="0"/>
        </a:p>
      </dsp:txBody>
      <dsp:txXfrm>
        <a:off x="59399" y="2589811"/>
        <a:ext cx="73488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l-PL"/>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1B7D5C7-E08F-43B0-8FAB-465965CC5EFA}" type="datetimeFigureOut">
              <a:rPr lang="pl-PL"/>
              <a:pPr>
                <a:defRPr/>
              </a:pPr>
              <a:t>18.03.2018</a:t>
            </a:fld>
            <a:endParaRPr lang="pl-PL"/>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l-PL"/>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79AF1C-F8C6-4EEF-ADED-6AF9A883DFEC}" type="slidenum">
              <a:rPr lang="pl-PL"/>
              <a:pPr>
                <a:defRPr/>
              </a:pPr>
              <a:t>‹#›</a:t>
            </a:fld>
            <a:endParaRPr lang="pl-PL"/>
          </a:p>
        </p:txBody>
      </p:sp>
    </p:spTree>
    <p:extLst>
      <p:ext uri="{BB962C8B-B14F-4D97-AF65-F5344CB8AC3E}">
        <p14:creationId xmlns:p14="http://schemas.microsoft.com/office/powerpoint/2010/main" val="170757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42693C7-16F9-43C7-B9AC-AD52CD9B6222}" type="slidenum">
              <a:rPr lang="pl-PL" smtClean="0">
                <a:solidFill>
                  <a:prstClr val="black"/>
                </a:solidFill>
              </a:rPr>
              <a:pPr/>
              <a:t>20</a:t>
            </a:fld>
            <a:endParaRPr lang="pl-PL">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F86FA5CD-2C80-4AE2-9D1D-AB9AB2E7BADB}" type="datetimeFigureOut">
              <a:rPr lang="pl-PL"/>
              <a:pPr>
                <a:defRPr/>
              </a:pPr>
              <a:t>18.03.2018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475767FA-D589-46EB-9493-BA44DCBA5A96}"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FACB537-1089-49C5-81F2-55B252758935}" type="datetimeFigureOut">
              <a:rPr lang="pl-PL"/>
              <a:pPr>
                <a:defRPr/>
              </a:pPr>
              <a:t>18.03.2018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47C2E16-8825-4F43-A913-A1D2B44C11FC}"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76378363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27072317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02269733"/>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1326764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30187181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396524432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2660744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71975754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3121815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017546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923A553-6EB8-462A-A7C0-94632A717508}" type="datetimeFigureOut">
              <a:rPr lang="pl-PL"/>
              <a:pPr>
                <a:defRPr/>
              </a:pPr>
              <a:t>18.03.2018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DE576FA-97D5-4072-9E07-7E71F708AAC0}" type="slidenum">
              <a:rPr lang="pl-PL"/>
              <a:pPr>
                <a:defRPr/>
              </a:pPr>
              <a:t>‹#›</a:t>
            </a:fld>
            <a:endParaRPr lang="pl-P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0851950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345481740"/>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2396962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535778226"/>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1117293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451578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2379803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251148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3782030835"/>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21772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36528792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8426661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0196276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33027930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38578528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147426116"/>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31219945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20307788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23513813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1870937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2236031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29525737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19552272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9564276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81470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352703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418510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121777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2477383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70355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3873270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74B3AEE-77A7-4B8B-A054-A409BB918E60}" type="datetimeFigureOut">
              <a:rPr lang="pl-PL"/>
              <a:pPr>
                <a:defRPr/>
              </a:pPr>
              <a:t>18.03.2018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BEEEAEB-092C-43C0-9D90-65BBE4641C40}" type="slidenum">
              <a:rPr lang="pl-PL"/>
              <a:pPr>
                <a:defRPr/>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3305085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45450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221261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30361378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605335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3958798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6385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1679132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1170380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89921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4C1A59D3-85D4-4EAE-B047-44F2CF3B77E9}" type="datetimeFigureOut">
              <a:rPr lang="pl-PL"/>
              <a:pPr>
                <a:defRPr/>
              </a:pPr>
              <a:t>18.03.2018</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CF217DE-49AA-4F2E-93C5-DA6B2299DFC1}"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43243530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1855596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590647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260078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66340687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3563888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29697897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2968474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952675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375737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96D27BA9-954D-4ABA-B4EE-BF423FFE4381}" type="datetimeFigureOut">
              <a:rPr lang="pl-PL"/>
              <a:pPr>
                <a:defRPr/>
              </a:pPr>
              <a:t>18.03.2018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0716AC93-0620-4B30-BAE7-730ADB81B764}"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284008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267952423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124805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3124196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572811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3042703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40303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66635018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1000370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75910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DC39DB04-B9CB-496C-B723-32B37DDC14F8}" type="datetimeFigureOut">
              <a:rPr lang="pl-PL"/>
              <a:pPr>
                <a:defRPr/>
              </a:pPr>
              <a:t>18.03.2018</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63416494-5947-4D6C-A3CE-2ACF10DB2EDC}"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2329094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220743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17701941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39148730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6718441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60265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26673484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3015653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51907228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147753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6E2A131A-9EEF-4EE5-A034-37195A07C603}" type="datetimeFigureOut">
              <a:rPr lang="pl-PL"/>
              <a:pPr>
                <a:defRPr/>
              </a:pPr>
              <a:t>18.03.2018</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7A4ED69E-DFA3-48B0-915B-EACF648430BB}"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3049455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769704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879287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178209675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4071599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591107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3779013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356973171"/>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3548953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26545091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5D6333D-42C8-4C4C-827D-29CF5A6051E0}" type="datetimeFigureOut">
              <a:rPr lang="pl-PL"/>
              <a:pPr>
                <a:defRPr/>
              </a:pPr>
              <a:t>18.03.2018</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DC6D05A4-8FC9-4D92-BEB8-2B3E8AAABD5F}"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32031203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31501591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40071597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78378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82442043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557883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362735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189803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404808466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4016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2CD837-BEF3-404F-82B6-946FBEA1C865}" type="datetimeFigureOut">
              <a:rPr lang="pl-PL"/>
              <a:pPr>
                <a:defRPr/>
              </a:pPr>
              <a:t>18.03.2018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5AB8584B-E744-470A-B2C0-96111F07F2C3}"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047486489"/>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19665474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33363598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1159259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993440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2496802682"/>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3405145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774926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4897427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solidFill>
                <a:srgbClr val="575F6D"/>
              </a:solidFill>
            </a:endParaRPr>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8" name="Łącznik prost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0" name="Łącznik prost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5" name="Łącznik prost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2" name="Łącznik prost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67942254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C13539A1-2FA4-4276-A5D7-C926CC94043B}" type="datetimeFigureOut">
              <a:rPr lang="pl-PL"/>
              <a:pPr>
                <a:defRPr/>
              </a:pPr>
              <a:t>18.03.2018</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AF22616-8F68-40E2-BCAC-1D67C875AE3D}"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9" name="Symbol zastępczy numeru slajdu 8"/>
          <p:cNvSpPr>
            <a:spLocks noGrp="1"/>
          </p:cNvSpPr>
          <p:nvPr>
            <p:ph type="sldNum" sz="quarter" idx="15"/>
          </p:nvPr>
        </p:nvSpPr>
        <p:spPr/>
        <p:txBody>
          <a:bodyPr rtlCol="0"/>
          <a:lstStyle/>
          <a:p>
            <a:fld id="{4622C003-79FE-40F8-844D-C889AED2531B}"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18098453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C59F4EC4-CB8B-4608-9128-52B42AAAB48C}" type="datetimeFigureOut">
              <a:rPr lang="pl-PL" smtClean="0">
                <a:solidFill>
                  <a:srgbClr val="FFF39D"/>
                </a:solidFill>
              </a:rPr>
              <a:pPr/>
              <a:t>18.03.2018</a:t>
            </a:fld>
            <a:endParaRPr lang="pl-PL">
              <a:solidFill>
                <a:srgbClr val="FFF39D"/>
              </a:solidFill>
            </a:endParaRPr>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solidFill>
                <a:srgbClr val="FFF39D"/>
              </a:solidFill>
            </a:endParaRPr>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4" name="Łącznik prost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5" name="Łącznik prost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6" name="Łącznik prost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7" name="Łącznik prost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6" name="Łącznik prost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Century Schoolbook"/>
            </a:endParaRPr>
          </a:p>
        </p:txBody>
      </p:sp>
      <p:sp>
        <p:nvSpPr>
          <p:cNvPr id="6" name="Symbol zastępczy numeru slajdu 5"/>
          <p:cNvSpPr>
            <a:spLocks noGrp="1"/>
          </p:cNvSpPr>
          <p:nvPr>
            <p:ph type="sldNum" sz="quarter" idx="12"/>
          </p:nvPr>
        </p:nvSpPr>
        <p:spPr bwMode="auto">
          <a:xfrm>
            <a:off x="1340616" y="4928702"/>
            <a:ext cx="609600" cy="517524"/>
          </a:xfrm>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218387334"/>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6" name="Symbol zastępczy stopki 5"/>
          <p:cNvSpPr>
            <a:spLocks noGrp="1"/>
          </p:cNvSpPr>
          <p:nvPr>
            <p:ph type="ftr" sz="quarter" idx="11"/>
          </p:nvPr>
        </p:nvSpPr>
        <p:spPr/>
        <p:txBody>
          <a:bodyPr/>
          <a:lstStyle/>
          <a:p>
            <a:endParaRPr lang="pl-PL">
              <a:solidFill>
                <a:srgbClr val="575F6D"/>
              </a:solidFill>
            </a:endParaRPr>
          </a:p>
        </p:txBody>
      </p:sp>
      <p:sp>
        <p:nvSpPr>
          <p:cNvPr id="7" name="Symbol zastępczy numeru slajdu 6"/>
          <p:cNvSpPr>
            <a:spLocks noGrp="1"/>
          </p:cNvSpPr>
          <p:nvPr>
            <p:ph type="sldNum" sz="quarter" idx="12"/>
          </p:nvPr>
        </p:nvSpPr>
        <p:spPr/>
        <p:txBody>
          <a:bodyPr/>
          <a:lstStyle/>
          <a:p>
            <a:fld id="{4622C003-79FE-40F8-844D-C889AED2531B}"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extLst>
      <p:ext uri="{BB962C8B-B14F-4D97-AF65-F5344CB8AC3E}">
        <p14:creationId xmlns:p14="http://schemas.microsoft.com/office/powerpoint/2010/main" val="1095380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8" name="Symbol zastępczy stopki 7"/>
          <p:cNvSpPr>
            <a:spLocks noGrp="1"/>
          </p:cNvSpPr>
          <p:nvPr>
            <p:ph type="ftr" sz="quarter" idx="11"/>
          </p:nvPr>
        </p:nvSpPr>
        <p:spPr/>
        <p:txBody>
          <a:bodyPr/>
          <a:lstStyle/>
          <a:p>
            <a:endParaRPr lang="pl-PL">
              <a:solidFill>
                <a:srgbClr val="575F6D"/>
              </a:solidFill>
            </a:endParaRPr>
          </a:p>
        </p:txBody>
      </p:sp>
      <p:sp>
        <p:nvSpPr>
          <p:cNvPr id="9" name="Symbol zastępczy numeru slajdu 8"/>
          <p:cNvSpPr>
            <a:spLocks noGrp="1"/>
          </p:cNvSpPr>
          <p:nvPr>
            <p:ph type="sldNum" sz="quarter" idx="12"/>
          </p:nvPr>
        </p:nvSpPr>
        <p:spPr/>
        <p:txBody>
          <a:bodyPr/>
          <a:lstStyle/>
          <a:p>
            <a:fld id="{4622C003-79FE-40F8-844D-C889AED2531B}"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extLst>
      <p:ext uri="{BB962C8B-B14F-4D97-AF65-F5344CB8AC3E}">
        <p14:creationId xmlns:p14="http://schemas.microsoft.com/office/powerpoint/2010/main" val="34513020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7" name="Symbol zastępczy numeru slajdu 6"/>
          <p:cNvSpPr>
            <a:spLocks noGrp="1"/>
          </p:cNvSpPr>
          <p:nvPr>
            <p:ph type="sldNum" sz="quarter" idx="11"/>
          </p:nvPr>
        </p:nvSpPr>
        <p:spPr/>
        <p:txBody>
          <a:bodyPr rtlCol="0"/>
          <a:lstStyle/>
          <a:p>
            <a:fld id="{4622C003-79FE-40F8-844D-C889AED2531B}"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12943635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3" name="Symbol zastępczy stopki 2"/>
          <p:cNvSpPr>
            <a:spLocks noGrp="1"/>
          </p:cNvSpPr>
          <p:nvPr>
            <p:ph type="ftr" sz="quarter" idx="11"/>
          </p:nvPr>
        </p:nvSpPr>
        <p:spPr/>
        <p:txBody>
          <a:bodyPr/>
          <a:lstStyle/>
          <a:p>
            <a:endParaRPr lang="pl-PL">
              <a:solidFill>
                <a:srgbClr val="575F6D"/>
              </a:solidFill>
            </a:endParaRPr>
          </a:p>
        </p:txBody>
      </p:sp>
      <p:sp>
        <p:nvSpPr>
          <p:cNvPr id="4" name="Symbol zastępczy numeru slajdu 3"/>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24549200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9" name="Łącznik prost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1" name="Łącznik prost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Łącznik prost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22" name="Symbol zastępczy numeru slajdu 21"/>
          <p:cNvSpPr>
            <a:spLocks noGrp="1"/>
          </p:cNvSpPr>
          <p:nvPr>
            <p:ph type="sldNum" sz="quarter" idx="15"/>
          </p:nvPr>
        </p:nvSpPr>
        <p:spPr/>
        <p:txBody>
          <a:bodyPr rtlCol="0"/>
          <a:lstStyle/>
          <a:p>
            <a:fld id="{4622C003-79FE-40F8-844D-C889AED2531B}"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solidFill>
                <a:srgbClr val="575F6D"/>
              </a:solidFill>
            </a:endParaRPr>
          </a:p>
        </p:txBody>
      </p:sp>
    </p:spTree>
    <p:extLst>
      <p:ext uri="{BB962C8B-B14F-4D97-AF65-F5344CB8AC3E}">
        <p14:creationId xmlns:p14="http://schemas.microsoft.com/office/powerpoint/2010/main" val="416173408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Łącznik prost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9" name="Łącznik prost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0" name="Łącznik prost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17" name="Symbol zastępczy daty 16"/>
          <p:cNvSpPr>
            <a:spLocks noGrp="1"/>
          </p:cNvSpPr>
          <p:nvPr>
            <p:ph type="dt" sz="half" idx="10"/>
          </p:nvPr>
        </p:nvSpPr>
        <p:spPr/>
        <p:txBody>
          <a:bodyPr rtlCol="0"/>
          <a:lstStyle/>
          <a:p>
            <a:fld id="{C59F4EC4-CB8B-4608-9128-52B42AAAB48C}" type="datetimeFigureOut">
              <a:rPr lang="pl-PL" smtClean="0">
                <a:solidFill>
                  <a:srgbClr val="575F6D"/>
                </a:solidFill>
              </a:rPr>
              <a:pPr/>
              <a:t>18.03.2018</a:t>
            </a:fld>
            <a:endParaRPr lang="pl-PL">
              <a:solidFill>
                <a:srgbClr val="575F6D"/>
              </a:solidFill>
            </a:endParaRPr>
          </a:p>
        </p:txBody>
      </p:sp>
      <p:sp>
        <p:nvSpPr>
          <p:cNvPr id="18" name="Symbol zastępczy numeru slajdu 17"/>
          <p:cNvSpPr>
            <a:spLocks noGrp="1"/>
          </p:cNvSpPr>
          <p:nvPr>
            <p:ph type="sldNum" sz="quarter" idx="11"/>
          </p:nvPr>
        </p:nvSpPr>
        <p:spPr/>
        <p:txBody>
          <a:bodyPr rtlCol="0"/>
          <a:lstStyle/>
          <a:p>
            <a:fld id="{4622C003-79FE-40F8-844D-C889AED2531B}"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solidFill>
                <a:srgbClr val="575F6D"/>
              </a:solidFill>
            </a:endParaRPr>
          </a:p>
        </p:txBody>
      </p:sp>
    </p:spTree>
    <p:extLst>
      <p:ext uri="{BB962C8B-B14F-4D97-AF65-F5344CB8AC3E}">
        <p14:creationId xmlns:p14="http://schemas.microsoft.com/office/powerpoint/2010/main" val="2922630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32083188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59F4EC4-CB8B-4608-9128-52B42AAAB48C}" type="datetimeFigureOut">
              <a:rPr lang="pl-PL" smtClean="0">
                <a:solidFill>
                  <a:srgbClr val="575F6D"/>
                </a:solidFill>
              </a:rPr>
              <a:pPr/>
              <a:t>18.03.2018</a:t>
            </a:fld>
            <a:endParaRPr lang="pl-PL">
              <a:solidFill>
                <a:srgbClr val="575F6D"/>
              </a:solidFill>
            </a:endParaRPr>
          </a:p>
        </p:txBody>
      </p:sp>
      <p:sp>
        <p:nvSpPr>
          <p:cNvPr id="5" name="Symbol zastępczy stopki 4"/>
          <p:cNvSpPr>
            <a:spLocks noGrp="1"/>
          </p:cNvSpPr>
          <p:nvPr>
            <p:ph type="ftr" sz="quarter" idx="11"/>
          </p:nvPr>
        </p:nvSpPr>
        <p:spPr/>
        <p:txBody>
          <a:bodyPr/>
          <a:lstStyle/>
          <a:p>
            <a:endParaRPr lang="pl-PL">
              <a:solidFill>
                <a:srgbClr val="575F6D"/>
              </a:solidFill>
            </a:endParaRPr>
          </a:p>
        </p:txBody>
      </p:sp>
      <p:sp>
        <p:nvSpPr>
          <p:cNvPr id="6" name="Symbol zastępczy numeru slajdu 5"/>
          <p:cNvSpPr>
            <a:spLocks noGrp="1"/>
          </p:cNvSpPr>
          <p:nvPr>
            <p:ph type="sldNum" sz="quarter" idx="12"/>
          </p:nvPr>
        </p:nvSpPr>
        <p:spPr/>
        <p:txBody>
          <a:bodyPr/>
          <a:lstStyle/>
          <a:p>
            <a:fld id="{4622C003-79FE-40F8-844D-C889AED2531B}" type="slidenum">
              <a:rPr lang="pl-PL" smtClean="0"/>
              <a:pPr/>
              <a:t>‹#›</a:t>
            </a:fld>
            <a:endParaRPr lang="pl-PL"/>
          </a:p>
        </p:txBody>
      </p:sp>
    </p:spTree>
    <p:extLst>
      <p:ext uri="{BB962C8B-B14F-4D97-AF65-F5344CB8AC3E}">
        <p14:creationId xmlns:p14="http://schemas.microsoft.com/office/powerpoint/2010/main" val="172781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54CD4E-4B10-49E4-9AC0-C70241136CE4}" type="datetimeFigureOut">
              <a:rPr lang="pl-PL"/>
              <a:pPr>
                <a:defRPr/>
              </a:pPr>
              <a:t>18.03.2018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070288C-BA12-4B1D-B25C-D9468388901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41689167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20395646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40756460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2754540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3359555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2252493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30512125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3079090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280901058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22539915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entury Schoolbook"/>
            </a:endParaRPr>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C59F4EC4-CB8B-4608-9128-52B42AAAB48C}" type="datetimeFigureOut">
              <a:rPr lang="pl-PL" smtClean="0">
                <a:solidFill>
                  <a:srgbClr val="575F6D"/>
                </a:solidFill>
                <a:latin typeface="Century Schoolbook"/>
              </a:rPr>
              <a:pPr fontAlgn="auto">
                <a:spcBef>
                  <a:spcPts val="0"/>
                </a:spcBef>
                <a:spcAft>
                  <a:spcPts val="0"/>
                </a:spcAft>
              </a:pPr>
              <a:t>18.03.2018</a:t>
            </a:fld>
            <a:endParaRPr lang="pl-PL">
              <a:solidFill>
                <a:srgbClr val="575F6D"/>
              </a:solidFill>
              <a:latin typeface="Century Schoolbook"/>
            </a:endParaRPr>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pl-PL">
              <a:solidFill>
                <a:srgbClr val="575F6D"/>
              </a:solidFill>
              <a:latin typeface="Century Schoolbook"/>
            </a:endParaRPr>
          </a:p>
        </p:txBody>
      </p:sp>
      <p:sp>
        <p:nvSpPr>
          <p:cNvPr id="7" name="Łącznik prost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9" name="Łącznik prost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Łącznik prost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entury Schoolbook"/>
            </a:endParaRPr>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4622C003-79FE-40F8-844D-C889AED2531B}" type="slidenum">
              <a:rPr lang="pl-PL" smtClean="0">
                <a:latin typeface="Century Schoolbook"/>
              </a:rPr>
              <a:pPr fontAlgn="auto">
                <a:spcBef>
                  <a:spcPts val="0"/>
                </a:spcBef>
                <a:spcAft>
                  <a:spcPts val="0"/>
                </a:spcAft>
              </a:pPr>
              <a:t>‹#›</a:t>
            </a:fld>
            <a:endParaRPr lang="pl-PL">
              <a:latin typeface="Century Schoolbook"/>
            </a:endParaRPr>
          </a:p>
        </p:txBody>
      </p:sp>
    </p:spTree>
    <p:extLst>
      <p:ext uri="{BB962C8B-B14F-4D97-AF65-F5344CB8AC3E}">
        <p14:creationId xmlns:p14="http://schemas.microsoft.com/office/powerpoint/2010/main" val="23924768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1043608" y="2996952"/>
            <a:ext cx="8100392" cy="830997"/>
          </a:xfrm>
          <a:prstGeom prst="rect">
            <a:avLst/>
          </a:prstGeom>
          <a:noFill/>
          <a:ln w="9525">
            <a:noFill/>
            <a:miter lim="800000"/>
            <a:headEnd/>
            <a:tailEnd/>
          </a:ln>
        </p:spPr>
        <p:txBody>
          <a:bodyPr wrap="square" anchor="ctr">
            <a:spAutoFit/>
          </a:bodyPr>
          <a:lstStyle/>
          <a:p>
            <a:pPr algn="just"/>
            <a:r>
              <a:rPr lang="pl-PL" sz="2800" b="1" cap="all" dirty="0" smtClean="0">
                <a:solidFill>
                  <a:srgbClr val="333333"/>
                </a:solidFill>
                <a:latin typeface="+mj-lt"/>
              </a:rPr>
              <a:t>ROZWIĄZANIE UMOWY O PRACĘ – cz. I</a:t>
            </a:r>
          </a:p>
          <a:p>
            <a:pPr algn="just"/>
            <a:r>
              <a:rPr lang="pl-PL" sz="2000" b="1" cap="all" dirty="0" smtClean="0">
                <a:solidFill>
                  <a:srgbClr val="333333"/>
                </a:solidFill>
                <a:latin typeface="+mj-lt"/>
              </a:rPr>
              <a:t>(porozumienie i wypowiedzenie)</a:t>
            </a:r>
            <a:endParaRPr lang="pl-PL" sz="2000" b="1" cap="all" dirty="0">
              <a:solidFill>
                <a:srgbClr val="333333"/>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589240"/>
            <a:ext cx="524986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785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Symbol zastępczy zawartości 2"/>
          <p:cNvSpPr txBox="1">
            <a:spLocks/>
          </p:cNvSpPr>
          <p:nvPr/>
        </p:nvSpPr>
        <p:spPr>
          <a:xfrm>
            <a:off x="1115616" y="16002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buClr>
                <a:srgbClr val="FE8637"/>
              </a:buClr>
            </a:pPr>
            <a:endParaRPr lang="pl-PL" dirty="0">
              <a:solidFill>
                <a:sysClr val="windowText" lastClr="000000"/>
              </a:solidFill>
              <a:latin typeface="Century Schoolbook"/>
            </a:endParaRPr>
          </a:p>
        </p:txBody>
      </p:sp>
      <p:sp>
        <p:nvSpPr>
          <p:cNvPr id="9" name="Tytuł 1"/>
          <p:cNvSpPr txBox="1">
            <a:spLocks/>
          </p:cNvSpPr>
          <p:nvPr/>
        </p:nvSpPr>
        <p:spPr>
          <a:xfrm>
            <a:off x="1103536" y="126876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  FORMA</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extLst>
      <p:ext uri="{BB962C8B-B14F-4D97-AF65-F5344CB8AC3E}">
        <p14:creationId xmlns:p14="http://schemas.microsoft.com/office/powerpoint/2010/main" val="110351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9" name="Symbol zastępczy zawartości 2"/>
          <p:cNvSpPr txBox="1">
            <a:spLocks/>
          </p:cNvSpPr>
          <p:nvPr/>
        </p:nvSpPr>
        <p:spPr>
          <a:xfrm>
            <a:off x="1043608" y="1484784"/>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Przepisy Kodeksu pracy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nie zawierają szczegółowej regulacji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kwestii związanych z treścią, ani formą porozumienia.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Zgodnie z art. 300 </a:t>
            </a:r>
            <a:r>
              <a:rPr kumimoji="0" lang="pl-PL" sz="2400" b="0" i="0" u="none" strike="noStrike" kern="1200" cap="none" spc="0" normalizeH="0" baseline="0" noProof="0" dirty="0" err="1" smtClean="0">
                <a:ln>
                  <a:noFill/>
                </a:ln>
                <a:solidFill>
                  <a:sysClr val="windowText" lastClr="000000"/>
                </a:solidFill>
                <a:effectLst/>
                <a:uLnTx/>
                <a:uFillTx/>
                <a:latin typeface="Century Schoolbook"/>
                <a:ea typeface="+mn-ea"/>
                <a:cs typeface="+mn-cs"/>
              </a:rPr>
              <a:t>k.p</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znajdą tu zastosowani przepisu Kodeksu cywilnego</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(w szczególności przepisy k.c. dotyczące trybu ofertowego zawarcia umowy)</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1103513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Symbol zastępczy zawartości 2"/>
          <p:cNvSpPr txBox="1">
            <a:spLocks/>
          </p:cNvSpPr>
          <p:nvPr/>
        </p:nvSpPr>
        <p:spPr>
          <a:xfrm>
            <a:off x="1115616" y="16002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auto">
              <a:spcAft>
                <a:spcPts val="0"/>
              </a:spcAft>
              <a:buClr>
                <a:srgbClr val="FE8637"/>
              </a:buClr>
            </a:pPr>
            <a:endParaRPr lang="pl-PL" dirty="0">
              <a:solidFill>
                <a:sysClr val="windowText" lastClr="000000"/>
              </a:solidFill>
              <a:latin typeface="Century Schoolbook"/>
            </a:endParaRPr>
          </a:p>
        </p:txBody>
      </p:sp>
      <p:sp>
        <p:nvSpPr>
          <p:cNvPr id="9" name="Symbol zastępczy zawartości 2"/>
          <p:cNvSpPr txBox="1">
            <a:spLocks/>
          </p:cNvSpPr>
          <p:nvPr/>
        </p:nvSpPr>
        <p:spPr>
          <a:xfrm>
            <a:off x="971600" y="1484784"/>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Nie będzie miał zastosowania przepis art. 77 § 2 k.c., którego treść nakazywałaby posłużenie się formą pisemną w przypadku, gdy umowa o pracę miała taką formę.</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Art. 473 § 1 k.p.c. -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w sprawach z zakresu prawa pracy i ubezpieczeń społecznych regulacji przepisów ograniczających dopuszczalność dowodu z zeznań świadków i z przesłuchania stron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nie stosuje się. </a:t>
            </a:r>
            <a:endPar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1103513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2869"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pic>
        <p:nvPicPr>
          <p:cNvPr id="3076" name="Picture 4" descr="Eyes and forehead of a curious person raising their eyebrows in surp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90" y="-171400"/>
            <a:ext cx="11011718" cy="7344816"/>
          </a:xfrm>
          <a:prstGeom prst="rect">
            <a:avLst/>
          </a:prstGeom>
          <a:noFill/>
          <a:extLst>
            <a:ext uri="{909E8E84-426E-40DD-AFC4-6F175D3DCCD1}">
              <a14:hiddenFill xmlns:a14="http://schemas.microsoft.com/office/drawing/2010/main">
                <a:solidFill>
                  <a:srgbClr val="FFFFFF"/>
                </a:solidFill>
              </a14:hiddenFill>
            </a:ext>
          </a:extLst>
        </p:spPr>
      </p:pic>
      <p:sp>
        <p:nvSpPr>
          <p:cNvPr id="9" name="Tytuł 1"/>
          <p:cNvSpPr txBox="1">
            <a:spLocks/>
          </p:cNvSpPr>
          <p:nvPr/>
        </p:nvSpPr>
        <p:spPr>
          <a:xfrm>
            <a:off x="1043608" y="31817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POJĘCIE WYPOWIEDZENIA</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extLst>
      <p:ext uri="{BB962C8B-B14F-4D97-AF65-F5344CB8AC3E}">
        <p14:creationId xmlns:p14="http://schemas.microsoft.com/office/powerpoint/2010/main" val="1103513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1043608" y="1484784"/>
            <a:ext cx="7467600" cy="487375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wypowiedzenie jako forma rozwiązania umowy o pracę </a:t>
            </a:r>
            <a:endPar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 wypowiedzenie stanowi 1 – stronne oświadczenie strony stosunku pracy, które powoduje rozwiązanie stosunku pracy z upływem okresu wypowiedzenia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 wypowiedzenie powinno nastąpić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na piśmie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(niedochowanie tej formy po stronie pracodawcy powoduje, że wypowiedzenie nastąpiło niezgodnie z przepisami, brak natomiast negatywnych konsekwencji po stronie pracownika)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 oświadczenie pracodawcy o wypowiedzeniu umowy o pracę zawartej na czas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nieokreślony</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powinno zawierać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przyczynę</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wypowiedzenia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2357141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043608" y="1377156"/>
            <a:ext cx="7467600" cy="1143000"/>
          </a:xfrm>
          <a:prstGeom prst="rect">
            <a:avLst/>
          </a:prstGeom>
        </p:spPr>
        <p:txBody>
          <a:bodyPr vert="horz" anchor="b">
            <a:normAutofit fontScale="9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1" i="0" u="none" strike="noStrike" kern="1200" cap="small" spc="0" normalizeH="0" baseline="0" noProof="0" smtClean="0">
                <a:ln>
                  <a:noFill/>
                </a:ln>
                <a:solidFill>
                  <a:srgbClr val="575F6D"/>
                </a:solidFill>
                <a:effectLst/>
                <a:uLnTx/>
                <a:uFillTx/>
                <a:latin typeface="Century Schoolbook"/>
                <a:ea typeface="+mj-ea"/>
                <a:cs typeface="+mj-cs"/>
              </a:rPr>
              <a:t>Wypowiedzenie może być zastosowane wobec następujących umów:</a:t>
            </a: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
            </a:r>
            <a:b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b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extLst>
      <p:ext uri="{BB962C8B-B14F-4D97-AF65-F5344CB8AC3E}">
        <p14:creationId xmlns:p14="http://schemas.microsoft.com/office/powerpoint/2010/main" val="2357141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2" name="Prostokąt 1"/>
          <p:cNvSpPr/>
          <p:nvPr/>
        </p:nvSpPr>
        <p:spPr>
          <a:xfrm>
            <a:off x="1259633" y="2551837"/>
            <a:ext cx="7489080" cy="1200329"/>
          </a:xfrm>
          <a:prstGeom prst="rect">
            <a:avLst/>
          </a:prstGeom>
        </p:spPr>
        <p:txBody>
          <a:bodyPr wrap="square">
            <a:spAutoFit/>
          </a:bodyPr>
          <a:lstStyle/>
          <a:p>
            <a:pPr algn="just"/>
            <a:r>
              <a:rPr lang="pl-PL" b="1" dirty="0">
                <a:solidFill>
                  <a:srgbClr val="000000"/>
                </a:solidFill>
                <a:latin typeface="Verdana"/>
              </a:rPr>
              <a:t>Art. 32.</a:t>
            </a:r>
            <a:r>
              <a:rPr lang="pl-PL" dirty="0">
                <a:solidFill>
                  <a:srgbClr val="000000"/>
                </a:solidFill>
                <a:latin typeface="Verdana"/>
              </a:rPr>
              <a:t> § 1. Każda ze stron może rozwiązać umowę o pracę za wypowiedzeniem.</a:t>
            </a:r>
          </a:p>
          <a:p>
            <a:pPr algn="just"/>
            <a:r>
              <a:rPr lang="pl-PL" dirty="0">
                <a:solidFill>
                  <a:srgbClr val="000000"/>
                </a:solidFill>
                <a:latin typeface="Verdana"/>
              </a:rPr>
              <a:t>§ 2. Rozwiązanie umowy o pracę następuje z upływem okresu wypowiedzenia.</a:t>
            </a:r>
            <a:endParaRPr lang="pl-PL" b="0" i="0" dirty="0">
              <a:solidFill>
                <a:srgbClr val="000000"/>
              </a:solidFill>
              <a:effectLst/>
              <a:latin typeface="Verdana"/>
            </a:endParaRPr>
          </a:p>
        </p:txBody>
      </p:sp>
    </p:spTree>
    <p:extLst>
      <p:ext uri="{BB962C8B-B14F-4D97-AF65-F5344CB8AC3E}">
        <p14:creationId xmlns:p14="http://schemas.microsoft.com/office/powerpoint/2010/main" val="2357141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043608" y="1196752"/>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OKRES WYPOWIEDZENIA UMOWY O PRACĘ</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pic>
        <p:nvPicPr>
          <p:cNvPr id="5122" name="Picture 2" descr="An open calendar with short notes scribbled next to the d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38" y="-91540"/>
            <a:ext cx="10387951" cy="694954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828516" y="1175772"/>
            <a:ext cx="7992442" cy="3416320"/>
          </a:xfrm>
          <a:prstGeom prst="rect">
            <a:avLst/>
          </a:prstGeom>
        </p:spPr>
        <p:txBody>
          <a:bodyPr wrap="square">
            <a:spAutoFit/>
          </a:bodyPr>
          <a:lstStyle/>
          <a:p>
            <a:pPr algn="just"/>
            <a:r>
              <a:rPr lang="pl-PL" b="1" dirty="0">
                <a:solidFill>
                  <a:srgbClr val="000000"/>
                </a:solidFill>
                <a:latin typeface="Verdana"/>
              </a:rPr>
              <a:t>Art. 36. </a:t>
            </a:r>
            <a:r>
              <a:rPr lang="pl-PL" dirty="0">
                <a:solidFill>
                  <a:srgbClr val="000000"/>
                </a:solidFill>
                <a:latin typeface="Verdana"/>
              </a:rPr>
              <a:t>§ 1. Okres wypowiedzenia umowy o pracę zawartej na czas nieokreślony i umowy o pracę zawartej na czas określony jest uzależniony od okresu zatrudnienia u danego pracodawcy i wynosi</a:t>
            </a:r>
            <a:r>
              <a:rPr lang="pl-PL" dirty="0" smtClean="0">
                <a:solidFill>
                  <a:srgbClr val="000000"/>
                </a:solidFill>
                <a:latin typeface="Verdana"/>
              </a:rPr>
              <a:t>:</a:t>
            </a:r>
          </a:p>
          <a:p>
            <a:pPr algn="just"/>
            <a:endParaRPr lang="pl-PL" dirty="0">
              <a:solidFill>
                <a:srgbClr val="000000"/>
              </a:solidFill>
              <a:latin typeface="Verdana"/>
            </a:endParaRPr>
          </a:p>
          <a:p>
            <a:pPr algn="just"/>
            <a:r>
              <a:rPr lang="pl-PL" dirty="0">
                <a:solidFill>
                  <a:srgbClr val="000000"/>
                </a:solidFill>
                <a:latin typeface="Verdana"/>
              </a:rPr>
              <a:t>1)   2 tygodnie, jeżeli pracownik był zatrudniony krócej niż 6 miesięcy</a:t>
            </a:r>
            <a:r>
              <a:rPr lang="pl-PL" dirty="0" smtClean="0">
                <a:solidFill>
                  <a:srgbClr val="000000"/>
                </a:solidFill>
                <a:latin typeface="Verdana"/>
              </a:rPr>
              <a:t>;</a:t>
            </a:r>
          </a:p>
          <a:p>
            <a:pPr algn="just"/>
            <a:endParaRPr lang="pl-PL" dirty="0">
              <a:solidFill>
                <a:srgbClr val="000000"/>
              </a:solidFill>
              <a:latin typeface="Verdana"/>
            </a:endParaRPr>
          </a:p>
          <a:p>
            <a:pPr algn="just"/>
            <a:r>
              <a:rPr lang="pl-PL" dirty="0">
                <a:solidFill>
                  <a:srgbClr val="000000"/>
                </a:solidFill>
                <a:latin typeface="Verdana"/>
              </a:rPr>
              <a:t>2)   1 miesiąc, jeżeli pracownik był zatrudniony co najmniej 6 miesięcy</a:t>
            </a:r>
            <a:r>
              <a:rPr lang="pl-PL" dirty="0" smtClean="0">
                <a:solidFill>
                  <a:srgbClr val="000000"/>
                </a:solidFill>
                <a:latin typeface="Verdana"/>
              </a:rPr>
              <a:t>;</a:t>
            </a:r>
          </a:p>
          <a:p>
            <a:pPr algn="just"/>
            <a:endParaRPr lang="pl-PL" dirty="0">
              <a:solidFill>
                <a:srgbClr val="000000"/>
              </a:solidFill>
              <a:latin typeface="Verdana"/>
            </a:endParaRPr>
          </a:p>
          <a:p>
            <a:pPr algn="just"/>
            <a:r>
              <a:rPr lang="pl-PL" dirty="0">
                <a:solidFill>
                  <a:srgbClr val="000000"/>
                </a:solidFill>
                <a:latin typeface="Verdana"/>
              </a:rPr>
              <a:t>3)   3 miesiące, jeżeli pracownik był zatrudniony co najmniej 3 lata.</a:t>
            </a:r>
            <a:endParaRPr lang="pl-PL" b="0" i="0" dirty="0">
              <a:solidFill>
                <a:srgbClr val="000000"/>
              </a:solidFill>
              <a:effectLst/>
              <a:latin typeface="Verdana"/>
            </a:endParaRPr>
          </a:p>
        </p:txBody>
      </p:sp>
    </p:spTree>
    <p:extLst>
      <p:ext uri="{BB962C8B-B14F-4D97-AF65-F5344CB8AC3E}">
        <p14:creationId xmlns:p14="http://schemas.microsoft.com/office/powerpoint/2010/main" val="2357141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281113" y="1268760"/>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TERMIN WYPOWIEDZENIA</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Tree>
    <p:extLst>
      <p:ext uri="{BB962C8B-B14F-4D97-AF65-F5344CB8AC3E}">
        <p14:creationId xmlns:p14="http://schemas.microsoft.com/office/powerpoint/2010/main" val="2357141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971600" y="16002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 dzień, w którym kończy się okres wypowiedzenia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Art. 30 § 2</a:t>
            </a:r>
            <a:r>
              <a:rPr kumimoji="0" lang="pl-PL" sz="2400" b="0" i="0" u="none" strike="noStrike" kern="1200" cap="none" spc="0" normalizeH="0" baseline="30000" noProof="0" dirty="0" smtClean="0">
                <a:ln>
                  <a:noFill/>
                </a:ln>
                <a:solidFill>
                  <a:sysClr val="windowText" lastClr="000000"/>
                </a:solidFill>
                <a:effectLst/>
                <a:uLnTx/>
                <a:uFillTx/>
                <a:latin typeface="Century Schoolbook"/>
                <a:ea typeface="+mn-ea"/>
                <a:cs typeface="+mn-cs"/>
              </a:rPr>
              <a:t>1</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Okres wypowiedzenia umowy o pracę obejmujący tydzień lub miesiąc albo ich wielokrotność kończy się odpowiednio w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sobotę</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lub w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ostatnim dniu miesiąca</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2357141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1170013" y="1988840"/>
            <a:ext cx="8172400" cy="1231106"/>
          </a:xfrm>
          <a:prstGeom prst="rect">
            <a:avLst/>
          </a:prstGeom>
          <a:noFill/>
          <a:ln w="9525">
            <a:noFill/>
            <a:miter lim="800000"/>
            <a:headEnd/>
            <a:tailEnd/>
          </a:ln>
        </p:spPr>
        <p:txBody>
          <a:bodyPr wrap="square" anchor="ctr">
            <a:spAutoFit/>
          </a:bodyPr>
          <a:lstStyle/>
          <a:p>
            <a:pPr algn="just"/>
            <a:r>
              <a:rPr lang="pl-PL" sz="2000" b="1" cap="all" dirty="0" smtClean="0">
                <a:solidFill>
                  <a:srgbClr val="333333"/>
                </a:solidFill>
                <a:latin typeface="+mj-lt"/>
              </a:rPr>
              <a:t>SPOSOBY ROZWIĄZANIA UMOWY O PRACĘ - ART. 30 </a:t>
            </a:r>
            <a:r>
              <a:rPr lang="pl-PL" sz="2000" b="1" cap="all" dirty="0" err="1" smtClean="0">
                <a:solidFill>
                  <a:srgbClr val="333333"/>
                </a:solidFill>
                <a:latin typeface="+mj-lt"/>
              </a:rPr>
              <a:t>k.p</a:t>
            </a:r>
            <a:r>
              <a:rPr lang="pl-PL" sz="2000" b="1" cap="all" dirty="0" smtClean="0">
                <a:solidFill>
                  <a:srgbClr val="333333"/>
                </a:solidFill>
                <a:latin typeface="+mj-lt"/>
              </a:rPr>
              <a:t>.</a:t>
            </a:r>
            <a:endParaRPr lang="pl-PL" sz="2000" b="1" cap="all" dirty="0">
              <a:solidFill>
                <a:srgbClr val="333333"/>
              </a:solidFill>
              <a:latin typeface="+mj-lt"/>
            </a:endParaRPr>
          </a:p>
          <a:p>
            <a:pPr marL="285750" indent="-285750" algn="just">
              <a:buFont typeface="Arial" panose="020B0604020202020204" pitchFamily="34" charset="0"/>
              <a:buChar char="•"/>
            </a:pPr>
            <a:endParaRPr lang="pl-PL" b="1" cap="all" dirty="0" smtClean="0">
              <a:solidFill>
                <a:srgbClr val="333333"/>
              </a:solidFill>
              <a:latin typeface="Open Sans"/>
            </a:endParaRPr>
          </a:p>
          <a:p>
            <a:pPr marL="285750" indent="-285750" algn="just">
              <a:buFont typeface="Arial" panose="020B0604020202020204" pitchFamily="34" charset="0"/>
              <a:buChar char="•"/>
            </a:pPr>
            <a:endParaRPr lang="pl-PL" b="1" cap="all" dirty="0">
              <a:solidFill>
                <a:srgbClr val="333333"/>
              </a:solidFill>
              <a:latin typeface="Open Sans"/>
            </a:endParaRPr>
          </a:p>
          <a:p>
            <a:pPr marL="285750" indent="-285750" algn="just">
              <a:buFont typeface="Arial" panose="020B0604020202020204" pitchFamily="34" charset="0"/>
              <a:buChar char="•"/>
            </a:pPr>
            <a:endParaRPr lang="pl-PL" b="1" cap="all" dirty="0">
              <a:solidFill>
                <a:srgbClr val="333333"/>
              </a:solidFill>
              <a:latin typeface="Open Sans"/>
            </a:endParaRPr>
          </a:p>
        </p:txBody>
      </p:sp>
    </p:spTree>
    <p:extLst>
      <p:ext uri="{BB962C8B-B14F-4D97-AF65-F5344CB8AC3E}">
        <p14:creationId xmlns:p14="http://schemas.microsoft.com/office/powerpoint/2010/main" val="4197526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2636912"/>
            <a:ext cx="6172200" cy="1894362"/>
          </a:xfrm>
        </p:spPr>
        <p:txBody>
          <a:bodyPr/>
          <a:lstStyle/>
          <a:p>
            <a:r>
              <a:rPr lang="pl-PL" dirty="0" smtClean="0"/>
              <a:t>OCHRONA PRZED WYPOWIEDZENIEM</a:t>
            </a:r>
            <a:endParaRPr lang="pl-PL" dirty="0"/>
          </a:p>
        </p:txBody>
      </p:sp>
      <p:sp>
        <p:nvSpPr>
          <p:cNvPr id="3" name="Podtytuł 2"/>
          <p:cNvSpPr>
            <a:spLocks noGrp="1"/>
          </p:cNvSpPr>
          <p:nvPr>
            <p:ph type="subTitle" idx="1"/>
          </p:nvPr>
        </p:nvSpPr>
        <p:spPr>
          <a:xfrm>
            <a:off x="2339752" y="5157192"/>
            <a:ext cx="6172200" cy="1371600"/>
          </a:xfrm>
        </p:spPr>
        <p:txBody>
          <a:bodyPr/>
          <a:lstStyle/>
          <a:p>
            <a:r>
              <a:rPr lang="pl-PL" dirty="0" smtClean="0"/>
              <a:t>mgr Małgorzata Grześków</a:t>
            </a:r>
            <a:endParaRPr lang="pl-PL" dirty="0"/>
          </a:p>
        </p:txBody>
      </p:sp>
    </p:spTree>
    <p:extLst>
      <p:ext uri="{BB962C8B-B14F-4D97-AF65-F5344CB8AC3E}">
        <p14:creationId xmlns:p14="http://schemas.microsoft.com/office/powerpoint/2010/main" val="144695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39552" y="332656"/>
            <a:ext cx="7467600" cy="4873752"/>
          </a:xfrm>
        </p:spPr>
        <p:txBody>
          <a:bodyPr/>
          <a:lstStyle/>
          <a:p>
            <a:r>
              <a:rPr lang="pl-PL" dirty="0" smtClean="0"/>
              <a:t>instytucja, która ma na celu ograniczenie dopuszczalności rozwiązania stosunku zatrudnienia</a:t>
            </a:r>
          </a:p>
          <a:p>
            <a:pPr algn="ctr">
              <a:buNone/>
            </a:pPr>
            <a:r>
              <a:rPr lang="pl-PL" b="1" dirty="0" smtClean="0"/>
              <a:t>cel:</a:t>
            </a:r>
          </a:p>
          <a:p>
            <a:endParaRPr lang="pl-PL" dirty="0"/>
          </a:p>
        </p:txBody>
      </p:sp>
      <p:graphicFrame>
        <p:nvGraphicFramePr>
          <p:cNvPr id="8" name="Diagram 7"/>
          <p:cNvGraphicFramePr/>
          <p:nvPr/>
        </p:nvGraphicFramePr>
        <p:xfrm>
          <a:off x="1187624"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269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7467600" cy="1143000"/>
          </a:xfrm>
        </p:spPr>
        <p:txBody>
          <a:bodyPr>
            <a:normAutofit fontScale="90000"/>
          </a:bodyPr>
          <a:lstStyle/>
          <a:p>
            <a:pPr algn="ctr"/>
            <a:r>
              <a:rPr lang="pl-PL" b="1" dirty="0" smtClean="0"/>
              <a:t>Ochrona trwałości zatrudnienia</a:t>
            </a:r>
            <a:r>
              <a:rPr lang="pl-PL" dirty="0" smtClean="0"/>
              <a:t/>
            </a:r>
            <a:br>
              <a:rPr lang="pl-PL" dirty="0" smtClean="0"/>
            </a:br>
            <a:r>
              <a:rPr lang="pl-PL" dirty="0" smtClean="0"/>
              <a:t>(podział w oparciu o kryterium zakresu zastosowania)</a:t>
            </a:r>
            <a:endParaRPr lang="pl-PL" dirty="0"/>
          </a:p>
        </p:txBody>
      </p:sp>
      <p:graphicFrame>
        <p:nvGraphicFramePr>
          <p:cNvPr id="4" name="Symbol zastępczy zawartości 3"/>
          <p:cNvGraphicFramePr>
            <a:graphicFrameLocks noGrp="1"/>
          </p:cNvGraphicFramePr>
          <p:nvPr>
            <p:ph sz="quarter" idx="1"/>
          </p:nvPr>
        </p:nvGraphicFramePr>
        <p:xfrm>
          <a:off x="467544" y="1772816"/>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09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Ochrona powszechna</a:t>
            </a:r>
            <a:endParaRPr lang="pl-PL" dirty="0"/>
          </a:p>
        </p:txBody>
      </p:sp>
      <p:sp>
        <p:nvSpPr>
          <p:cNvPr id="3" name="Symbol zastępczy zawartości 2"/>
          <p:cNvSpPr>
            <a:spLocks noGrp="1"/>
          </p:cNvSpPr>
          <p:nvPr>
            <p:ph sz="quarter" idx="1"/>
          </p:nvPr>
        </p:nvSpPr>
        <p:spPr/>
        <p:txBody>
          <a:bodyPr/>
          <a:lstStyle/>
          <a:p>
            <a:pPr>
              <a:buNone/>
            </a:pPr>
            <a:r>
              <a:rPr lang="pl-PL" dirty="0" smtClean="0"/>
              <a:t>   należy ją odnieść do </a:t>
            </a:r>
            <a:r>
              <a:rPr lang="pl-PL" b="1" dirty="0" smtClean="0"/>
              <a:t>wszystkich pracowników zatrudnionych na podstawie umowy o pracę na czas nieokreślony </a:t>
            </a:r>
            <a:r>
              <a:rPr lang="pl-PL" dirty="0" smtClean="0"/>
              <a:t>i obejmuje ona: </a:t>
            </a:r>
          </a:p>
          <a:p>
            <a:pPr>
              <a:buNone/>
            </a:pPr>
            <a:endParaRPr lang="pl-PL" dirty="0" smtClean="0"/>
          </a:p>
          <a:p>
            <a:r>
              <a:rPr lang="pl-PL" dirty="0" smtClean="0"/>
              <a:t>obowiązek </a:t>
            </a:r>
            <a:r>
              <a:rPr lang="pl-PL" b="1" dirty="0" smtClean="0"/>
              <a:t>uzasadnienia</a:t>
            </a:r>
            <a:r>
              <a:rPr lang="pl-PL" dirty="0" smtClean="0"/>
              <a:t> wypowiedzenia umowy o pracę na czas nieokreślony</a:t>
            </a:r>
          </a:p>
          <a:p>
            <a:pPr>
              <a:buNone/>
            </a:pPr>
            <a:endParaRPr lang="pl-PL" dirty="0" smtClean="0"/>
          </a:p>
          <a:p>
            <a:r>
              <a:rPr lang="pl-PL" dirty="0" smtClean="0"/>
              <a:t>możliwość wypowiedzenia dopiero po wyczerpaniu określonego w przepisach trybu (obowiązek </a:t>
            </a:r>
            <a:r>
              <a:rPr lang="pl-PL" b="1" dirty="0" smtClean="0"/>
              <a:t>konsultacji</a:t>
            </a:r>
            <a:r>
              <a:rPr lang="pl-PL" dirty="0" smtClean="0"/>
              <a:t> zamiaru wypowiedzenia ze związkiem zawodowym) oraz </a:t>
            </a:r>
          </a:p>
        </p:txBody>
      </p:sp>
    </p:spTree>
    <p:extLst>
      <p:ext uri="{BB962C8B-B14F-4D97-AF65-F5344CB8AC3E}">
        <p14:creationId xmlns:p14="http://schemas.microsoft.com/office/powerpoint/2010/main" val="355633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404664"/>
            <a:ext cx="7467600" cy="6069288"/>
          </a:xfrm>
        </p:spPr>
        <p:txBody>
          <a:bodyPr/>
          <a:lstStyle/>
          <a:p>
            <a:pPr>
              <a:buNone/>
            </a:pPr>
            <a:r>
              <a:rPr lang="pl-PL" dirty="0" smtClean="0"/>
              <a:t>   art. 30 § 4 </a:t>
            </a:r>
            <a:r>
              <a:rPr lang="pl-PL" dirty="0" err="1" smtClean="0"/>
              <a:t>k.p</a:t>
            </a:r>
            <a:r>
              <a:rPr lang="pl-PL" dirty="0" smtClean="0"/>
              <a:t>. </a:t>
            </a:r>
          </a:p>
          <a:p>
            <a:pPr>
              <a:buNone/>
            </a:pPr>
            <a:r>
              <a:rPr lang="pl-PL" dirty="0" smtClean="0"/>
              <a:t>  „w oświadczeniu pracodawcy o wypowiedzeniu umowy o pracę zawartej na czas </a:t>
            </a:r>
            <a:r>
              <a:rPr lang="pl-PL" b="1" dirty="0" smtClean="0"/>
              <a:t>nie określony </a:t>
            </a:r>
            <a:r>
              <a:rPr lang="pl-PL" dirty="0" smtClean="0"/>
              <a:t>lub o rozwiązaniu umowy o pracę bez wypowiedzenia powinna być wskazana </a:t>
            </a:r>
            <a:r>
              <a:rPr lang="pl-PL" b="1" dirty="0" smtClean="0"/>
              <a:t>przyczyna</a:t>
            </a:r>
            <a:r>
              <a:rPr lang="pl-PL" dirty="0" smtClean="0"/>
              <a:t> uzasadniająca wypowiedzenie lub rozwiązanie umowy”. </a:t>
            </a:r>
          </a:p>
          <a:p>
            <a:pPr>
              <a:buNone/>
            </a:pPr>
            <a:endParaRPr lang="pl-PL" dirty="0" smtClean="0"/>
          </a:p>
          <a:p>
            <a:pPr>
              <a:buNone/>
            </a:pPr>
            <a:r>
              <a:rPr lang="pl-PL" dirty="0" smtClean="0"/>
              <a:t>   Niewykonanie tego obowiązku kwalifikowane jest jako naruszenie przepisów regulujących wypowiadanie umów o pracę w rozumieniu art. 45 § 1 </a:t>
            </a:r>
            <a:r>
              <a:rPr lang="pl-PL" dirty="0" err="1" smtClean="0"/>
              <a:t>k.p</a:t>
            </a:r>
            <a:r>
              <a:rPr lang="pl-PL" dirty="0" smtClean="0"/>
              <a:t>.</a:t>
            </a:r>
            <a:endParaRPr lang="pl-PL" dirty="0"/>
          </a:p>
        </p:txBody>
      </p:sp>
    </p:spTree>
    <p:extLst>
      <p:ext uri="{BB962C8B-B14F-4D97-AF65-F5344CB8AC3E}">
        <p14:creationId xmlns:p14="http://schemas.microsoft.com/office/powerpoint/2010/main" val="3253483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7467600" cy="1143000"/>
          </a:xfrm>
        </p:spPr>
        <p:txBody>
          <a:bodyPr>
            <a:noAutofit/>
          </a:bodyPr>
          <a:lstStyle/>
          <a:p>
            <a:r>
              <a:rPr lang="pl-PL" sz="2400" dirty="0" smtClean="0"/>
              <a:t>Różnica między przyczyną wypowiedzenia, o której mowa w art. </a:t>
            </a:r>
            <a:r>
              <a:rPr lang="pl-PL" sz="2400" b="1" dirty="0" smtClean="0"/>
              <a:t>30 § 4 </a:t>
            </a:r>
            <a:r>
              <a:rPr lang="pl-PL" sz="2400" b="1" dirty="0" err="1" smtClean="0"/>
              <a:t>k.p</a:t>
            </a:r>
            <a:r>
              <a:rPr lang="pl-PL" sz="2400" b="1" dirty="0" smtClean="0"/>
              <a:t>. </a:t>
            </a:r>
            <a:r>
              <a:rPr lang="pl-PL" sz="2400" dirty="0" smtClean="0"/>
              <a:t>a uzasadnionym wypowiedzeniem z art. </a:t>
            </a:r>
            <a:r>
              <a:rPr lang="pl-PL" sz="2400" b="1" dirty="0" smtClean="0"/>
              <a:t>45 § 1 </a:t>
            </a:r>
            <a:r>
              <a:rPr lang="pl-PL" sz="2400" b="1" dirty="0" err="1" smtClean="0"/>
              <a:t>k.p</a:t>
            </a:r>
            <a:r>
              <a:rPr lang="pl-PL" sz="2400" b="1" dirty="0" smtClean="0"/>
              <a:t>.</a:t>
            </a:r>
            <a:endParaRPr lang="pl-PL" sz="2400" b="1" dirty="0"/>
          </a:p>
        </p:txBody>
      </p:sp>
      <p:sp>
        <p:nvSpPr>
          <p:cNvPr id="3" name="Symbol zastępczy zawartości 2"/>
          <p:cNvSpPr>
            <a:spLocks noGrp="1"/>
          </p:cNvSpPr>
          <p:nvPr>
            <p:ph sz="quarter" idx="1"/>
          </p:nvPr>
        </p:nvSpPr>
        <p:spPr>
          <a:xfrm>
            <a:off x="467544" y="1984248"/>
            <a:ext cx="7467600" cy="4613104"/>
          </a:xfrm>
        </p:spPr>
        <p:txBody>
          <a:bodyPr/>
          <a:lstStyle/>
          <a:p>
            <a:r>
              <a:rPr lang="pl-PL" dirty="0" smtClean="0"/>
              <a:t>art. </a:t>
            </a:r>
            <a:r>
              <a:rPr lang="pl-PL" b="1" dirty="0" smtClean="0"/>
              <a:t>30 § 4 </a:t>
            </a:r>
            <a:r>
              <a:rPr lang="pl-PL" b="1" dirty="0" err="1" smtClean="0"/>
              <a:t>k.p</a:t>
            </a:r>
            <a:r>
              <a:rPr lang="pl-PL" b="1" dirty="0" smtClean="0"/>
              <a:t>.  - przyczyna wypowiedzenia</a:t>
            </a:r>
          </a:p>
          <a:p>
            <a:endParaRPr lang="pl-PL" b="1" dirty="0" smtClean="0"/>
          </a:p>
          <a:p>
            <a:r>
              <a:rPr lang="pl-PL" b="1" dirty="0" smtClean="0"/>
              <a:t>art. 45 § 1 </a:t>
            </a:r>
            <a:r>
              <a:rPr lang="pl-PL" b="1" dirty="0" err="1" smtClean="0"/>
              <a:t>k.p</a:t>
            </a:r>
            <a:r>
              <a:rPr lang="pl-PL" b="1" dirty="0" smtClean="0"/>
              <a:t>. – uzasadnienie wypowiedzenia</a:t>
            </a:r>
          </a:p>
          <a:p>
            <a:endParaRPr lang="pl-PL" b="1" dirty="0" smtClean="0"/>
          </a:p>
          <a:p>
            <a:r>
              <a:rPr lang="pl-PL" dirty="0" smtClean="0"/>
              <a:t>podana przyczyna jest tylko </a:t>
            </a:r>
            <a:r>
              <a:rPr lang="pl-PL" b="1" dirty="0" smtClean="0"/>
              <a:t>częścią</a:t>
            </a:r>
            <a:r>
              <a:rPr lang="pl-PL" dirty="0" smtClean="0"/>
              <a:t> uzasadnienia (choć najważniejszą) </a:t>
            </a:r>
          </a:p>
          <a:p>
            <a:r>
              <a:rPr lang="pl-PL" dirty="0" smtClean="0"/>
              <a:t>przyczyna ta, nawet, gdy jest prawdziwa, może nie uzasadniać wypowiedzenia</a:t>
            </a:r>
            <a:endParaRPr lang="pl-PL" dirty="0"/>
          </a:p>
        </p:txBody>
      </p:sp>
    </p:spTree>
    <p:extLst>
      <p:ext uri="{BB962C8B-B14F-4D97-AF65-F5344CB8AC3E}">
        <p14:creationId xmlns:p14="http://schemas.microsoft.com/office/powerpoint/2010/main" val="805690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95536" y="332656"/>
            <a:ext cx="7467600" cy="5949280"/>
          </a:xfrm>
        </p:spPr>
        <p:txBody>
          <a:bodyPr>
            <a:normAutofit lnSpcReduction="10000"/>
          </a:bodyPr>
          <a:lstStyle/>
          <a:p>
            <a:pPr>
              <a:buNone/>
            </a:pPr>
            <a:r>
              <a:rPr lang="pl-PL" dirty="0" smtClean="0"/>
              <a:t>   Podanie prawdziwej przyczyny nieuzasadniającej wypowiedzenie nie narusza art. 30 § 4 </a:t>
            </a:r>
            <a:r>
              <a:rPr lang="pl-PL" dirty="0" err="1" smtClean="0"/>
              <a:t>k.p</a:t>
            </a:r>
            <a:r>
              <a:rPr lang="pl-PL" dirty="0" smtClean="0"/>
              <a:t>., może zaś naruszać art. 45 § 1 </a:t>
            </a:r>
            <a:r>
              <a:rPr lang="pl-PL" dirty="0" err="1" smtClean="0"/>
              <a:t>k.p</a:t>
            </a:r>
            <a:r>
              <a:rPr lang="pl-PL" dirty="0" smtClean="0"/>
              <a:t>.</a:t>
            </a:r>
          </a:p>
          <a:p>
            <a:pPr>
              <a:buNone/>
            </a:pPr>
            <a:endParaRPr lang="pl-PL" dirty="0" smtClean="0"/>
          </a:p>
          <a:p>
            <a:pPr algn="just">
              <a:buNone/>
            </a:pPr>
            <a:r>
              <a:rPr lang="pl-PL" dirty="0" smtClean="0"/>
              <a:t>   „(…) </a:t>
            </a:r>
            <a:r>
              <a:rPr lang="pl-PL" i="1" dirty="0" smtClean="0"/>
              <a:t>Powód ten musi być prawdziwy (rzeczywiście istnieć). </a:t>
            </a:r>
            <a:r>
              <a:rPr lang="pl-PL" b="1" i="1" dirty="0" smtClean="0"/>
              <a:t>Może jednak nie być wystarczający. </a:t>
            </a:r>
            <a:r>
              <a:rPr lang="pl-PL" i="1" dirty="0" smtClean="0"/>
              <a:t>Pracownik może go kwestionować, powołując się na okoliczności dotyczące jego pracy (staż, stosunek do obowiązków pracowniczych, kwalifikacje), wskazujące na niezasadność wypowiedzenia. Może też powołać się na okoliczności uzasadniające postawienie pracodawcy zarzutu nadużycia prawa podmiotowego (zasady współżycia społecznego)”.</a:t>
            </a:r>
            <a:r>
              <a:rPr lang="pl-PL" dirty="0" smtClean="0"/>
              <a:t> </a:t>
            </a:r>
          </a:p>
          <a:p>
            <a:pPr algn="just">
              <a:buNone/>
            </a:pPr>
            <a:endParaRPr lang="pl-PL" dirty="0" smtClean="0"/>
          </a:p>
          <a:p>
            <a:pPr algn="ctr">
              <a:buNone/>
            </a:pPr>
            <a:r>
              <a:rPr lang="pl-PL" dirty="0" smtClean="0"/>
              <a:t>(wyrok SN z dnia 1 kwietnia 2014 r., I PK 244/13)</a:t>
            </a:r>
            <a:endParaRPr lang="pl-PL" dirty="0"/>
          </a:p>
        </p:txBody>
      </p:sp>
    </p:spTree>
    <p:extLst>
      <p:ext uri="{BB962C8B-B14F-4D97-AF65-F5344CB8AC3E}">
        <p14:creationId xmlns:p14="http://schemas.microsoft.com/office/powerpoint/2010/main" val="62893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lstStyle/>
          <a:p>
            <a:pPr algn="just">
              <a:buNone/>
            </a:pPr>
            <a:r>
              <a:rPr lang="pl-PL" dirty="0" smtClean="0"/>
              <a:t>   „</a:t>
            </a:r>
            <a:r>
              <a:rPr lang="pl-PL" i="1" dirty="0" smtClean="0"/>
              <a:t>Przyczyna stanowiąca uzasadnienie wypowiedzenie stosunku pracy winna być </a:t>
            </a:r>
            <a:r>
              <a:rPr lang="pl-PL" b="1" i="1" dirty="0" smtClean="0"/>
              <a:t>rzeczywista, konkretna</a:t>
            </a:r>
            <a:r>
              <a:rPr lang="pl-PL" i="1" dirty="0" smtClean="0"/>
              <a:t>, a pracownik </a:t>
            </a:r>
            <a:r>
              <a:rPr lang="pl-PL" b="1" i="1" dirty="0" smtClean="0"/>
              <a:t>winien o niej wiedzieć</a:t>
            </a:r>
            <a:r>
              <a:rPr lang="pl-PL" dirty="0" smtClean="0"/>
              <a:t>” </a:t>
            </a:r>
          </a:p>
          <a:p>
            <a:pPr algn="just">
              <a:buNone/>
            </a:pPr>
            <a:endParaRPr lang="pl-PL" dirty="0" smtClean="0"/>
          </a:p>
          <a:p>
            <a:pPr>
              <a:buNone/>
            </a:pPr>
            <a:r>
              <a:rPr lang="pl-PL" dirty="0" smtClean="0"/>
              <a:t>   (zob. wyrok Sądu Najwyższego z dnia 6 czerwca 2000r.; I PKN 311/00). </a:t>
            </a:r>
            <a:endParaRPr lang="pl-PL" dirty="0"/>
          </a:p>
        </p:txBody>
      </p:sp>
    </p:spTree>
    <p:extLst>
      <p:ext uri="{BB962C8B-B14F-4D97-AF65-F5344CB8AC3E}">
        <p14:creationId xmlns:p14="http://schemas.microsoft.com/office/powerpoint/2010/main" val="829862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332656"/>
            <a:ext cx="7467600" cy="1143000"/>
          </a:xfrm>
        </p:spPr>
        <p:txBody>
          <a:bodyPr/>
          <a:lstStyle/>
          <a:p>
            <a:r>
              <a:rPr lang="pl-PL" dirty="0" smtClean="0"/>
              <a:t>Np.:</a:t>
            </a:r>
            <a:endParaRPr lang="pl-PL" dirty="0"/>
          </a:p>
        </p:txBody>
      </p:sp>
      <p:sp>
        <p:nvSpPr>
          <p:cNvPr id="3" name="Symbol zastępczy zawartości 2"/>
          <p:cNvSpPr>
            <a:spLocks noGrp="1"/>
          </p:cNvSpPr>
          <p:nvPr>
            <p:ph sz="quarter" idx="1"/>
          </p:nvPr>
        </p:nvSpPr>
        <p:spPr/>
        <p:txBody>
          <a:bodyPr/>
          <a:lstStyle/>
          <a:p>
            <a:pPr>
              <a:buNone/>
            </a:pPr>
            <a:r>
              <a:rPr lang="pl-PL" dirty="0" smtClean="0"/>
              <a:t>  - całkowita lub częściową nieprzydatność do pracy umówionego rodzaju,</a:t>
            </a:r>
          </a:p>
          <a:p>
            <a:pPr>
              <a:buNone/>
            </a:pPr>
            <a:r>
              <a:rPr lang="pl-PL" dirty="0" smtClean="0"/>
              <a:t>   - zawinione naruszenie obowiązków,</a:t>
            </a:r>
          </a:p>
          <a:p>
            <a:pPr>
              <a:buNone/>
            </a:pPr>
            <a:r>
              <a:rPr lang="pl-PL" dirty="0" smtClean="0"/>
              <a:t>   - naganne zachowanie,</a:t>
            </a:r>
          </a:p>
          <a:p>
            <a:pPr>
              <a:buNone/>
            </a:pPr>
            <a:r>
              <a:rPr lang="pl-PL" dirty="0" smtClean="0"/>
              <a:t>   - odmowa wykonania polecenia,</a:t>
            </a:r>
          </a:p>
          <a:p>
            <a:pPr>
              <a:buNone/>
            </a:pPr>
            <a:r>
              <a:rPr lang="pl-PL" dirty="0" smtClean="0"/>
              <a:t>   - prowadzenie działalności konkurencyjnej.</a:t>
            </a:r>
          </a:p>
          <a:p>
            <a:endParaRPr lang="pl-PL" dirty="0"/>
          </a:p>
        </p:txBody>
      </p:sp>
    </p:spTree>
    <p:extLst>
      <p:ext uri="{BB962C8B-B14F-4D97-AF65-F5344CB8AC3E}">
        <p14:creationId xmlns:p14="http://schemas.microsoft.com/office/powerpoint/2010/main" val="878532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 </a:t>
            </a:r>
            <a:r>
              <a:rPr lang="pl-PL" dirty="0" smtClean="0"/>
              <a:t>Uzasadniona przyczyna rozwiązania stosunku pracy za wypowiedzeniem.</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a:t>
            </a:r>
            <a:r>
              <a:rPr lang="pl-PL" i="1" dirty="0" smtClean="0"/>
              <a:t>Odmowa podpisania umowy o zakazie konkurencji może stanowić uzasadnioną przyczynę rozwiązania stosunku pracy za wypowiedzeniem</a:t>
            </a:r>
            <a:r>
              <a:rPr lang="pl-PL" dirty="0" smtClean="0"/>
              <a:t>”.</a:t>
            </a:r>
          </a:p>
          <a:p>
            <a:pPr algn="just">
              <a:buNone/>
            </a:pPr>
            <a:endParaRPr lang="pl-PL" dirty="0" smtClean="0"/>
          </a:p>
          <a:p>
            <a:pPr algn="ctr">
              <a:buNone/>
            </a:pPr>
            <a:r>
              <a:rPr lang="pl-PL" dirty="0" smtClean="0"/>
              <a:t>(wyrok SN z dnia 12 lutego 2013 r., II PK 165/12)</a:t>
            </a:r>
            <a:endParaRPr lang="pl-PL" dirty="0"/>
          </a:p>
        </p:txBody>
      </p:sp>
    </p:spTree>
    <p:extLst>
      <p:ext uri="{BB962C8B-B14F-4D97-AF65-F5344CB8AC3E}">
        <p14:creationId xmlns:p14="http://schemas.microsoft.com/office/powerpoint/2010/main" val="137946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14343" name="Prostokąt 12"/>
          <p:cNvSpPr>
            <a:spLocks noChangeArrowheads="1"/>
          </p:cNvSpPr>
          <p:nvPr/>
        </p:nvSpPr>
        <p:spPr bwMode="auto">
          <a:xfrm>
            <a:off x="971600" y="1211849"/>
            <a:ext cx="8172400" cy="4401205"/>
          </a:xfrm>
          <a:prstGeom prst="rect">
            <a:avLst/>
          </a:prstGeom>
          <a:noFill/>
          <a:ln w="9525">
            <a:noFill/>
            <a:miter lim="800000"/>
            <a:headEnd/>
            <a:tailEnd/>
          </a:ln>
        </p:spPr>
        <p:txBody>
          <a:bodyPr wrap="square" anchor="ctr">
            <a:spAutoFit/>
          </a:bodyPr>
          <a:lstStyle/>
          <a:p>
            <a:pPr algn="just"/>
            <a:r>
              <a:rPr lang="pl-PL" sz="2800" dirty="0">
                <a:latin typeface="+mj-lt"/>
              </a:rPr>
              <a:t>Art. 30. § 1. Umowa o pracę rozwiązuje się:</a:t>
            </a:r>
          </a:p>
          <a:p>
            <a:pPr algn="just"/>
            <a:r>
              <a:rPr lang="pl-PL" sz="2800" dirty="0">
                <a:latin typeface="+mj-lt"/>
              </a:rPr>
              <a:t>1)   na mocy porozumienia stron;</a:t>
            </a:r>
          </a:p>
          <a:p>
            <a:pPr algn="just"/>
            <a:r>
              <a:rPr lang="pl-PL" sz="2800" dirty="0">
                <a:latin typeface="+mj-lt"/>
              </a:rPr>
              <a:t>2)   przez oświadczenie jednej ze stron z zachowaniem okresu wypowiedzenia (rozwiązanie umowy o pracę za wypowiedzeniem);</a:t>
            </a:r>
          </a:p>
          <a:p>
            <a:pPr algn="just"/>
            <a:r>
              <a:rPr lang="pl-PL" sz="2800" dirty="0">
                <a:latin typeface="+mj-lt"/>
              </a:rPr>
              <a:t>3)   przez oświadczenie jednej ze stron bez zachowania okresu wypowiedzenia (rozwiązanie umowy o pracę bez wypowiedzenia);</a:t>
            </a:r>
          </a:p>
          <a:p>
            <a:pPr algn="just"/>
            <a:r>
              <a:rPr lang="pl-PL" sz="2800" dirty="0">
                <a:latin typeface="+mj-lt"/>
              </a:rPr>
              <a:t>4)   z upływem czasu, na który była zawarta.</a:t>
            </a:r>
          </a:p>
          <a:p>
            <a:pPr algn="just"/>
            <a:r>
              <a:rPr lang="pl-PL" sz="2800" dirty="0">
                <a:latin typeface="+mj-lt"/>
              </a:rPr>
              <a:t>5)   (uchylony).</a:t>
            </a:r>
            <a:endParaRPr lang="pl-PL" b="1" cap="all" dirty="0">
              <a:latin typeface="+mj-lt"/>
            </a:endParaRPr>
          </a:p>
        </p:txBody>
      </p:sp>
    </p:spTree>
    <p:extLst>
      <p:ext uri="{BB962C8B-B14F-4D97-AF65-F5344CB8AC3E}">
        <p14:creationId xmlns:p14="http://schemas.microsoft.com/office/powerpoint/2010/main" val="3934033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Cel regulacji zawartej w </a:t>
            </a:r>
            <a:br>
              <a:rPr lang="pl-PL" dirty="0" smtClean="0"/>
            </a:br>
            <a:r>
              <a:rPr lang="pl-PL" dirty="0" smtClean="0"/>
              <a:t>art. 30 § 4 </a:t>
            </a:r>
            <a:r>
              <a:rPr lang="pl-PL" dirty="0" err="1" smtClean="0"/>
              <a:t>k.p</a:t>
            </a:r>
            <a:r>
              <a:rPr lang="pl-PL" dirty="0" smtClean="0"/>
              <a:t>. </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a:t>
            </a:r>
            <a:r>
              <a:rPr lang="pl-PL" i="1" dirty="0" smtClean="0"/>
              <a:t>Celem regulacji zawartej w art. 30 § 4 </a:t>
            </a:r>
            <a:r>
              <a:rPr lang="pl-PL" i="1" dirty="0" err="1" smtClean="0"/>
              <a:t>k.p</a:t>
            </a:r>
            <a:r>
              <a:rPr lang="pl-PL" i="1" dirty="0" smtClean="0"/>
              <a:t>. jest </a:t>
            </a:r>
            <a:r>
              <a:rPr lang="pl-PL" b="1" i="1" dirty="0" smtClean="0"/>
              <a:t>umożliwienie pracownikowi obrony </a:t>
            </a:r>
            <a:r>
              <a:rPr lang="pl-PL" i="1" dirty="0" smtClean="0"/>
              <a:t>przed wypowiedzeniem umowy o pracę, a zatem ujęcie przyczyn wypowiedzenia powinno być na tyle </a:t>
            </a:r>
            <a:r>
              <a:rPr lang="pl-PL" b="1" i="1" dirty="0" smtClean="0"/>
              <a:t>konkretne i precyzyjne</a:t>
            </a:r>
            <a:r>
              <a:rPr lang="pl-PL" i="1" dirty="0" smtClean="0"/>
              <a:t>, aby umożliwiało mu rzeczową obronę w razie ewentualnego procesu. Z tego właśnie względu wskazanie przyczyny (przyczyn) wypowiedzenia przesądza o tym, że spór przed sądem pracy może się toczyć tylko w jej (ich) granicach</a:t>
            </a:r>
            <a:r>
              <a:rPr lang="pl-PL" dirty="0" smtClean="0"/>
              <a:t>”.</a:t>
            </a:r>
          </a:p>
          <a:p>
            <a:pPr algn="ctr">
              <a:buNone/>
            </a:pPr>
            <a:r>
              <a:rPr lang="pl-PL" sz="1800" dirty="0" smtClean="0"/>
              <a:t>(wyrok SN z dnia 2 października 2012 r., II PK 60/12)</a:t>
            </a:r>
            <a:endParaRPr lang="pl-PL" sz="1800" dirty="0"/>
          </a:p>
        </p:txBody>
      </p:sp>
    </p:spTree>
    <p:extLst>
      <p:ext uri="{BB962C8B-B14F-4D97-AF65-F5344CB8AC3E}">
        <p14:creationId xmlns:p14="http://schemas.microsoft.com/office/powerpoint/2010/main" val="1005886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92696"/>
            <a:ext cx="7467600" cy="1143000"/>
          </a:xfrm>
        </p:spPr>
        <p:txBody>
          <a:bodyPr>
            <a:normAutofit fontScale="90000"/>
          </a:bodyPr>
          <a:lstStyle/>
          <a:p>
            <a:r>
              <a:rPr lang="pl-PL" dirty="0" smtClean="0"/>
              <a:t>Ocena utraty zaufania jako przyczyny wypowiedzenia w świetle art. 30 § 4 </a:t>
            </a:r>
            <a:r>
              <a:rPr lang="pl-PL" dirty="0" err="1" smtClean="0"/>
              <a:t>k.p</a:t>
            </a:r>
            <a:r>
              <a:rPr lang="pl-PL" dirty="0" smtClean="0"/>
              <a:t>. i art. 45 § 1 </a:t>
            </a:r>
            <a:r>
              <a:rPr lang="pl-PL" dirty="0" err="1" smtClean="0"/>
              <a:t>k.p</a:t>
            </a:r>
            <a:r>
              <a:rPr lang="pl-PL" dirty="0" smtClean="0"/>
              <a:t>.</a:t>
            </a:r>
            <a:endParaRPr lang="pl-PL" dirty="0"/>
          </a:p>
        </p:txBody>
      </p:sp>
      <p:sp>
        <p:nvSpPr>
          <p:cNvPr id="3" name="Symbol zastępczy zawartości 2"/>
          <p:cNvSpPr>
            <a:spLocks noGrp="1"/>
          </p:cNvSpPr>
          <p:nvPr>
            <p:ph sz="quarter" idx="1"/>
          </p:nvPr>
        </p:nvSpPr>
        <p:spPr>
          <a:xfrm>
            <a:off x="467544" y="2132856"/>
            <a:ext cx="7467600" cy="4873752"/>
          </a:xfrm>
        </p:spPr>
        <p:txBody>
          <a:bodyPr/>
          <a:lstStyle/>
          <a:p>
            <a:pPr algn="just">
              <a:buNone/>
            </a:pPr>
            <a:r>
              <a:rPr lang="pl-PL" dirty="0" smtClean="0"/>
              <a:t>   „</a:t>
            </a:r>
            <a:r>
              <a:rPr lang="pl-PL" i="1" dirty="0" smtClean="0"/>
              <a:t>Powołanie się przez pracodawcę na utratę zaufania i wskazanie okoliczności, które legły u jej podstaw, spełnia wymagania co do formy wypowiedzenia w zakresie określonym w art. 30 § 4 </a:t>
            </a:r>
            <a:r>
              <a:rPr lang="pl-PL" i="1" dirty="0" err="1" smtClean="0"/>
              <a:t>k.p</a:t>
            </a:r>
            <a:r>
              <a:rPr lang="pl-PL" i="1" dirty="0" smtClean="0"/>
              <a:t>., a to, czy podane przez pracodawcę fakty istniały obiektywnie i czy uzasadniały utratę zaufania, stanowi </a:t>
            </a:r>
            <a:r>
              <a:rPr lang="pl-PL" b="1" i="1" dirty="0" smtClean="0"/>
              <a:t>przedmiot oceny </a:t>
            </a:r>
            <a:r>
              <a:rPr lang="pl-PL" i="1" dirty="0" smtClean="0"/>
              <a:t>w płaszczyźnie art. 45 § 1 </a:t>
            </a:r>
            <a:r>
              <a:rPr lang="pl-PL" i="1" dirty="0" err="1" smtClean="0"/>
              <a:t>k.p</a:t>
            </a:r>
            <a:r>
              <a:rPr lang="pl-PL" dirty="0" smtClean="0"/>
              <a:t>”.</a:t>
            </a:r>
            <a:endParaRPr lang="pl-PL" dirty="0"/>
          </a:p>
        </p:txBody>
      </p:sp>
    </p:spTree>
    <p:extLst>
      <p:ext uri="{BB962C8B-B14F-4D97-AF65-F5344CB8AC3E}">
        <p14:creationId xmlns:p14="http://schemas.microsoft.com/office/powerpoint/2010/main" val="1868774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67544" y="836712"/>
            <a:ext cx="7467600" cy="4873752"/>
          </a:xfrm>
        </p:spPr>
        <p:txBody>
          <a:bodyPr>
            <a:normAutofit/>
          </a:bodyPr>
          <a:lstStyle/>
          <a:p>
            <a:pPr algn="just">
              <a:buNone/>
            </a:pPr>
            <a:r>
              <a:rPr lang="pl-PL" dirty="0" smtClean="0"/>
              <a:t>   „</a:t>
            </a:r>
            <a:r>
              <a:rPr lang="pl-PL" i="1" dirty="0" smtClean="0"/>
              <a:t>W przypadku wskazania przez pracodawcę jako przyczyny wypowiedzenia utraty zaufania spowodowanej zaistnieniem określonych faktów, </a:t>
            </a:r>
            <a:r>
              <a:rPr lang="pl-PL" b="1" i="1" dirty="0" smtClean="0"/>
              <a:t>w pierwszej kolejności </a:t>
            </a:r>
            <a:r>
              <a:rPr lang="pl-PL" i="1" dirty="0" smtClean="0"/>
              <a:t>należy ocenić, czy wskazane przez pracodawcę okoliczności </a:t>
            </a:r>
            <a:r>
              <a:rPr lang="pl-PL" b="1" i="1" dirty="0" smtClean="0"/>
              <a:t>mogły uzasadniać</a:t>
            </a:r>
            <a:r>
              <a:rPr lang="pl-PL" i="1" dirty="0" smtClean="0"/>
              <a:t> utratę zaufania do pracownika, a następnie, </a:t>
            </a:r>
            <a:r>
              <a:rPr lang="pl-PL" b="1" i="1" dirty="0" smtClean="0"/>
              <a:t>pod warunkiem pozytywnego rozstrzygnięcia</a:t>
            </a:r>
            <a:r>
              <a:rPr lang="pl-PL" i="1" dirty="0" smtClean="0"/>
              <a:t> tej kwestii - czy utrata zaufania w tych okolicznościach </a:t>
            </a:r>
            <a:r>
              <a:rPr lang="pl-PL" b="1" i="1" dirty="0" smtClean="0"/>
              <a:t>uzasadnia </a:t>
            </a:r>
            <a:r>
              <a:rPr lang="pl-PL" i="1" dirty="0" smtClean="0"/>
              <a:t>wypowiedzenie stosunku pracy</a:t>
            </a:r>
            <a:r>
              <a:rPr lang="pl-PL" dirty="0" smtClean="0"/>
              <a:t>”.</a:t>
            </a:r>
          </a:p>
          <a:p>
            <a:pPr algn="just">
              <a:buNone/>
            </a:pPr>
            <a:endParaRPr lang="pl-PL" dirty="0" smtClean="0"/>
          </a:p>
          <a:p>
            <a:pPr algn="ctr">
              <a:buNone/>
            </a:pPr>
            <a:r>
              <a:rPr lang="pl-PL" sz="1800" dirty="0" smtClean="0"/>
              <a:t>(wyrok SN z dnia 2 października 2012 r., II PK 60/12)</a:t>
            </a:r>
          </a:p>
          <a:p>
            <a:pPr algn="just">
              <a:buNone/>
            </a:pPr>
            <a:endParaRPr lang="pl-PL" dirty="0"/>
          </a:p>
        </p:txBody>
      </p:sp>
    </p:spTree>
    <p:extLst>
      <p:ext uri="{BB962C8B-B14F-4D97-AF65-F5344CB8AC3E}">
        <p14:creationId xmlns:p14="http://schemas.microsoft.com/office/powerpoint/2010/main" val="3131089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Konsultacja zamiaru wypowiedzenia stosunku pracy.</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Pracodawca </a:t>
            </a:r>
            <a:r>
              <a:rPr lang="pl-PL" b="1" dirty="0" smtClean="0"/>
              <a:t>zawiadamia</a:t>
            </a:r>
            <a:r>
              <a:rPr lang="pl-PL" dirty="0" smtClean="0"/>
              <a:t> na piśmie reprezentującą pracownika zakładowa organizację związkową o zamiarze wypowiedzenia pracownikowi umowy o pracę zawartej na czas nieokreślony, podając </a:t>
            </a:r>
            <a:r>
              <a:rPr lang="pl-PL" b="1" dirty="0" smtClean="0"/>
              <a:t>przyczynę</a:t>
            </a:r>
            <a:r>
              <a:rPr lang="pl-PL" dirty="0" smtClean="0"/>
              <a:t> uzasadniającą rozwiązanie umowy (art. 38 § 1 KP). </a:t>
            </a:r>
            <a:endParaRPr lang="pl-PL" dirty="0"/>
          </a:p>
        </p:txBody>
      </p:sp>
    </p:spTree>
    <p:extLst>
      <p:ext uri="{BB962C8B-B14F-4D97-AF65-F5344CB8AC3E}">
        <p14:creationId xmlns:p14="http://schemas.microsoft.com/office/powerpoint/2010/main" val="3502176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Kogo dotyczy obowiązek konsultacji?</a:t>
            </a:r>
            <a:endParaRPr lang="pl-PL" dirty="0"/>
          </a:p>
        </p:txBody>
      </p:sp>
      <p:graphicFrame>
        <p:nvGraphicFramePr>
          <p:cNvPr id="4" name="Symbol zastępczy zawartości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281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Art. 30 ust. 2 ustawy o związkach   zawodowych. </a:t>
            </a:r>
            <a:endParaRPr lang="pl-PL" dirty="0"/>
          </a:p>
        </p:txBody>
      </p:sp>
      <p:sp>
        <p:nvSpPr>
          <p:cNvPr id="3" name="Symbol zastępczy zawartości 2"/>
          <p:cNvSpPr>
            <a:spLocks noGrp="1"/>
          </p:cNvSpPr>
          <p:nvPr>
            <p:ph sz="quarter" idx="1"/>
          </p:nvPr>
        </p:nvSpPr>
        <p:spPr/>
        <p:txBody>
          <a:bodyPr>
            <a:normAutofit fontScale="92500"/>
          </a:bodyPr>
          <a:lstStyle/>
          <a:p>
            <a:pPr>
              <a:buNone/>
            </a:pPr>
            <a:r>
              <a:rPr lang="pl-PL" dirty="0" smtClean="0"/>
              <a:t>   Wiedzę co do tego, że dany pracownik korzysta z ochrony związków zawodowych, pracodawca może uzyskać w drodze zasięgnięcia informacji w trybie określonym w art. 30 ust. 2 ustawy o związkach zawodowych.</a:t>
            </a:r>
          </a:p>
          <a:p>
            <a:pPr>
              <a:buNone/>
            </a:pPr>
            <a:endParaRPr lang="pl-PL" dirty="0" smtClean="0"/>
          </a:p>
          <a:p>
            <a:pPr>
              <a:buNone/>
            </a:pPr>
            <a:r>
              <a:rPr lang="pl-PL" dirty="0" smtClean="0"/>
              <a:t>   W przypadku, w którym pracodawca </a:t>
            </a:r>
            <a:r>
              <a:rPr lang="pl-PL" b="1" dirty="0" smtClean="0"/>
              <a:t>posiada wiedzę </a:t>
            </a:r>
            <a:r>
              <a:rPr lang="pl-PL" dirty="0" smtClean="0"/>
              <a:t>o tym, że pracownik korzysta (lub nie) z ochrony związkowej, może pominąć etap zasięgania informacji. </a:t>
            </a:r>
          </a:p>
          <a:p>
            <a:pPr>
              <a:buNone/>
            </a:pPr>
            <a:r>
              <a:rPr lang="pl-PL" dirty="0" smtClean="0"/>
              <a:t>   </a:t>
            </a:r>
          </a:p>
          <a:p>
            <a:pPr>
              <a:buNone/>
            </a:pPr>
            <a:r>
              <a:rPr lang="pl-PL" dirty="0" smtClean="0"/>
              <a:t>   Pracodawca może przeprowadzić konsultację w trybie art. 38 Kodeksu pracy albo wypowiedzieć umowę bez konsultacji. </a:t>
            </a:r>
            <a:endParaRPr lang="pl-PL" dirty="0"/>
          </a:p>
        </p:txBody>
      </p:sp>
      <p:sp>
        <p:nvSpPr>
          <p:cNvPr id="4" name="Strzałka w dół 3"/>
          <p:cNvSpPr/>
          <p:nvPr/>
        </p:nvSpPr>
        <p:spPr>
          <a:xfrm>
            <a:off x="4067944" y="4869160"/>
            <a:ext cx="432048"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Tree>
    <p:extLst>
      <p:ext uri="{BB962C8B-B14F-4D97-AF65-F5344CB8AC3E}">
        <p14:creationId xmlns:p14="http://schemas.microsoft.com/office/powerpoint/2010/main" val="2137156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683568" y="620688"/>
            <a:ext cx="7467600" cy="5328592"/>
          </a:xfrm>
        </p:spPr>
        <p:txBody>
          <a:bodyPr>
            <a:normAutofit/>
          </a:bodyPr>
          <a:lstStyle/>
          <a:p>
            <a:pPr algn="just">
              <a:buNone/>
            </a:pPr>
            <a:r>
              <a:rPr lang="pl-PL" dirty="0" smtClean="0"/>
              <a:t>   </a:t>
            </a:r>
            <a:r>
              <a:rPr lang="pl-PL" b="1" dirty="0" smtClean="0"/>
              <a:t>Ryzyko</a:t>
            </a:r>
            <a:r>
              <a:rPr lang="pl-PL" dirty="0" smtClean="0"/>
              <a:t> błędnego przekonania co do tego, iż pracownik </a:t>
            </a:r>
            <a:r>
              <a:rPr lang="pl-PL" b="1" dirty="0" smtClean="0"/>
              <a:t>nie korzysta </a:t>
            </a:r>
            <a:r>
              <a:rPr lang="pl-PL" dirty="0" smtClean="0"/>
              <a:t>z ochrony związku zawodowego ciąży na pracodawcy.</a:t>
            </a:r>
          </a:p>
          <a:p>
            <a:pPr algn="just">
              <a:buNone/>
            </a:pPr>
            <a:endParaRPr lang="pl-PL" dirty="0" smtClean="0"/>
          </a:p>
          <a:p>
            <a:pPr algn="just">
              <a:buNone/>
            </a:pPr>
            <a:r>
              <a:rPr lang="pl-PL" dirty="0" smtClean="0"/>
              <a:t>   Niezasięgnięcie informacji, o której mowa w </a:t>
            </a:r>
          </a:p>
          <a:p>
            <a:pPr algn="just">
              <a:buNone/>
            </a:pPr>
            <a:r>
              <a:rPr lang="pl-PL" dirty="0" smtClean="0"/>
              <a:t>   art. 30 ust. 2 ustawy o związkach zawodowych, </a:t>
            </a:r>
            <a:r>
              <a:rPr lang="pl-PL" b="1" dirty="0" smtClean="0"/>
              <a:t>nie powoduje </a:t>
            </a:r>
            <a:r>
              <a:rPr lang="pl-PL" dirty="0" smtClean="0"/>
              <a:t>naruszenia prawa w rozumieniu art. 45 Kodeksu pracy, ponieważ skierowanie zapytanie o osoby korzystające z ochrony </a:t>
            </a:r>
            <a:r>
              <a:rPr lang="pl-PL" b="1" dirty="0" smtClean="0"/>
              <a:t>nie jest elementem procedury rozwiązywania umowy o pracę.</a:t>
            </a:r>
          </a:p>
          <a:p>
            <a:pPr algn="just">
              <a:buNone/>
            </a:pPr>
            <a:endParaRPr lang="pl-PL" b="1" dirty="0" smtClean="0"/>
          </a:p>
          <a:p>
            <a:pPr algn="ctr">
              <a:buNone/>
            </a:pPr>
            <a:r>
              <a:rPr lang="pl-PL" sz="1800" dirty="0" smtClean="0"/>
              <a:t>(zob. wyrok Sądu Najwyższego z dnia 23 stycznia 2002r.; </a:t>
            </a:r>
          </a:p>
          <a:p>
            <a:pPr algn="ctr">
              <a:buNone/>
            </a:pPr>
            <a:r>
              <a:rPr lang="pl-PL" sz="1800" dirty="0" smtClean="0"/>
              <a:t>I PKN 809/00)</a:t>
            </a:r>
            <a:endParaRPr lang="pl-PL" sz="1800" b="1" dirty="0" smtClean="0"/>
          </a:p>
          <a:p>
            <a:pPr algn="just">
              <a:buNone/>
            </a:pPr>
            <a:endParaRPr lang="pl-PL" b="1" dirty="0" smtClean="0"/>
          </a:p>
          <a:p>
            <a:pPr algn="just">
              <a:buNone/>
            </a:pPr>
            <a:endParaRPr lang="pl-PL" b="1" dirty="0"/>
          </a:p>
        </p:txBody>
      </p:sp>
    </p:spTree>
    <p:extLst>
      <p:ext uri="{BB962C8B-B14F-4D97-AF65-F5344CB8AC3E}">
        <p14:creationId xmlns:p14="http://schemas.microsoft.com/office/powerpoint/2010/main" val="1981692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FORMA ZAWIADOMIENIA</a:t>
            </a:r>
            <a:endParaRPr lang="pl-PL" dirty="0"/>
          </a:p>
        </p:txBody>
      </p:sp>
      <p:sp>
        <p:nvSpPr>
          <p:cNvPr id="3" name="Symbol zastępczy zawartości 2"/>
          <p:cNvSpPr>
            <a:spLocks noGrp="1"/>
          </p:cNvSpPr>
          <p:nvPr>
            <p:ph sz="quarter" idx="1"/>
          </p:nvPr>
        </p:nvSpPr>
        <p:spPr/>
        <p:txBody>
          <a:bodyPr/>
          <a:lstStyle/>
          <a:p>
            <a:pPr>
              <a:buNone/>
            </a:pPr>
            <a:r>
              <a:rPr lang="pl-PL" dirty="0" smtClean="0"/>
              <a:t>   Przewidziana w art. 38 § 1 Kodeksu pracy </a:t>
            </a:r>
            <a:r>
              <a:rPr lang="pl-PL" b="1" dirty="0" smtClean="0"/>
              <a:t>forma </a:t>
            </a:r>
            <a:r>
              <a:rPr lang="pl-PL" dirty="0" smtClean="0"/>
              <a:t>pisemna dotyczy </a:t>
            </a:r>
            <a:r>
              <a:rPr lang="pl-PL" b="1" dirty="0" smtClean="0"/>
              <a:t>zarówno zawiadomienia </a:t>
            </a:r>
            <a:r>
              <a:rPr lang="pl-PL" dirty="0" smtClean="0"/>
              <a:t>zakładowej organizacji związkowej o zamiarze wypowiedzenia pracownikowi umowy o pracę, jak i </a:t>
            </a:r>
            <a:r>
              <a:rPr lang="pl-PL" b="1" dirty="0" smtClean="0"/>
              <a:t>podania przyczyny </a:t>
            </a:r>
            <a:r>
              <a:rPr lang="pl-PL" dirty="0" smtClean="0"/>
              <a:t>uzasadniającej rozwiązanie umowy </a:t>
            </a:r>
          </a:p>
          <a:p>
            <a:pPr>
              <a:buNone/>
            </a:pPr>
            <a:r>
              <a:rPr lang="pl-PL" dirty="0" smtClean="0"/>
              <a:t>    (zob. uchwała Sądu Najwyższego z dnia 19 maja 1978r.; V PZP 6/77).</a:t>
            </a:r>
            <a:endParaRPr lang="pl-PL" dirty="0"/>
          </a:p>
        </p:txBody>
      </p:sp>
    </p:spTree>
    <p:extLst>
      <p:ext uri="{BB962C8B-B14F-4D97-AF65-F5344CB8AC3E}">
        <p14:creationId xmlns:p14="http://schemas.microsoft.com/office/powerpoint/2010/main" val="1576136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art. 38 § 2 K.P.</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Jeżeli zakładowa organizacja związkowa uzna, że wypowiedzenie byłoby nieuzasadnione, może, w ciągu </a:t>
            </a:r>
            <a:r>
              <a:rPr lang="pl-PL" b="1" dirty="0" smtClean="0"/>
              <a:t>5 dni </a:t>
            </a:r>
            <a:r>
              <a:rPr lang="pl-PL" dirty="0" smtClean="0"/>
              <a:t>od otrzymania zawiadomienia, zgłosić pracodawcy na piśmie swoje umotywowane zastrzeżenia.</a:t>
            </a:r>
          </a:p>
          <a:p>
            <a:pPr algn="just">
              <a:buNone/>
            </a:pPr>
            <a:endParaRPr lang="pl-PL" dirty="0" smtClean="0"/>
          </a:p>
          <a:p>
            <a:pPr algn="just">
              <a:buNone/>
            </a:pPr>
            <a:endParaRPr lang="pl-PL" dirty="0" smtClean="0"/>
          </a:p>
          <a:p>
            <a:pPr algn="just">
              <a:buNone/>
            </a:pPr>
            <a:r>
              <a:rPr lang="pl-PL" dirty="0" smtClean="0"/>
              <a:t>    Po rozpatrzeniu stanowiska organizacji związkowej, a także w przypadku niezajęcia przez nią stanowiska w ustalonym terminie, </a:t>
            </a:r>
            <a:r>
              <a:rPr lang="pl-PL" b="1" dirty="0" smtClean="0"/>
              <a:t>pracodawca podejmuje decyzję </a:t>
            </a:r>
            <a:r>
              <a:rPr lang="pl-PL" dirty="0" smtClean="0"/>
              <a:t>w sprawie wypowiedzenia (art. 38 § 5 Kodeksu pracy). </a:t>
            </a:r>
            <a:endParaRPr lang="pl-PL" dirty="0"/>
          </a:p>
        </p:txBody>
      </p:sp>
      <p:sp>
        <p:nvSpPr>
          <p:cNvPr id="4" name="Strzałka w dół 3"/>
          <p:cNvSpPr/>
          <p:nvPr/>
        </p:nvSpPr>
        <p:spPr>
          <a:xfrm>
            <a:off x="3707904" y="3573016"/>
            <a:ext cx="122413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Tree>
    <p:extLst>
      <p:ext uri="{BB962C8B-B14F-4D97-AF65-F5344CB8AC3E}">
        <p14:creationId xmlns:p14="http://schemas.microsoft.com/office/powerpoint/2010/main" val="2230384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Charakter opinii</a:t>
            </a:r>
            <a:endParaRPr lang="pl-PL" dirty="0"/>
          </a:p>
        </p:txBody>
      </p:sp>
      <p:sp>
        <p:nvSpPr>
          <p:cNvPr id="3" name="Symbol zastępczy zawartości 2"/>
          <p:cNvSpPr>
            <a:spLocks noGrp="1"/>
          </p:cNvSpPr>
          <p:nvPr>
            <p:ph sz="quarter" idx="1"/>
          </p:nvPr>
        </p:nvSpPr>
        <p:spPr/>
        <p:txBody>
          <a:bodyPr/>
          <a:lstStyle/>
          <a:p>
            <a:pPr>
              <a:buNone/>
            </a:pPr>
            <a:r>
              <a:rPr lang="pl-PL" dirty="0" smtClean="0"/>
              <a:t>   Umotywowane zastrzeżenia mają </a:t>
            </a:r>
            <a:r>
              <a:rPr lang="pl-PL" b="1" dirty="0" smtClean="0"/>
              <a:t>charakter opinii</a:t>
            </a:r>
            <a:r>
              <a:rPr lang="pl-PL" dirty="0" smtClean="0"/>
              <a:t>, która </a:t>
            </a:r>
            <a:r>
              <a:rPr lang="pl-PL" b="1" dirty="0" smtClean="0"/>
              <a:t>nie wiąże pracodawcy </a:t>
            </a:r>
            <a:r>
              <a:rPr lang="pl-PL" dirty="0" smtClean="0"/>
              <a:t>co do ostatecznej decyzji o dokonaniu wypowiedzenia umowy o pracę.</a:t>
            </a:r>
          </a:p>
          <a:p>
            <a:pPr>
              <a:buNone/>
            </a:pPr>
            <a:endParaRPr lang="pl-PL" dirty="0" smtClean="0"/>
          </a:p>
          <a:p>
            <a:pPr>
              <a:buNone/>
            </a:pPr>
            <a:r>
              <a:rPr lang="pl-PL" dirty="0" smtClean="0"/>
              <a:t>    </a:t>
            </a:r>
            <a:r>
              <a:rPr lang="pl-PL" b="1" dirty="0" smtClean="0"/>
              <a:t>Uprzedni</a:t>
            </a:r>
            <a:r>
              <a:rPr lang="pl-PL" dirty="0" smtClean="0"/>
              <a:t> tryb konsultacji.</a:t>
            </a:r>
          </a:p>
          <a:p>
            <a:pPr>
              <a:buNone/>
            </a:pPr>
            <a:endParaRPr lang="pl-PL" dirty="0" smtClean="0"/>
          </a:p>
          <a:p>
            <a:pPr>
              <a:buNone/>
            </a:pPr>
            <a:r>
              <a:rPr lang="pl-PL" dirty="0" smtClean="0"/>
              <a:t>    Zastrzeżenia powinny dotyczyć osoby pracownika ( zarówno w aspekcie jego dotychczasowego wykonywania obowiązków pracowniczych, jak i spraw niezwiązanych bezpośrednio z pracą, np. sytuacja rodzinna).</a:t>
            </a:r>
          </a:p>
          <a:p>
            <a:pPr>
              <a:buNone/>
            </a:pPr>
            <a:endParaRPr lang="pl-PL" dirty="0" smtClean="0"/>
          </a:p>
          <a:p>
            <a:pPr>
              <a:buNone/>
            </a:pPr>
            <a:endParaRPr lang="pl-PL" dirty="0"/>
          </a:p>
        </p:txBody>
      </p:sp>
    </p:spTree>
    <p:extLst>
      <p:ext uri="{BB962C8B-B14F-4D97-AF65-F5344CB8AC3E}">
        <p14:creationId xmlns:p14="http://schemas.microsoft.com/office/powerpoint/2010/main" val="386844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pic>
        <p:nvPicPr>
          <p:cNvPr id="4098" name="Picture 2" descr="A man and a woman shaking hands over coffee at a coffee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640" y="0"/>
            <a:ext cx="10548255" cy="7056784"/>
          </a:xfrm>
          <a:prstGeom prst="rect">
            <a:avLst/>
          </a:prstGeom>
          <a:noFill/>
          <a:extLst>
            <a:ext uri="{909E8E84-426E-40DD-AFC4-6F175D3DCCD1}">
              <a14:hiddenFill xmlns:a14="http://schemas.microsoft.com/office/drawing/2010/main">
                <a:solidFill>
                  <a:srgbClr val="FFFFFF"/>
                </a:solidFill>
              </a14:hiddenFill>
            </a:ext>
          </a:extLst>
        </p:spPr>
      </p:pic>
      <p:sp>
        <p:nvSpPr>
          <p:cNvPr id="14343" name="Prostokąt 12"/>
          <p:cNvSpPr>
            <a:spLocks noChangeArrowheads="1"/>
          </p:cNvSpPr>
          <p:nvPr/>
        </p:nvSpPr>
        <p:spPr bwMode="auto">
          <a:xfrm>
            <a:off x="485800" y="5301208"/>
            <a:ext cx="8172400" cy="923330"/>
          </a:xfrm>
          <a:prstGeom prst="rect">
            <a:avLst/>
          </a:prstGeom>
          <a:noFill/>
          <a:ln w="9525">
            <a:noFill/>
            <a:miter lim="800000"/>
            <a:headEnd/>
            <a:tailEnd/>
          </a:ln>
        </p:spPr>
        <p:txBody>
          <a:bodyPr wrap="square" anchor="ctr">
            <a:spAutoFit/>
          </a:bodyPr>
          <a:lstStyle/>
          <a:p>
            <a:pPr algn="just"/>
            <a:r>
              <a:rPr lang="pl-PL" sz="2700" cap="small" dirty="0">
                <a:solidFill>
                  <a:schemeClr val="bg1"/>
                </a:solidFill>
                <a:latin typeface="Century Schoolbook"/>
                <a:ea typeface="+mj-ea"/>
                <a:cs typeface="+mj-cs"/>
              </a:rPr>
              <a:t>ROZWIĄZANIE UMOWY O PRACĘ NA MOCY POROZUMIENIA STRON</a:t>
            </a:r>
            <a:endParaRPr lang="pl-PL" cap="all" dirty="0">
              <a:solidFill>
                <a:schemeClr val="bg1"/>
              </a:solidFill>
              <a:latin typeface="+mj-lt"/>
            </a:endParaRPr>
          </a:p>
        </p:txBody>
      </p:sp>
    </p:spTree>
    <p:extLst>
      <p:ext uri="{BB962C8B-B14F-4D97-AF65-F5344CB8AC3E}">
        <p14:creationId xmlns:p14="http://schemas.microsoft.com/office/powerpoint/2010/main" val="3934033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052736"/>
            <a:ext cx="7467600" cy="1143000"/>
          </a:xfrm>
        </p:spPr>
        <p:txBody>
          <a:bodyPr>
            <a:normAutofit fontScale="90000"/>
          </a:bodyPr>
          <a:lstStyle/>
          <a:p>
            <a:r>
              <a:rPr lang="pl-PL" dirty="0" smtClean="0"/>
              <a:t>termin, do którego pozostaje aktualna przeprowadzona konsultacja zamiaru wypowiedzenia…</a:t>
            </a:r>
            <a:endParaRPr lang="pl-PL" dirty="0"/>
          </a:p>
        </p:txBody>
      </p:sp>
      <p:sp>
        <p:nvSpPr>
          <p:cNvPr id="3" name="Symbol zastępczy zawartości 2"/>
          <p:cNvSpPr>
            <a:spLocks noGrp="1"/>
          </p:cNvSpPr>
          <p:nvPr>
            <p:ph sz="quarter" idx="1"/>
          </p:nvPr>
        </p:nvSpPr>
        <p:spPr>
          <a:xfrm>
            <a:off x="827584" y="2852936"/>
            <a:ext cx="7467600" cy="2376264"/>
          </a:xfrm>
        </p:spPr>
        <p:txBody>
          <a:bodyPr>
            <a:normAutofit lnSpcReduction="10000"/>
          </a:bodyPr>
          <a:lstStyle/>
          <a:p>
            <a:pPr algn="just"/>
            <a:r>
              <a:rPr lang="pl-PL" dirty="0" smtClean="0"/>
              <a:t>Nie został w przepisie przewidziany termin, do którego pozostaje aktualna przeprowadzona konsultacja zamiaru wypowiedzenia.</a:t>
            </a:r>
          </a:p>
          <a:p>
            <a:pPr algn="just"/>
            <a:endParaRPr lang="pl-PL" dirty="0" smtClean="0"/>
          </a:p>
          <a:p>
            <a:pPr algn="just"/>
            <a:endParaRPr lang="pl-PL" dirty="0" smtClean="0"/>
          </a:p>
          <a:p>
            <a:pPr algn="just">
              <a:buNone/>
            </a:pPr>
            <a:r>
              <a:rPr lang="pl-PL" dirty="0" smtClean="0"/>
              <a:t> </a:t>
            </a:r>
            <a:endParaRPr lang="pl-PL" dirty="0"/>
          </a:p>
        </p:txBody>
      </p:sp>
    </p:spTree>
    <p:extLst>
      <p:ext uri="{BB962C8B-B14F-4D97-AF65-F5344CB8AC3E}">
        <p14:creationId xmlns:p14="http://schemas.microsoft.com/office/powerpoint/2010/main" val="1869896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67544" y="692696"/>
            <a:ext cx="7467600" cy="4873752"/>
          </a:xfrm>
        </p:spPr>
        <p:txBody>
          <a:bodyPr>
            <a:normAutofit fontScale="92500"/>
          </a:bodyPr>
          <a:lstStyle/>
          <a:p>
            <a:pPr algn="just"/>
            <a:r>
              <a:rPr lang="pl-PL" dirty="0" smtClean="0"/>
              <a:t>Zgodnie z wyrokiem Sądu Najwyższego z dnia 17 grudnia 1997r. (I PKN 438/97), upływ czasu lub zmiana okoliczności faktycznych w chwili dokonywania wypowiedzenia, skutkiem czego jest </a:t>
            </a:r>
            <a:r>
              <a:rPr lang="pl-PL" b="1" dirty="0" smtClean="0"/>
              <a:t>ustanie wcześniej przekonsultowanej przyczyny</a:t>
            </a:r>
            <a:r>
              <a:rPr lang="pl-PL" dirty="0" smtClean="0"/>
              <a:t>, powodują obowiązek przeprowadzenia ponownej konsultacji. </a:t>
            </a:r>
          </a:p>
          <a:p>
            <a:pPr algn="just"/>
            <a:endParaRPr lang="pl-PL" dirty="0" smtClean="0"/>
          </a:p>
          <a:p>
            <a:pPr algn="just"/>
            <a:endParaRPr lang="pl-PL" dirty="0" smtClean="0"/>
          </a:p>
          <a:p>
            <a:pPr algn="just"/>
            <a:endParaRPr lang="pl-PL" dirty="0" smtClean="0"/>
          </a:p>
          <a:p>
            <a:pPr algn="just"/>
            <a:r>
              <a:rPr lang="pl-PL" dirty="0" smtClean="0"/>
              <a:t>Zatem okolicznością, która uzasadnia potrzebę przeprowadzenia ponownej konsultacji </a:t>
            </a:r>
            <a:r>
              <a:rPr lang="pl-PL" b="1" dirty="0" smtClean="0"/>
              <a:t>nie jest upływ czasu </a:t>
            </a:r>
            <a:r>
              <a:rPr lang="pl-PL" dirty="0" smtClean="0"/>
              <a:t>sam w sobie, ale </a:t>
            </a:r>
            <a:r>
              <a:rPr lang="pl-PL" b="1" dirty="0" smtClean="0"/>
              <a:t>jego wpływ na aktualność konsultowanej przyczyny wypowiedzenia</a:t>
            </a:r>
            <a:r>
              <a:rPr lang="pl-PL" dirty="0" smtClean="0"/>
              <a:t>.</a:t>
            </a:r>
            <a:endParaRPr lang="pl-PL" dirty="0"/>
          </a:p>
        </p:txBody>
      </p:sp>
      <p:sp>
        <p:nvSpPr>
          <p:cNvPr id="4" name="Strzałka w dół 3"/>
          <p:cNvSpPr/>
          <p:nvPr/>
        </p:nvSpPr>
        <p:spPr>
          <a:xfrm>
            <a:off x="3851920" y="2924944"/>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Tree>
    <p:extLst>
      <p:ext uri="{BB962C8B-B14F-4D97-AF65-F5344CB8AC3E}">
        <p14:creationId xmlns:p14="http://schemas.microsoft.com/office/powerpoint/2010/main" val="3238931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332656"/>
            <a:ext cx="7467600" cy="1143000"/>
          </a:xfrm>
        </p:spPr>
        <p:txBody>
          <a:bodyPr/>
          <a:lstStyle/>
          <a:p>
            <a:r>
              <a:rPr lang="pl-PL" dirty="0" smtClean="0"/>
              <a:t>Wyrok </a:t>
            </a:r>
            <a:r>
              <a:rPr lang="pl-PL" dirty="0" err="1" smtClean="0"/>
              <a:t>sn</a:t>
            </a:r>
            <a:r>
              <a:rPr lang="pl-PL" dirty="0" smtClean="0"/>
              <a:t> z dnia 2 czerwca 1995r. </a:t>
            </a:r>
            <a:br>
              <a:rPr lang="pl-PL" dirty="0" smtClean="0"/>
            </a:br>
            <a:r>
              <a:rPr lang="pl-PL" dirty="0" smtClean="0"/>
              <a:t>(I PRN 25/95)</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Upływ czasu 8 miesięcy między datą konsultacji w trybie art. 38 Kodeksu pracy a chwilą wypowiedzenia stosunku pracy </a:t>
            </a:r>
            <a:r>
              <a:rPr lang="pl-PL" b="1" dirty="0" smtClean="0"/>
              <a:t>nie stwarza powinności ponowienia konsultacji</a:t>
            </a:r>
            <a:r>
              <a:rPr lang="pl-PL" dirty="0" smtClean="0"/>
              <a:t>, jeżeli powodem niezłożenia pracownikowi wypowiedzenia po przeprowadzeniu konsultacji była choroba pracownika, a okoliczności faktyczne stanowiące uzasadnienie wypowiedzenia </a:t>
            </a:r>
            <a:r>
              <a:rPr lang="pl-PL" b="1" dirty="0" smtClean="0"/>
              <a:t>nie uległy w międzyczasie zmianie.</a:t>
            </a:r>
            <a:endParaRPr lang="pl-PL" b="1" dirty="0"/>
          </a:p>
        </p:txBody>
      </p:sp>
    </p:spTree>
    <p:extLst>
      <p:ext uri="{BB962C8B-B14F-4D97-AF65-F5344CB8AC3E}">
        <p14:creationId xmlns:p14="http://schemas.microsoft.com/office/powerpoint/2010/main" val="2711427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Naruszenie obowiązku konsultacji</a:t>
            </a:r>
            <a:endParaRPr lang="pl-PL" dirty="0"/>
          </a:p>
        </p:txBody>
      </p:sp>
      <p:sp>
        <p:nvSpPr>
          <p:cNvPr id="3" name="Symbol zastępczy zawartości 2"/>
          <p:cNvSpPr>
            <a:spLocks noGrp="1"/>
          </p:cNvSpPr>
          <p:nvPr>
            <p:ph sz="quarter" idx="1"/>
          </p:nvPr>
        </p:nvSpPr>
        <p:spPr/>
        <p:txBody>
          <a:bodyPr/>
          <a:lstStyle/>
          <a:p>
            <a:r>
              <a:rPr lang="pl-PL" dirty="0" smtClean="0"/>
              <a:t>Naruszenie art. 38 </a:t>
            </a:r>
            <a:r>
              <a:rPr lang="pl-PL" dirty="0" err="1" smtClean="0"/>
              <a:t>k.p</a:t>
            </a:r>
            <a:r>
              <a:rPr lang="pl-PL" dirty="0" smtClean="0"/>
              <a:t>. stanowi naruszenie przepisów prawa uzasadniającego odwołanie się do sądu pracy w trybie art. 45 </a:t>
            </a:r>
            <a:r>
              <a:rPr lang="pl-PL" dirty="0" err="1" smtClean="0"/>
              <a:t>k.p</a:t>
            </a:r>
            <a:r>
              <a:rPr lang="pl-PL" dirty="0" smtClean="0"/>
              <a:t>.</a:t>
            </a:r>
          </a:p>
          <a:p>
            <a:endParaRPr lang="pl-PL" dirty="0" smtClean="0"/>
          </a:p>
          <a:p>
            <a:endParaRPr lang="pl-PL" dirty="0" smtClean="0"/>
          </a:p>
          <a:p>
            <a:endParaRPr lang="pl-PL" dirty="0" smtClean="0"/>
          </a:p>
          <a:p>
            <a:pPr algn="just"/>
            <a:r>
              <a:rPr lang="pl-PL" dirty="0" smtClean="0"/>
              <a:t>Pracownikowi przysługują roszczenia związane z nieuzasadnionym/niezgodnym z prawem rozwiązaniem stosunku pracy</a:t>
            </a:r>
            <a:endParaRPr lang="pl-PL" dirty="0"/>
          </a:p>
        </p:txBody>
      </p:sp>
      <p:sp>
        <p:nvSpPr>
          <p:cNvPr id="4" name="Strzałka w dół 3"/>
          <p:cNvSpPr/>
          <p:nvPr/>
        </p:nvSpPr>
        <p:spPr>
          <a:xfrm>
            <a:off x="3635896" y="3068960"/>
            <a:ext cx="115212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l-PL">
              <a:solidFill>
                <a:prstClr val="white"/>
              </a:solidFill>
            </a:endParaRPr>
          </a:p>
        </p:txBody>
      </p:sp>
    </p:spTree>
    <p:extLst>
      <p:ext uri="{BB962C8B-B14F-4D97-AF65-F5344CB8AC3E}">
        <p14:creationId xmlns:p14="http://schemas.microsoft.com/office/powerpoint/2010/main" val="1140083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zawsze ???</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W wyroku z dnia 24 marca 2000r. (I PKN 544/99) Sąd Najwyższy uznał za </a:t>
            </a:r>
            <a:r>
              <a:rPr lang="pl-PL" b="1" dirty="0" smtClean="0"/>
              <a:t>sprzeczne z zasadami współżycia społecznego</a:t>
            </a:r>
            <a:r>
              <a:rPr lang="pl-PL" dirty="0" smtClean="0"/>
              <a:t> (art. 8 </a:t>
            </a:r>
            <a:r>
              <a:rPr lang="pl-PL" dirty="0" err="1" smtClean="0"/>
              <a:t>k.p</a:t>
            </a:r>
            <a:r>
              <a:rPr lang="pl-PL" dirty="0" smtClean="0"/>
              <a:t>.) żądanie przywrócenia do pracy ze względu na niedopełnienie przez pracodawcę obowiązku konsultacji zamiaru wypowiedzenia umowy o pracę, jeżeli pracownik w sposób istotny naruszył obowiązki pracownicze i zachował się wobec pracodawcy wyjątkowo nielojalnie.</a:t>
            </a:r>
            <a:endParaRPr lang="pl-PL" dirty="0"/>
          </a:p>
        </p:txBody>
      </p:sp>
    </p:spTree>
    <p:extLst>
      <p:ext uri="{BB962C8B-B14F-4D97-AF65-F5344CB8AC3E}">
        <p14:creationId xmlns:p14="http://schemas.microsoft.com/office/powerpoint/2010/main" val="2063613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7467600" cy="1143000"/>
          </a:xfrm>
        </p:spPr>
        <p:txBody>
          <a:bodyPr/>
          <a:lstStyle/>
          <a:p>
            <a:r>
              <a:rPr lang="pl-PL" dirty="0" smtClean="0"/>
              <a:t>Ochrona szczególna</a:t>
            </a:r>
            <a:endParaRPr lang="pl-PL" dirty="0"/>
          </a:p>
        </p:txBody>
      </p:sp>
      <p:sp>
        <p:nvSpPr>
          <p:cNvPr id="3" name="Symbol zastępczy zawartości 2"/>
          <p:cNvSpPr>
            <a:spLocks noGrp="1"/>
          </p:cNvSpPr>
          <p:nvPr>
            <p:ph sz="quarter" idx="1"/>
          </p:nvPr>
        </p:nvSpPr>
        <p:spPr>
          <a:xfrm>
            <a:off x="467544" y="1916832"/>
            <a:ext cx="7467600" cy="2880320"/>
          </a:xfrm>
        </p:spPr>
        <p:txBody>
          <a:bodyPr>
            <a:normAutofit/>
          </a:bodyPr>
          <a:lstStyle/>
          <a:p>
            <a:pPr algn="just">
              <a:buNone/>
            </a:pPr>
            <a:r>
              <a:rPr lang="pl-PL" dirty="0" smtClean="0"/>
              <a:t>   Dotyczy wyłącznie </a:t>
            </a:r>
            <a:r>
              <a:rPr lang="pl-PL" b="1" dirty="0" smtClean="0"/>
              <a:t>wybranych grup </a:t>
            </a:r>
            <a:r>
              <a:rPr lang="pl-PL" dirty="0" smtClean="0"/>
              <a:t>pracowników, których ze względu na ich szczególną sytuację, ustawodawca postanowił objąć dodatkową ochroną.</a:t>
            </a:r>
          </a:p>
          <a:p>
            <a:pPr>
              <a:buNone/>
            </a:pPr>
            <a:endParaRPr lang="pl-PL" dirty="0" smtClean="0"/>
          </a:p>
          <a:p>
            <a:pPr>
              <a:buNone/>
            </a:pPr>
            <a:r>
              <a:rPr lang="pl-PL" dirty="0" smtClean="0"/>
              <a:t>   </a:t>
            </a:r>
            <a:endParaRPr lang="pl-PL" dirty="0"/>
          </a:p>
        </p:txBody>
      </p:sp>
    </p:spTree>
    <p:extLst>
      <p:ext uri="{BB962C8B-B14F-4D97-AF65-F5344CB8AC3E}">
        <p14:creationId xmlns:p14="http://schemas.microsoft.com/office/powerpoint/2010/main" val="3373532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39552" y="620688"/>
            <a:ext cx="7467600" cy="4752528"/>
          </a:xfrm>
        </p:spPr>
        <p:txBody>
          <a:bodyPr/>
          <a:lstStyle/>
          <a:p>
            <a:pPr>
              <a:buNone/>
            </a:pPr>
            <a:r>
              <a:rPr lang="pl-PL" dirty="0" smtClean="0"/>
              <a:t>   W polskim prawie pracy szczególna ochrona trwałości pracy może polegać na: </a:t>
            </a:r>
          </a:p>
          <a:p>
            <a:pPr>
              <a:buNone/>
            </a:pPr>
            <a:endParaRPr lang="pl-PL" dirty="0" smtClean="0"/>
          </a:p>
          <a:p>
            <a:pPr>
              <a:buNone/>
            </a:pPr>
            <a:endParaRPr lang="pl-PL" dirty="0" smtClean="0"/>
          </a:p>
          <a:p>
            <a:pPr algn="just"/>
            <a:r>
              <a:rPr lang="pl-PL" dirty="0" smtClean="0"/>
              <a:t>zakazie wypowiedzenia w określonych sytuacjach,</a:t>
            </a:r>
          </a:p>
          <a:p>
            <a:endParaRPr lang="pl-PL" dirty="0" smtClean="0"/>
          </a:p>
          <a:p>
            <a:r>
              <a:rPr lang="pl-PL" dirty="0" smtClean="0"/>
              <a:t> obowiązku uzyskania zgody podmiotu trzeciego na wypowiedzenie.</a:t>
            </a:r>
          </a:p>
          <a:p>
            <a:pPr>
              <a:buNone/>
            </a:pPr>
            <a:endParaRPr lang="pl-PL" dirty="0" smtClean="0"/>
          </a:p>
        </p:txBody>
      </p:sp>
    </p:spTree>
    <p:extLst>
      <p:ext uri="{BB962C8B-B14F-4D97-AF65-F5344CB8AC3E}">
        <p14:creationId xmlns:p14="http://schemas.microsoft.com/office/powerpoint/2010/main" val="176567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ZAKAZ WYPOWIEDZENIA</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Zakaz wypowiedzenia stosunku pracy polega na tym, że </a:t>
            </a:r>
            <a:r>
              <a:rPr lang="pl-PL" b="1" dirty="0" smtClean="0"/>
              <a:t>we wskazanych okresach </a:t>
            </a:r>
            <a:r>
              <a:rPr lang="pl-PL" dirty="0" smtClean="0"/>
              <a:t>lub </a:t>
            </a:r>
            <a:r>
              <a:rPr lang="pl-PL" b="1" dirty="0" smtClean="0"/>
              <a:t>wskazanym pracownikom </a:t>
            </a:r>
            <a:r>
              <a:rPr lang="pl-PL" dirty="0" smtClean="0"/>
              <a:t>nie można złożyć oświadczenia o wypowiedzeniu stosunku pracy.</a:t>
            </a:r>
          </a:p>
          <a:p>
            <a:pPr algn="just">
              <a:buNone/>
            </a:pPr>
            <a:endParaRPr lang="pl-PL" dirty="0" smtClean="0"/>
          </a:p>
          <a:p>
            <a:pPr algn="just">
              <a:buNone/>
            </a:pPr>
            <a:r>
              <a:rPr lang="pl-PL" dirty="0" smtClean="0"/>
              <a:t>   Niekiedy następuje </a:t>
            </a:r>
            <a:r>
              <a:rPr lang="pl-PL" b="1" dirty="0" smtClean="0"/>
              <a:t>zakaz wypowiedzenia i rozwiązania stosunku pracy</a:t>
            </a:r>
            <a:r>
              <a:rPr lang="pl-PL" dirty="0" smtClean="0"/>
              <a:t>, oznaczający iż w okresie ochronnym nie tylko nie można dokonać wypowiedzenia, ale stosunek pracy nie może ustać, nawet na podstawie wypowiedzenia złożonego przed rozpoczęciem tego okresu.</a:t>
            </a:r>
            <a:endParaRPr lang="pl-PL" dirty="0"/>
          </a:p>
        </p:txBody>
      </p:sp>
    </p:spTree>
    <p:extLst>
      <p:ext uri="{BB962C8B-B14F-4D97-AF65-F5344CB8AC3E}">
        <p14:creationId xmlns:p14="http://schemas.microsoft.com/office/powerpoint/2010/main" val="3342591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  art. 41 K.P.</a:t>
            </a:r>
            <a:endParaRPr lang="pl-PL" dirty="0"/>
          </a:p>
        </p:txBody>
      </p:sp>
      <p:sp>
        <p:nvSpPr>
          <p:cNvPr id="3" name="Symbol zastępczy zawartości 2"/>
          <p:cNvSpPr>
            <a:spLocks noGrp="1"/>
          </p:cNvSpPr>
          <p:nvPr>
            <p:ph sz="quarter" idx="1"/>
          </p:nvPr>
        </p:nvSpPr>
        <p:spPr/>
        <p:txBody>
          <a:bodyPr>
            <a:normAutofit lnSpcReduction="10000"/>
          </a:bodyPr>
          <a:lstStyle/>
          <a:p>
            <a:pPr>
              <a:buNone/>
            </a:pPr>
            <a:r>
              <a:rPr lang="pl-PL" dirty="0" smtClean="0"/>
              <a:t>   Pracodawca nie może wypowiedzieć umowy pracę w czasie urlopu pracownika, a także w czasie innej usprawiedliwionej nieobecności pracownika w pracy, jeżeli nie upłynął jeszcze okres uprawniający do rozwiązania umowy o pracę bez wypowiedzenia.</a:t>
            </a:r>
          </a:p>
          <a:p>
            <a:pPr>
              <a:buNone/>
            </a:pPr>
            <a:endParaRPr lang="pl-PL" dirty="0" smtClean="0"/>
          </a:p>
          <a:p>
            <a:pPr>
              <a:buNone/>
            </a:pPr>
            <a:r>
              <a:rPr lang="pl-PL" dirty="0" smtClean="0"/>
              <a:t>   Usprawiedliwioną nieobecność pracownika w pracy powodującą zakaz wy powiedzenia umowy o pracę jest:</a:t>
            </a:r>
          </a:p>
          <a:p>
            <a:pPr>
              <a:buNone/>
            </a:pPr>
            <a:r>
              <a:rPr lang="pl-PL" dirty="0" smtClean="0"/>
              <a:t>   - urlop wypoczynkowy,</a:t>
            </a:r>
          </a:p>
          <a:p>
            <a:pPr>
              <a:buNone/>
            </a:pPr>
            <a:r>
              <a:rPr lang="pl-PL" dirty="0" smtClean="0"/>
              <a:t>   - urlop wychowawczy,</a:t>
            </a:r>
          </a:p>
          <a:p>
            <a:pPr>
              <a:buNone/>
            </a:pPr>
            <a:r>
              <a:rPr lang="pl-PL" dirty="0" smtClean="0"/>
              <a:t>   - nieobecność w pracy z powodu choroby czy opieki nad dzieckiem…</a:t>
            </a:r>
          </a:p>
          <a:p>
            <a:pPr>
              <a:buNone/>
            </a:pPr>
            <a:endParaRPr lang="pl-PL" dirty="0"/>
          </a:p>
        </p:txBody>
      </p:sp>
    </p:spTree>
    <p:extLst>
      <p:ext uri="{BB962C8B-B14F-4D97-AF65-F5344CB8AC3E}">
        <p14:creationId xmlns:p14="http://schemas.microsoft.com/office/powerpoint/2010/main" val="1994432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96752"/>
            <a:ext cx="7467600" cy="3168352"/>
          </a:xfrm>
        </p:spPr>
        <p:txBody>
          <a:bodyPr>
            <a:normAutofit/>
          </a:bodyPr>
          <a:lstStyle/>
          <a:p>
            <a:pPr algn="just"/>
            <a:r>
              <a:rPr lang="pl-PL" dirty="0" smtClean="0"/>
              <a:t>Co w sytuacji, gdy pracownik, wobec którego złożono wypowiedzenie, wykaże następnie, iż w dniu otrzymania wypowiedzenia był niezdolny do pracy z powodu choroby?</a:t>
            </a:r>
            <a:endParaRPr lang="pl-PL" dirty="0"/>
          </a:p>
        </p:txBody>
      </p:sp>
    </p:spTree>
    <p:extLst>
      <p:ext uri="{BB962C8B-B14F-4D97-AF65-F5344CB8AC3E}">
        <p14:creationId xmlns:p14="http://schemas.microsoft.com/office/powerpoint/2010/main" val="425638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Symbol zastępczy zawartości 2"/>
          <p:cNvSpPr txBox="1">
            <a:spLocks/>
          </p:cNvSpPr>
          <p:nvPr/>
        </p:nvSpPr>
        <p:spPr>
          <a:xfrm>
            <a:off x="1294929" y="1340768"/>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najkorzystniejszy i najszybszy sposób rozwiązania stosunku pracy</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umożliwia rozwiązanie umowy w każdym czasie bez potrzeby oczekiwania na upływ ustawowego okresu wypowiedzenia.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z inicjatywą może wystąpić każda ze stron (zarówno pracodawca, jak i pracownik)</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3934033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 stanowisko nr 1</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W uchwale pełnego składu Izby Administracji, Pracy i Ubezpieczeń Społecznych z dnia 11 marca 1993r. (I PZP 68/92), Sąd Najwyższy przyjął, iż przesłanką przewidzianego w art. 41 Kodeksu pracy zakazu wypowiedzenia umowy o pracę jest </a:t>
            </a:r>
            <a:r>
              <a:rPr lang="pl-PL" b="1" dirty="0" smtClean="0"/>
              <a:t>nie tyle choroba</a:t>
            </a:r>
            <a:r>
              <a:rPr lang="pl-PL" dirty="0" smtClean="0"/>
              <a:t>, powodująca jego niezdolność do pracy, ile </a:t>
            </a:r>
            <a:r>
              <a:rPr lang="pl-PL" b="1" dirty="0" smtClean="0"/>
              <a:t>sam fakt nieobecności pracownika z powodu choroby</a:t>
            </a:r>
            <a:r>
              <a:rPr lang="pl-PL" dirty="0" smtClean="0"/>
              <a:t>. Pracownik, który świadczy pracę, nie ujawniając posiadanego zwolnienia lekarskiego, </a:t>
            </a:r>
            <a:r>
              <a:rPr lang="pl-PL" b="1" dirty="0" smtClean="0"/>
              <a:t>nie jest zatem w myśl wskazanego przepisu chroniony</a:t>
            </a:r>
            <a:r>
              <a:rPr lang="pl-PL" dirty="0" smtClean="0"/>
              <a:t>. </a:t>
            </a:r>
            <a:endParaRPr lang="pl-PL" dirty="0"/>
          </a:p>
        </p:txBody>
      </p:sp>
    </p:spTree>
    <p:extLst>
      <p:ext uri="{BB962C8B-B14F-4D97-AF65-F5344CB8AC3E}">
        <p14:creationId xmlns:p14="http://schemas.microsoft.com/office/powerpoint/2010/main" val="765796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Stanowisko nr 2</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Sąd Najwyższy w uchwale z dnia 6 września 1991r. (I PZP 41/91) uznał, iż bezskuteczne – w rozumieniu art. 45 § 1 Kodeksu pracy – jest wypowiedzenie umowy o pracę dokonane pracownikowi, który najpierw wykonywał pracę, a następnie bez zwłoki wykazał, że w chwili wypowiedzenia był niezdolny z powodu choroby.</a:t>
            </a:r>
            <a:endParaRPr lang="pl-PL" dirty="0"/>
          </a:p>
        </p:txBody>
      </p:sp>
    </p:spTree>
    <p:extLst>
      <p:ext uri="{BB962C8B-B14F-4D97-AF65-F5344CB8AC3E}">
        <p14:creationId xmlns:p14="http://schemas.microsoft.com/office/powerpoint/2010/main" val="999664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Ochrona przedemerytalna </a:t>
            </a:r>
            <a:br>
              <a:rPr lang="pl-PL" dirty="0" smtClean="0"/>
            </a:br>
            <a:r>
              <a:rPr lang="pl-PL" dirty="0" smtClean="0"/>
              <a:t>  (art. 39 </a:t>
            </a:r>
            <a:r>
              <a:rPr lang="pl-PL" dirty="0" err="1" smtClean="0"/>
              <a:t>k.p</a:t>
            </a:r>
            <a:r>
              <a:rPr lang="pl-PL" dirty="0" smtClean="0"/>
              <a:t>.)</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Zgodnie z przepisami pracodawca nie może wypowiedzieć umowy o pracę pracownikowi, któremu brakuje </a:t>
            </a:r>
            <a:r>
              <a:rPr lang="pl-PL" b="1" dirty="0" smtClean="0"/>
              <a:t>nie więcej niż 4 lata </a:t>
            </a:r>
            <a:r>
              <a:rPr lang="pl-PL" dirty="0" smtClean="0"/>
              <a:t>do osiągnięcia wieku emerytalnego, jeżeli okres zatrudnienia umożliwia mu uzyskanie prawa do emerytury z osiągnięciem tego wieku. </a:t>
            </a:r>
            <a:endParaRPr lang="pl-PL" dirty="0"/>
          </a:p>
        </p:txBody>
      </p:sp>
    </p:spTree>
    <p:extLst>
      <p:ext uri="{BB962C8B-B14F-4D97-AF65-F5344CB8AC3E}">
        <p14:creationId xmlns:p14="http://schemas.microsoft.com/office/powerpoint/2010/main" val="595044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Wcześniejsza emerytura ?</a:t>
            </a:r>
            <a:endParaRPr lang="pl-PL" dirty="0"/>
          </a:p>
        </p:txBody>
      </p:sp>
      <p:sp>
        <p:nvSpPr>
          <p:cNvPr id="3" name="Symbol zastępczy zawartości 2"/>
          <p:cNvSpPr>
            <a:spLocks noGrp="1"/>
          </p:cNvSpPr>
          <p:nvPr>
            <p:ph sz="quarter" idx="1"/>
          </p:nvPr>
        </p:nvSpPr>
        <p:spPr/>
        <p:txBody>
          <a:bodyPr/>
          <a:lstStyle/>
          <a:p>
            <a:pPr algn="just">
              <a:buNone/>
            </a:pPr>
            <a:r>
              <a:rPr lang="pl-PL" dirty="0" smtClean="0"/>
              <a:t>   Określone grupy pracowników przechodzące na emeryturę wcześniejszą z tytułu zatrudnienia w szczególnych warunkach lub w szczególnym charakterze również są objęte tą ochroną.</a:t>
            </a:r>
          </a:p>
          <a:p>
            <a:pPr algn="just">
              <a:buNone/>
            </a:pPr>
            <a:endParaRPr lang="pl-PL" dirty="0" smtClean="0"/>
          </a:p>
          <a:p>
            <a:pPr algn="just">
              <a:buNone/>
            </a:pPr>
            <a:r>
              <a:rPr lang="pl-PL" dirty="0" smtClean="0"/>
              <a:t>   (wyroki SN z 5 lipca 2011 r., I PK 15/2011 i 9 marca 2009 r., I PK 180/ 08).</a:t>
            </a:r>
            <a:endParaRPr lang="pl-PL" dirty="0"/>
          </a:p>
        </p:txBody>
      </p:sp>
    </p:spTree>
    <p:extLst>
      <p:ext uri="{BB962C8B-B14F-4D97-AF65-F5344CB8AC3E}">
        <p14:creationId xmlns:p14="http://schemas.microsoft.com/office/powerpoint/2010/main" val="2206673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wypowiedzenie zmieniające warunki pracy i płacy.</a:t>
            </a:r>
            <a:endParaRPr lang="pl-PL" dirty="0"/>
          </a:p>
        </p:txBody>
      </p:sp>
      <p:sp>
        <p:nvSpPr>
          <p:cNvPr id="3" name="Symbol zastępczy zawartości 2"/>
          <p:cNvSpPr>
            <a:spLocks noGrp="1"/>
          </p:cNvSpPr>
          <p:nvPr>
            <p:ph sz="quarter" idx="1"/>
          </p:nvPr>
        </p:nvSpPr>
        <p:spPr/>
        <p:txBody>
          <a:bodyPr>
            <a:normAutofit lnSpcReduction="10000"/>
          </a:bodyPr>
          <a:lstStyle/>
          <a:p>
            <a:pPr>
              <a:buNone/>
            </a:pPr>
            <a:r>
              <a:rPr lang="pl-PL" b="1" dirty="0" smtClean="0"/>
              <a:t>   ZASADA: </a:t>
            </a:r>
          </a:p>
          <a:p>
            <a:pPr>
              <a:buNone/>
            </a:pPr>
            <a:r>
              <a:rPr lang="pl-PL" dirty="0" smtClean="0"/>
              <a:t>   Zakaz obejmuje również wypowiedzenie zmieniające warunki pracy i płacy. </a:t>
            </a:r>
          </a:p>
          <a:p>
            <a:pPr>
              <a:buNone/>
            </a:pPr>
            <a:r>
              <a:rPr lang="pl-PL" b="1" dirty="0" smtClean="0"/>
              <a:t> </a:t>
            </a:r>
          </a:p>
          <a:p>
            <a:pPr>
              <a:buNone/>
            </a:pPr>
            <a:r>
              <a:rPr lang="pl-PL" b="1" dirty="0" smtClean="0"/>
              <a:t>   WYJĄTKI: </a:t>
            </a:r>
          </a:p>
          <a:p>
            <a:r>
              <a:rPr lang="pl-PL" dirty="0" smtClean="0"/>
              <a:t>wypowiedzenie stało się konieczne ze względu na wprowadzenie nowych zasad wynagradzania dotyczącego </a:t>
            </a:r>
            <a:r>
              <a:rPr lang="pl-PL" b="1" dirty="0" smtClean="0"/>
              <a:t>ogółu pracowników </a:t>
            </a:r>
            <a:r>
              <a:rPr lang="pl-PL" dirty="0" smtClean="0"/>
              <a:t>zatrudnionych w firmie (grupie, do której należy pracownik)</a:t>
            </a:r>
          </a:p>
          <a:p>
            <a:pPr>
              <a:buNone/>
            </a:pPr>
            <a:endParaRPr lang="pl-PL" dirty="0" smtClean="0"/>
          </a:p>
          <a:p>
            <a:r>
              <a:rPr lang="pl-PL" dirty="0" smtClean="0"/>
              <a:t>orzeczenie lekarskie stwierdza utratę zdolności do wykonywania dotychczasowej pracy</a:t>
            </a:r>
          </a:p>
          <a:p>
            <a:pPr>
              <a:buNone/>
            </a:pPr>
            <a:endParaRPr lang="pl-PL" b="1" dirty="0"/>
          </a:p>
        </p:txBody>
      </p:sp>
    </p:spTree>
    <p:extLst>
      <p:ext uri="{BB962C8B-B14F-4D97-AF65-F5344CB8AC3E}">
        <p14:creationId xmlns:p14="http://schemas.microsoft.com/office/powerpoint/2010/main" val="3640321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Przepisu art. 39 nie stosuje się:</a:t>
            </a:r>
            <a:endParaRPr lang="pl-PL" dirty="0"/>
          </a:p>
        </p:txBody>
      </p:sp>
      <p:sp>
        <p:nvSpPr>
          <p:cNvPr id="3" name="Symbol zastępczy zawartości 2"/>
          <p:cNvSpPr>
            <a:spLocks noGrp="1"/>
          </p:cNvSpPr>
          <p:nvPr>
            <p:ph sz="quarter" idx="1"/>
          </p:nvPr>
        </p:nvSpPr>
        <p:spPr/>
        <p:txBody>
          <a:bodyPr/>
          <a:lstStyle/>
          <a:p>
            <a:r>
              <a:rPr lang="pl-PL" dirty="0" smtClean="0"/>
              <a:t>w razie uzyskania przez pracownika prawa do renty z tytułu całkowitej niezdolności do pracy,</a:t>
            </a:r>
          </a:p>
          <a:p>
            <a:endParaRPr lang="pl-PL" dirty="0" smtClean="0"/>
          </a:p>
          <a:p>
            <a:r>
              <a:rPr lang="pl-PL" dirty="0" smtClean="0"/>
              <a:t>w razie ogłoszenie upadłości lub likwidacji zakładu pracy.</a:t>
            </a:r>
            <a:endParaRPr lang="pl-PL" dirty="0"/>
          </a:p>
        </p:txBody>
      </p:sp>
    </p:spTree>
    <p:extLst>
      <p:ext uri="{BB962C8B-B14F-4D97-AF65-F5344CB8AC3E}">
        <p14:creationId xmlns:p14="http://schemas.microsoft.com/office/powerpoint/2010/main" val="2921239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600200"/>
            <a:ext cx="7467600" cy="1684784"/>
          </a:xfrm>
        </p:spPr>
        <p:txBody>
          <a:bodyPr/>
          <a:lstStyle/>
          <a:p>
            <a:pPr algn="just">
              <a:buNone/>
            </a:pPr>
            <a:r>
              <a:rPr lang="pl-PL" dirty="0" smtClean="0"/>
              <a:t>   Ochrona przed wypowiedzeniem </a:t>
            </a:r>
            <a:r>
              <a:rPr lang="pl-PL" b="1" dirty="0" smtClean="0"/>
              <a:t>nie wyklucza </a:t>
            </a:r>
            <a:r>
              <a:rPr lang="pl-PL" dirty="0" smtClean="0"/>
              <a:t>tzw. zwolnienia dyscyplinarnego lub za porozumieniem stron.</a:t>
            </a:r>
            <a:endParaRPr lang="pl-PL" dirty="0"/>
          </a:p>
        </p:txBody>
      </p:sp>
    </p:spTree>
    <p:extLst>
      <p:ext uri="{BB962C8B-B14F-4D97-AF65-F5344CB8AC3E}">
        <p14:creationId xmlns:p14="http://schemas.microsoft.com/office/powerpoint/2010/main" val="2999913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Art. 177 </a:t>
            </a:r>
            <a:r>
              <a:rPr lang="pl-PL" dirty="0" err="1" smtClean="0"/>
              <a:t>k.p</a:t>
            </a:r>
            <a:r>
              <a:rPr lang="pl-PL" dirty="0" smtClean="0"/>
              <a:t>.</a:t>
            </a:r>
            <a:endParaRPr lang="pl-PL" dirty="0"/>
          </a:p>
        </p:txBody>
      </p:sp>
      <p:sp>
        <p:nvSpPr>
          <p:cNvPr id="3" name="Symbol zastępczy zawartości 2"/>
          <p:cNvSpPr>
            <a:spLocks noGrp="1"/>
          </p:cNvSpPr>
          <p:nvPr>
            <p:ph sz="quarter" idx="1"/>
          </p:nvPr>
        </p:nvSpPr>
        <p:spPr/>
        <p:txBody>
          <a:bodyPr/>
          <a:lstStyle/>
          <a:p>
            <a:pPr>
              <a:buNone/>
            </a:pPr>
            <a:r>
              <a:rPr lang="pl-PL" b="1" dirty="0" smtClean="0"/>
              <a:t>   </a:t>
            </a:r>
            <a:r>
              <a:rPr lang="pl-PL" dirty="0" smtClean="0"/>
              <a:t>Pracodawca nie może wypowiedzieć ani rozwiązać umowy o pracę w okresie ciąży, a także w okresie urlopu macierzyńskiego pracownicy.</a:t>
            </a:r>
          </a:p>
          <a:p>
            <a:pPr>
              <a:buNone/>
            </a:pPr>
            <a:endParaRPr lang="pl-PL" dirty="0" smtClean="0"/>
          </a:p>
          <a:p>
            <a:pPr algn="just">
              <a:buNone/>
            </a:pPr>
            <a:r>
              <a:rPr lang="pl-PL" dirty="0" smtClean="0"/>
              <a:t>   Zakaz wypowiedzenia i rozwiązania umowy o pracę, rozumiany jest jako zakaz złożenia w okresie ochronnym oświadczenia woli o wypowiedzeniu, jak również zakaz rozwiązania umowy wypowiedzianej wcześniej, jeszcze przed rozpoczęciem tego okresu.</a:t>
            </a:r>
            <a:endParaRPr lang="pl-PL" dirty="0"/>
          </a:p>
        </p:txBody>
      </p:sp>
    </p:spTree>
    <p:extLst>
      <p:ext uri="{BB962C8B-B14F-4D97-AF65-F5344CB8AC3E}">
        <p14:creationId xmlns:p14="http://schemas.microsoft.com/office/powerpoint/2010/main" val="3569572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Okres ochronny</a:t>
            </a:r>
            <a:endParaRPr lang="pl-PL" dirty="0"/>
          </a:p>
        </p:txBody>
      </p:sp>
      <p:sp>
        <p:nvSpPr>
          <p:cNvPr id="3" name="Symbol zastępczy zawartości 2"/>
          <p:cNvSpPr>
            <a:spLocks noGrp="1"/>
          </p:cNvSpPr>
          <p:nvPr>
            <p:ph sz="quarter" idx="1"/>
          </p:nvPr>
        </p:nvSpPr>
        <p:spPr/>
        <p:txBody>
          <a:bodyPr>
            <a:normAutofit/>
          </a:bodyPr>
          <a:lstStyle/>
          <a:p>
            <a:r>
              <a:rPr lang="pl-PL" b="1" dirty="0" smtClean="0"/>
              <a:t>Okres ochronny rozpoczyna się z chwilą zajścia pracownicy w ciążę</a:t>
            </a:r>
            <a:r>
              <a:rPr lang="pl-PL" dirty="0" smtClean="0"/>
              <a:t> </a:t>
            </a:r>
          </a:p>
          <a:p>
            <a:pPr>
              <a:buNone/>
            </a:pPr>
            <a:r>
              <a:rPr lang="pl-PL" dirty="0" smtClean="0"/>
              <a:t>    (tak orz. SN z 31.12.1957 r., I CR 1226/57, OSN 1959/2/46; orz. SN z 05.01.1952 r., I 2C 501/51).</a:t>
            </a:r>
          </a:p>
          <a:p>
            <a:pPr>
              <a:buNone/>
            </a:pPr>
            <a:endParaRPr lang="pl-PL" dirty="0" smtClean="0"/>
          </a:p>
          <a:p>
            <a:pPr algn="just"/>
            <a:r>
              <a:rPr lang="pl-PL" b="1" dirty="0" smtClean="0"/>
              <a:t>Okres ochronny</a:t>
            </a:r>
            <a:r>
              <a:rPr lang="pl-PL" dirty="0" smtClean="0"/>
              <a:t> objęty zakazem wypowiadania i rozwiązywania stosunku pracy </a:t>
            </a:r>
            <a:r>
              <a:rPr lang="pl-PL" b="1" dirty="0" smtClean="0"/>
              <a:t>kończy się </a:t>
            </a:r>
            <a:r>
              <a:rPr lang="pl-PL" dirty="0" smtClean="0"/>
              <a:t>najczęściej z upływem urlopu macierzyńskiego, a gdy pracownica wnioskuje o udzielenie urlopu wychowawczego, z upływem okresu, w którym korzystała z tego ostatniego.</a:t>
            </a:r>
            <a:endParaRPr lang="pl-PL" dirty="0"/>
          </a:p>
        </p:txBody>
      </p:sp>
    </p:spTree>
    <p:extLst>
      <p:ext uri="{BB962C8B-B14F-4D97-AF65-F5344CB8AC3E}">
        <p14:creationId xmlns:p14="http://schemas.microsoft.com/office/powerpoint/2010/main" val="43275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lstStyle/>
          <a:p>
            <a:pPr algn="just"/>
            <a:r>
              <a:rPr lang="pl-PL" dirty="0" smtClean="0"/>
              <a:t>W przypadku poronienia ochrona kończy się po wykorzystaniu zwolnienia lekarskiego, ponieważ poronienie formalnie traktuje się jako chorobę (tak -  Jackowiak U. komentarz do art. 177 kodeksu pracy).</a:t>
            </a:r>
            <a:endParaRPr lang="pl-PL" dirty="0"/>
          </a:p>
        </p:txBody>
      </p:sp>
    </p:spTree>
    <p:extLst>
      <p:ext uri="{BB962C8B-B14F-4D97-AF65-F5344CB8AC3E}">
        <p14:creationId xmlns:p14="http://schemas.microsoft.com/office/powerpoint/2010/main" val="371685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Symbol zastępczy zawartości 2"/>
          <p:cNvSpPr txBox="1">
            <a:spLocks/>
          </p:cNvSpPr>
          <p:nvPr/>
        </p:nvSpPr>
        <p:spPr>
          <a:xfrm>
            <a:off x="1078136" y="157545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Rozwiązanie stosunku pracy w drodze porozumienia stron nie jest sformalizowane. Właściwie jedynym wymogiem jego skutecznego zawarcia jest złożenie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zgodnych oświadczeń woli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przez pracodawcę i pracownika. </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Porozumienie może w najpełniejszym zakresie uwzględnić interesy obu stron.</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Do rozwiązania stosunku pracy w tym trybie mogą doprowadzić czynności </a:t>
            </a:r>
            <a:r>
              <a:rPr kumimoji="0" lang="pl-PL" sz="2400" b="0" i="0" u="none" strike="noStrike" kern="1200" cap="none" spc="0" normalizeH="0" baseline="0" noProof="0" dirty="0" err="1" smtClean="0">
                <a:ln>
                  <a:noFill/>
                </a:ln>
                <a:solidFill>
                  <a:sysClr val="windowText" lastClr="000000"/>
                </a:solidFill>
                <a:effectLst/>
                <a:uLnTx/>
                <a:uFillTx/>
                <a:latin typeface="Century Schoolbook"/>
                <a:ea typeface="+mn-ea"/>
                <a:cs typeface="+mn-cs"/>
              </a:rPr>
              <a:t>konkludentne</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17967829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Obowiązek uzyskania zgody podmiotu trzeciego na wypowiedzenie.</a:t>
            </a:r>
            <a:endParaRPr lang="pl-PL" dirty="0"/>
          </a:p>
        </p:txBody>
      </p:sp>
      <p:sp>
        <p:nvSpPr>
          <p:cNvPr id="3" name="Symbol zastępczy zawartości 2"/>
          <p:cNvSpPr>
            <a:spLocks noGrp="1"/>
          </p:cNvSpPr>
          <p:nvPr>
            <p:ph sz="quarter" idx="1"/>
          </p:nvPr>
        </p:nvSpPr>
        <p:spPr/>
        <p:txBody>
          <a:bodyPr/>
          <a:lstStyle/>
          <a:p>
            <a:endParaRPr lang="pl-PL" dirty="0" smtClean="0"/>
          </a:p>
          <a:p>
            <a:pPr algn="just">
              <a:buNone/>
            </a:pPr>
            <a:r>
              <a:rPr lang="pl-PL" dirty="0" smtClean="0"/>
              <a:t>   art. 32 ustawy z 23 maja 1991 r. o związkach zawodowych (</a:t>
            </a:r>
            <a:r>
              <a:rPr lang="pl-PL" dirty="0" err="1" smtClean="0"/>
              <a:t>t.j</a:t>
            </a:r>
            <a:r>
              <a:rPr lang="pl-PL" dirty="0" smtClean="0"/>
              <a:t>. </a:t>
            </a:r>
            <a:r>
              <a:rPr lang="pl-PL" dirty="0" err="1" smtClean="0"/>
              <a:t>Dz.U</a:t>
            </a:r>
            <a:r>
              <a:rPr lang="pl-PL" dirty="0" smtClean="0"/>
              <a:t>. z 2001 r. nr 79, poz. 854 z </a:t>
            </a:r>
            <a:r>
              <a:rPr lang="pl-PL" dirty="0" err="1" smtClean="0"/>
              <a:t>późn</a:t>
            </a:r>
            <a:r>
              <a:rPr lang="pl-PL" dirty="0" smtClean="0"/>
              <a:t>. zm.).</a:t>
            </a:r>
            <a:endParaRPr lang="pl-PL" dirty="0"/>
          </a:p>
        </p:txBody>
      </p:sp>
    </p:spTree>
    <p:extLst>
      <p:ext uri="{BB962C8B-B14F-4D97-AF65-F5344CB8AC3E}">
        <p14:creationId xmlns:p14="http://schemas.microsoft.com/office/powerpoint/2010/main" val="3679344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67544" y="908720"/>
            <a:ext cx="7467600" cy="4873752"/>
          </a:xfrm>
        </p:spPr>
        <p:txBody>
          <a:bodyPr>
            <a:normAutofit fontScale="92500" lnSpcReduction="20000"/>
          </a:bodyPr>
          <a:lstStyle/>
          <a:p>
            <a:pPr>
              <a:buNone/>
            </a:pPr>
            <a:r>
              <a:rPr lang="pl-PL" b="1" dirty="0" smtClean="0"/>
              <a:t>   Art. 32. </a:t>
            </a:r>
            <a:r>
              <a:rPr lang="pl-PL" dirty="0" smtClean="0"/>
              <a:t>1. Pracodawca bez zgody zarządu zakładowej organizacji związkowej nie może:</a:t>
            </a:r>
          </a:p>
          <a:p>
            <a:pPr>
              <a:buNone/>
            </a:pPr>
            <a:endParaRPr lang="pl-PL" dirty="0" smtClean="0"/>
          </a:p>
          <a:p>
            <a:pPr algn="just">
              <a:buNone/>
            </a:pPr>
            <a:r>
              <a:rPr lang="pl-PL" dirty="0" smtClean="0"/>
              <a:t>   1)   wypowiedzieć ani rozwiązać stosunku pracy z </a:t>
            </a:r>
            <a:r>
              <a:rPr lang="pl-PL" b="1" dirty="0" smtClean="0"/>
              <a:t>imiennie wskazanym uchwałą zarządu jego członkiem </a:t>
            </a:r>
            <a:r>
              <a:rPr lang="pl-PL" dirty="0" smtClean="0"/>
              <a:t>lub z innym pracownikiem będącym członkiem danej zakładowej organizacji związkowej, </a:t>
            </a:r>
            <a:r>
              <a:rPr lang="pl-PL" b="1" dirty="0" smtClean="0"/>
              <a:t>upoważnionym do reprezentowania </a:t>
            </a:r>
            <a:r>
              <a:rPr lang="pl-PL" dirty="0" smtClean="0"/>
              <a:t>tej organizacji wobec pracodawcy albo organu lub osoby dokonującej za pracodawcę czynności w sprawach z zakresu prawa pracy,</a:t>
            </a:r>
          </a:p>
          <a:p>
            <a:pPr algn="just">
              <a:buNone/>
            </a:pPr>
            <a:endParaRPr lang="pl-PL" dirty="0" smtClean="0"/>
          </a:p>
          <a:p>
            <a:pPr algn="just">
              <a:buNone/>
            </a:pPr>
            <a:r>
              <a:rPr lang="pl-PL" dirty="0" smtClean="0"/>
              <a:t>    2)   zmienić jednostronnie warunków pracy lub płacy na niekorzyść pracownika, o którym mowa w </a:t>
            </a:r>
            <a:r>
              <a:rPr lang="pl-PL" dirty="0" err="1" smtClean="0"/>
              <a:t>pkt</a:t>
            </a:r>
            <a:r>
              <a:rPr lang="pl-PL" dirty="0" smtClean="0"/>
              <a:t> 1</a:t>
            </a:r>
          </a:p>
          <a:p>
            <a:pPr algn="just">
              <a:buNone/>
            </a:pPr>
            <a:r>
              <a:rPr lang="pl-PL" dirty="0" smtClean="0"/>
              <a:t>    - z wyjątkiem gdy dopuszczają to odrębne przepisy.</a:t>
            </a:r>
          </a:p>
          <a:p>
            <a:endParaRPr lang="pl-PL" dirty="0"/>
          </a:p>
        </p:txBody>
      </p:sp>
    </p:spTree>
    <p:extLst>
      <p:ext uri="{BB962C8B-B14F-4D97-AF65-F5344CB8AC3E}">
        <p14:creationId xmlns:p14="http://schemas.microsoft.com/office/powerpoint/2010/main" val="1073010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7467600" cy="1143000"/>
          </a:xfrm>
        </p:spPr>
        <p:txBody>
          <a:bodyPr>
            <a:normAutofit fontScale="90000"/>
          </a:bodyPr>
          <a:lstStyle/>
          <a:p>
            <a:pPr algn="just"/>
            <a:r>
              <a:rPr lang="pl-PL" dirty="0" smtClean="0"/>
              <a:t>Związanie pracodawcy stanowiskiem zarządu zakładowej organizacji związkowej</a:t>
            </a:r>
            <a:endParaRPr lang="pl-PL" dirty="0"/>
          </a:p>
        </p:txBody>
      </p:sp>
      <p:sp>
        <p:nvSpPr>
          <p:cNvPr id="3" name="Symbol zastępczy zawartości 2"/>
          <p:cNvSpPr>
            <a:spLocks noGrp="1"/>
          </p:cNvSpPr>
          <p:nvPr>
            <p:ph sz="quarter" idx="1"/>
          </p:nvPr>
        </p:nvSpPr>
        <p:spPr>
          <a:xfrm>
            <a:off x="395536" y="1984248"/>
            <a:ext cx="7467600" cy="4873752"/>
          </a:xfrm>
        </p:spPr>
        <p:txBody>
          <a:bodyPr/>
          <a:lstStyle/>
          <a:p>
            <a:pPr algn="just">
              <a:buNone/>
            </a:pPr>
            <a:r>
              <a:rPr lang="pl-PL" dirty="0" smtClean="0"/>
              <a:t>   „</a:t>
            </a:r>
            <a:r>
              <a:rPr lang="pl-PL" i="1" dirty="0" smtClean="0"/>
              <a:t>Przepis art. 32 ust. 1 ustawy z 1991 r. o związkach zawodowych </a:t>
            </a:r>
            <a:r>
              <a:rPr lang="pl-PL" b="1" i="1" dirty="0" smtClean="0"/>
              <a:t>nie zawiera żadnych wyłączeń </a:t>
            </a:r>
            <a:r>
              <a:rPr lang="pl-PL" i="1" dirty="0" smtClean="0"/>
              <a:t>spod przewidzianej w nim ochrony, gdyż nie można wykluczyć, że wypowiedzenie lub rozwiązanie stosunku pracy przez pracodawcę może stać się jedynie pretekstem do pozbycia się pracownika prowadzącego działalność związkową”.</a:t>
            </a:r>
            <a:endParaRPr lang="pl-PL" i="1" dirty="0"/>
          </a:p>
        </p:txBody>
      </p:sp>
    </p:spTree>
    <p:extLst>
      <p:ext uri="{BB962C8B-B14F-4D97-AF65-F5344CB8AC3E}">
        <p14:creationId xmlns:p14="http://schemas.microsoft.com/office/powerpoint/2010/main" val="3993361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p:txBody>
          <a:bodyPr/>
          <a:lstStyle/>
          <a:p>
            <a:endParaRPr lang="pl-PL" dirty="0" smtClean="0"/>
          </a:p>
          <a:p>
            <a:pPr algn="just">
              <a:buNone/>
            </a:pPr>
            <a:r>
              <a:rPr lang="pl-PL" i="1" dirty="0" smtClean="0"/>
              <a:t>   „ (…) w każdym przypadku zamiaru wypowiedzenia (rozwiązania) umowy o pracę pracownikowi określonemu w art. 32 ust. 1 </a:t>
            </a:r>
            <a:r>
              <a:rPr lang="pl-PL" i="1" dirty="0" err="1" smtClean="0"/>
              <a:t>pkt</a:t>
            </a:r>
            <a:r>
              <a:rPr lang="pl-PL" i="1" dirty="0" smtClean="0"/>
              <a:t> 1 ustawy o związkach zawodowych pracodawca </a:t>
            </a:r>
            <a:r>
              <a:rPr lang="pl-PL" b="1" i="1" dirty="0" smtClean="0"/>
              <a:t>związany jest </a:t>
            </a:r>
            <a:r>
              <a:rPr lang="pl-PL" i="1" dirty="0" smtClean="0"/>
              <a:t>stanowiskiem zarządu zakładowej organizacji związkowej w tym zakresie”.</a:t>
            </a:r>
          </a:p>
          <a:p>
            <a:pPr algn="just">
              <a:buNone/>
            </a:pPr>
            <a:endParaRPr lang="pl-PL" i="1" dirty="0" smtClean="0"/>
          </a:p>
          <a:p>
            <a:pPr algn="ctr">
              <a:buNone/>
            </a:pPr>
            <a:r>
              <a:rPr lang="pl-PL" sz="1800" dirty="0" smtClean="0"/>
              <a:t>( wyrok SN z dnia 14 maja 2014 r., II PK 202/13)</a:t>
            </a:r>
            <a:endParaRPr lang="pl-PL" sz="1800" i="1" dirty="0"/>
          </a:p>
        </p:txBody>
      </p:sp>
    </p:spTree>
    <p:extLst>
      <p:ext uri="{BB962C8B-B14F-4D97-AF65-F5344CB8AC3E}">
        <p14:creationId xmlns:p14="http://schemas.microsoft.com/office/powerpoint/2010/main" val="1202298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Tytuł 1"/>
          <p:cNvSpPr txBox="1">
            <a:spLocks/>
          </p:cNvSpPr>
          <p:nvPr/>
        </p:nvSpPr>
        <p:spPr>
          <a:xfrm>
            <a:off x="1043608" y="1052736"/>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1" i="0" u="none" strike="noStrike" kern="1200" cap="small" spc="0" normalizeH="0" baseline="0" noProof="0" dirty="0" smtClean="0">
                <a:ln>
                  <a:noFill/>
                </a:ln>
                <a:solidFill>
                  <a:srgbClr val="575F6D"/>
                </a:solidFill>
                <a:effectLst/>
                <a:uLnTx/>
                <a:uFillTx/>
                <a:latin typeface="Century Schoolbook"/>
                <a:ea typeface="+mj-ea"/>
                <a:cs typeface="+mj-cs"/>
              </a:rPr>
              <a:t>Wypowiedzenie warunków pracy i płacy:</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9" name="Symbol zastępczy zawartości 2"/>
          <p:cNvSpPr txBox="1">
            <a:spLocks/>
          </p:cNvSpPr>
          <p:nvPr/>
        </p:nvSpPr>
        <p:spPr>
          <a:xfrm>
            <a:off x="1187624" y="2520156"/>
            <a:ext cx="7467600" cy="190080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 jednostronna czynność prawna dokonywana przez pracodawcę,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 w zależności od zachowania pracownika może wywołać dwa alternatywne skutki</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4045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971600" y="98072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SKUTKI:</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trzałka w dół 7"/>
          <p:cNvSpPr/>
          <p:nvPr/>
        </p:nvSpPr>
        <p:spPr>
          <a:xfrm>
            <a:off x="1619672" y="2132856"/>
            <a:ext cx="1512168" cy="1008112"/>
          </a:xfrm>
          <a:prstGeom prst="downArrow">
            <a:avLst/>
          </a:prstGeom>
          <a:solidFill>
            <a:srgbClr val="FE8637"/>
          </a:solidFill>
          <a:ln w="25400" cap="flat" cmpd="sng" algn="ctr">
            <a:solidFill>
              <a:srgbClr val="FE863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 lastClr="FFFFFF"/>
              </a:solidFill>
              <a:effectLst/>
              <a:uLnTx/>
              <a:uFillTx/>
              <a:latin typeface="Century Schoolbook"/>
              <a:ea typeface="+mn-ea"/>
              <a:cs typeface="+mn-cs"/>
            </a:endParaRPr>
          </a:p>
        </p:txBody>
      </p:sp>
      <p:sp>
        <p:nvSpPr>
          <p:cNvPr id="9" name="Strzałka w dół 8"/>
          <p:cNvSpPr/>
          <p:nvPr/>
        </p:nvSpPr>
        <p:spPr>
          <a:xfrm>
            <a:off x="6588224" y="2249488"/>
            <a:ext cx="1512168" cy="1008112"/>
          </a:xfrm>
          <a:prstGeom prst="downArrow">
            <a:avLst/>
          </a:prstGeom>
          <a:solidFill>
            <a:srgbClr val="FE8637"/>
          </a:solidFill>
          <a:ln w="25400" cap="flat" cmpd="sng" algn="ctr">
            <a:solidFill>
              <a:srgbClr val="FE863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a:ln>
                <a:noFill/>
              </a:ln>
              <a:solidFill>
                <a:sysClr val="window" lastClr="FFFFFF"/>
              </a:solidFill>
              <a:effectLst/>
              <a:uLnTx/>
              <a:uFillTx/>
              <a:latin typeface="Century Schoolbook"/>
              <a:ea typeface="+mn-ea"/>
              <a:cs typeface="+mn-cs"/>
            </a:endParaRPr>
          </a:p>
        </p:txBody>
      </p:sp>
      <p:sp>
        <p:nvSpPr>
          <p:cNvPr id="2" name="Prostokąt 1"/>
          <p:cNvSpPr/>
          <p:nvPr/>
        </p:nvSpPr>
        <p:spPr>
          <a:xfrm>
            <a:off x="1569666" y="3513749"/>
            <a:ext cx="6822529" cy="907941"/>
          </a:xfrm>
          <a:prstGeom prst="rect">
            <a:avLst/>
          </a:prstGeom>
        </p:spPr>
        <p:txBody>
          <a:bodyPr wrap="square">
            <a:spAutoFit/>
          </a:bodyPr>
          <a:lstStyle/>
          <a:p>
            <a:pPr marL="274320" lvl="0" indent="-274320" fontAlgn="auto">
              <a:spcBef>
                <a:spcPts val="600"/>
              </a:spcBef>
              <a:spcAft>
                <a:spcPts val="0"/>
              </a:spcAft>
              <a:buClr>
                <a:srgbClr val="FE8637"/>
              </a:buClr>
              <a:buSzPct val="70000"/>
            </a:pPr>
            <a:r>
              <a:rPr lang="pl-PL" sz="2400" dirty="0">
                <a:solidFill>
                  <a:prstClr val="black"/>
                </a:solidFill>
                <a:latin typeface="Century Schoolbook"/>
              </a:rPr>
              <a:t>ZMIANA TREŚCI                ROZWIĄZANIE</a:t>
            </a:r>
          </a:p>
          <a:p>
            <a:pPr marL="274320" lvl="0" indent="-274320" fontAlgn="auto">
              <a:spcBef>
                <a:spcPts val="600"/>
              </a:spcBef>
              <a:spcAft>
                <a:spcPts val="0"/>
              </a:spcAft>
              <a:buClr>
                <a:srgbClr val="FE8637"/>
              </a:buClr>
              <a:buSzPct val="70000"/>
            </a:pPr>
            <a:r>
              <a:rPr lang="pl-PL" sz="2400" dirty="0" smtClean="0">
                <a:solidFill>
                  <a:prstClr val="black"/>
                </a:solidFill>
                <a:latin typeface="Century Schoolbook"/>
              </a:rPr>
              <a:t>STOSUNKU </a:t>
            </a:r>
            <a:r>
              <a:rPr lang="pl-PL" sz="2400" dirty="0">
                <a:solidFill>
                  <a:prstClr val="black"/>
                </a:solidFill>
                <a:latin typeface="Century Schoolbook"/>
              </a:rPr>
              <a:t>PRACY         </a:t>
            </a:r>
            <a:r>
              <a:rPr lang="pl-PL" sz="2400" dirty="0" smtClean="0">
                <a:solidFill>
                  <a:prstClr val="black"/>
                </a:solidFill>
                <a:latin typeface="Century Schoolbook"/>
              </a:rPr>
              <a:t>STOSUNKU	PRACY </a:t>
            </a:r>
            <a:endParaRPr lang="pl-PL" sz="2400" dirty="0">
              <a:solidFill>
                <a:prstClr val="black"/>
              </a:solidFill>
              <a:latin typeface="Century Schoolbook"/>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971600" y="980728"/>
            <a:ext cx="7467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l-PL" dirty="0"/>
              <a:t>z</a:t>
            </a:r>
            <a:r>
              <a:rPr lang="pl-PL" dirty="0" smtClean="0"/>
              <a:t>akres zastosowania wypowiedzenia zmieniającego:</a:t>
            </a:r>
            <a:endParaRPr lang="pl-PL" dirty="0"/>
          </a:p>
        </p:txBody>
      </p:sp>
      <p:sp>
        <p:nvSpPr>
          <p:cNvPr id="8" name="Symbol zastępczy zawartości 2"/>
          <p:cNvSpPr txBox="1">
            <a:spLocks/>
          </p:cNvSpPr>
          <p:nvPr/>
        </p:nvSpPr>
        <p:spPr>
          <a:xfrm>
            <a:off x="1115616" y="2773892"/>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jest dopuszczalne w odniesieniu do wszystkich stosunków pracy, które podlegają wypowiedzeniu</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(może zostać zastosowane wobec pracownika, z którym zawarto umowę o pracę na czas nieokreślony, na okres próbny oraz na czas określony)</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115616" y="1093259"/>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uchwała SN z 28.4.1994 r., I PZP 52/93, OSNP Nr 11/1994, poz. 169</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pic>
        <p:nvPicPr>
          <p:cNvPr id="6146" name="Picture 2" descr="https://images.unsplash.com/photo-1436450412740-6b988f486c6b?dpr=1&amp;auto=format&amp;fit=crop&amp;w=1000&amp;q=80&amp;cs=tinysrgb"/>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6000"/>
                    </a14:imgEffect>
                  </a14:imgLayer>
                </a14:imgProps>
              </a:ext>
              <a:ext uri="{28A0092B-C50C-407E-A947-70E740481C1C}">
                <a14:useLocalDpi xmlns:a14="http://schemas.microsoft.com/office/drawing/2010/main" val="0"/>
              </a:ext>
            </a:extLst>
          </a:blip>
          <a:srcRect/>
          <a:stretch>
            <a:fillRect/>
          </a:stretch>
        </p:blipFill>
        <p:spPr bwMode="auto">
          <a:xfrm>
            <a:off x="-324544" y="17240"/>
            <a:ext cx="10256012" cy="6840760"/>
          </a:xfrm>
          <a:prstGeom prst="rect">
            <a:avLst/>
          </a:prstGeom>
          <a:noFill/>
          <a:extLst>
            <a:ext uri="{909E8E84-426E-40DD-AFC4-6F175D3DCCD1}">
              <a14:hiddenFill xmlns:a14="http://schemas.microsoft.com/office/drawing/2010/main">
                <a:solidFill>
                  <a:srgbClr val="FFFFFF"/>
                </a:solidFill>
              </a14:hiddenFill>
            </a:ext>
          </a:extLst>
        </p:spPr>
      </p:pic>
      <p:sp>
        <p:nvSpPr>
          <p:cNvPr id="8" name="Symbol zastępczy zawartości 2"/>
          <p:cNvSpPr txBox="1">
            <a:spLocks/>
          </p:cNvSpPr>
          <p:nvPr/>
        </p:nvSpPr>
        <p:spPr>
          <a:xfrm>
            <a:off x="395536" y="3645024"/>
            <a:ext cx="7467600" cy="218884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1" u="none" strike="noStrike" kern="1200" cap="none" spc="0" normalizeH="0" baseline="0" noProof="0" dirty="0" smtClean="0">
                <a:ln>
                  <a:noFill/>
                </a:ln>
                <a:solidFill>
                  <a:schemeClr val="bg1"/>
                </a:solidFill>
                <a:effectLst/>
                <a:uLnTx/>
                <a:uFillTx/>
                <a:latin typeface="Century Schoolbook"/>
                <a:ea typeface="+mn-ea"/>
                <a:cs typeface="+mn-cs"/>
              </a:rPr>
              <a:t>   „przez dokonanie wypowiedzenia zmieniającego </a:t>
            </a:r>
            <a:r>
              <a:rPr kumimoji="0" lang="pl-PL" sz="2400" b="1" i="1" u="none" strike="noStrike" kern="1200" cap="none" spc="0" normalizeH="0" baseline="0" noProof="0" dirty="0" smtClean="0">
                <a:ln>
                  <a:noFill/>
                </a:ln>
                <a:solidFill>
                  <a:schemeClr val="bg1"/>
                </a:solidFill>
                <a:effectLst/>
                <a:uLnTx/>
                <a:uFillTx/>
                <a:latin typeface="Century Schoolbook"/>
                <a:ea typeface="+mn-ea"/>
                <a:cs typeface="+mn-cs"/>
              </a:rPr>
              <a:t>nie jest dopuszczalna </a:t>
            </a:r>
            <a:r>
              <a:rPr kumimoji="0" lang="pl-PL" sz="2400" b="0" i="1" u="none" strike="noStrike" kern="1200" cap="none" spc="0" normalizeH="0" baseline="0" noProof="0" dirty="0" smtClean="0">
                <a:ln>
                  <a:noFill/>
                </a:ln>
                <a:solidFill>
                  <a:schemeClr val="bg1"/>
                </a:solidFill>
                <a:effectLst/>
                <a:uLnTx/>
                <a:uFillTx/>
                <a:latin typeface="Century Schoolbook"/>
                <a:ea typeface="+mn-ea"/>
                <a:cs typeface="+mn-cs"/>
              </a:rPr>
              <a:t>zmiana rodzaju umowy o pracę zawartej na czas nieokreślony na umowę na czas określony”</a:t>
            </a:r>
            <a:endParaRPr kumimoji="0" lang="pl-PL" sz="2400" b="0" i="1" u="none" strike="noStrike" kern="1200" cap="none" spc="0" normalizeH="0" baseline="0" noProof="0" dirty="0">
              <a:ln>
                <a:noFill/>
              </a:ln>
              <a:solidFill>
                <a:schemeClr val="bg1"/>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115616" y="98072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FORMA WYPOWIEDZENIA ZMIENIAJĄCEGO</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1115616" y="2572875"/>
            <a:ext cx="7467600" cy="262088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-oświadczenie pracodawcy o wypowiedzeniu warunków pracy lub płacy powinno mieć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formę pisemną</a:t>
            </a: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043608" y="98072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dwa niezbędne elementy:</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1331640" y="1412776"/>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oświadczenie o wypowiedzeniu dotychczasowych warunków</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propozycja nowych warunków pracy i płacy</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r>
              <a:rPr lang="pl-PL" dirty="0" smtClean="0"/>
              <a:t>          </a:t>
            </a:r>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Tytuł 1"/>
          <p:cNvSpPr txBox="1">
            <a:spLocks/>
          </p:cNvSpPr>
          <p:nvPr/>
        </p:nvSpPr>
        <p:spPr>
          <a:xfrm>
            <a:off x="1258665" y="2542386"/>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2400" b="0" i="0" u="none" strike="noStrike" kern="1200" cap="small" spc="0" normalizeH="0" baseline="0" noProof="0" dirty="0" smtClean="0">
                <a:ln>
                  <a:noFill/>
                </a:ln>
                <a:solidFill>
                  <a:srgbClr val="575F6D"/>
                </a:solidFill>
                <a:effectLst/>
                <a:uLnTx/>
                <a:uFillTx/>
                <a:ea typeface="+mj-ea"/>
                <a:cs typeface="+mj-cs"/>
              </a:rPr>
              <a:t>TRYB I FORMA ROZWIĄZANIA UUMOWY O PRACĘ W DRODZE POROZUMIENIA</a:t>
            </a:r>
            <a:endParaRPr kumimoji="0" lang="pl-PL" sz="2400" b="0" i="0" u="none" strike="noStrike" kern="1200" cap="small" spc="0" normalizeH="0" baseline="0" noProof="0" dirty="0">
              <a:ln>
                <a:noFill/>
              </a:ln>
              <a:solidFill>
                <a:srgbClr val="575F6D"/>
              </a:solidFill>
              <a:effectLst/>
              <a:uLnTx/>
              <a:uFillTx/>
              <a:ea typeface="+mj-ea"/>
              <a:cs typeface="+mj-cs"/>
            </a:endParaRPr>
          </a:p>
        </p:txBody>
      </p:sp>
    </p:spTree>
    <p:extLst>
      <p:ext uri="{BB962C8B-B14F-4D97-AF65-F5344CB8AC3E}">
        <p14:creationId xmlns:p14="http://schemas.microsoft.com/office/powerpoint/2010/main" val="30497116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1043608" y="1412776"/>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Oświadczenie pracodawcy powinno ponadto zawierać pouczenie o skutkach niezłożenia przez pracownika oświadczenia o przyjęciu/odmowie nowych warunków.</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043608" y="98072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wyrok SN z 18.1.1989 r., I PRN 62/88, OSP Nr 4/1990, poz. 204</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1187624" y="2348880"/>
            <a:ext cx="7467600" cy="305293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1" u="none" strike="noStrike" kern="1200" cap="none" spc="0" normalizeH="0" baseline="0" noProof="0" dirty="0" smtClean="0">
                <a:ln>
                  <a:noFill/>
                </a:ln>
                <a:solidFill>
                  <a:sysClr val="windowText" lastClr="000000"/>
                </a:solidFill>
                <a:effectLst/>
                <a:uLnTx/>
                <a:uFillTx/>
                <a:latin typeface="Century Schoolbook"/>
                <a:ea typeface="+mn-ea"/>
                <a:cs typeface="+mn-cs"/>
              </a:rPr>
              <a:t>   „wypowiedzenie pracownikowi warunków umowy o pracę i zaproponowanie mu po upływie okresu wypowiedzenia zatrudnienia na podstawie umowy o pracę nakładczą nie stanowi wypowiedzenia zmieniającego, gdyż w istocie jest to </a:t>
            </a:r>
            <a:r>
              <a:rPr kumimoji="0" lang="pl-PL" sz="2400" b="1" i="1" u="none" strike="noStrike" kern="1200" cap="none" spc="0" normalizeH="0" baseline="0" noProof="0" dirty="0" smtClean="0">
                <a:ln>
                  <a:noFill/>
                </a:ln>
                <a:solidFill>
                  <a:sysClr val="windowText" lastClr="000000"/>
                </a:solidFill>
                <a:effectLst/>
                <a:uLnTx/>
                <a:uFillTx/>
                <a:latin typeface="Century Schoolbook"/>
                <a:ea typeface="+mn-ea"/>
                <a:cs typeface="+mn-cs"/>
              </a:rPr>
              <a:t>definitywne wypowiedzenie umowy o pracę</a:t>
            </a:r>
            <a:r>
              <a:rPr kumimoji="0" lang="pl-PL" sz="2400" b="0" i="1" u="none" strike="noStrike" kern="1200" cap="none" spc="0" normalizeH="0" baseline="0" noProof="0" dirty="0" smtClean="0">
                <a:ln>
                  <a:noFill/>
                </a:ln>
                <a:solidFill>
                  <a:sysClr val="windowText" lastClr="000000"/>
                </a:solidFill>
                <a:effectLst/>
                <a:uLnTx/>
                <a:uFillTx/>
                <a:latin typeface="Century Schoolbook"/>
                <a:ea typeface="+mn-ea"/>
                <a:cs typeface="+mn-cs"/>
              </a:rPr>
              <a:t>”</a:t>
            </a:r>
            <a:endParaRPr kumimoji="0" lang="pl-PL" sz="2400" b="0" i="1"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043608" y="98072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1" i="0" u="none" strike="noStrike" kern="1200" cap="small" spc="0" normalizeH="0" baseline="0" noProof="0" smtClean="0">
                <a:ln>
                  <a:noFill/>
                </a:ln>
                <a:solidFill>
                  <a:srgbClr val="575F6D"/>
                </a:solidFill>
                <a:effectLst/>
                <a:uLnTx/>
                <a:uFillTx/>
                <a:latin typeface="Century Schoolbook"/>
                <a:ea typeface="+mj-ea"/>
                <a:cs typeface="+mj-cs"/>
              </a:rPr>
              <a:t>Moment dokonania wypowiedzenia warunków umowy o pracę</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1060624" y="2232555"/>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1" i="1" u="none" strike="noStrike" kern="1200" cap="none" spc="0" normalizeH="0" baseline="0" noProof="0" smtClean="0">
                <a:ln>
                  <a:noFill/>
                </a:ln>
                <a:solidFill>
                  <a:sysClr val="windowText" lastClr="000000"/>
                </a:solidFill>
                <a:effectLst/>
                <a:uLnTx/>
                <a:uFillTx/>
                <a:latin typeface="Century Schoolbook"/>
                <a:ea typeface="+mn-ea"/>
                <a:cs typeface="+mn-cs"/>
              </a:rPr>
              <a:t>   „</a:t>
            </a:r>
            <a:r>
              <a:rPr kumimoji="0" lang="pl-PL" sz="2400" b="0" i="1" u="none" strike="noStrike" kern="1200" cap="none" spc="0" normalizeH="0" baseline="0" noProof="0" smtClean="0">
                <a:ln>
                  <a:noFill/>
                </a:ln>
                <a:solidFill>
                  <a:sysClr val="windowText" lastClr="000000"/>
                </a:solidFill>
                <a:effectLst/>
                <a:uLnTx/>
                <a:uFillTx/>
                <a:latin typeface="Century Schoolbook"/>
                <a:ea typeface="+mn-ea"/>
                <a:cs typeface="+mn-cs"/>
              </a:rPr>
              <a:t>Momentem dokonania wypowiedzenia warunków umowy o pracę jest chwila, w której wypowiedzenie dotarło do pracownika w sposób pozwalający mu zapoznać się z treścią oświadczenia pracodawcy, nawet jeśli pracownik odmówił zapoznania się z nim.”</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(wyrok SN z 23.1.1998 r., I PKN 501/97, OSNAP Nr 1/1999, poz. 15)</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838200" y="84613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SKUTKI WYPOWIEDZENIA</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1043608" y="2006071"/>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Wypowiedzenie zmieniające wywołuje określone skutki prawne, które są uzależnione od oświadczenia pracownika.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Oświadczenie to może być wyrażone zgodnie z art. 60 KC w zw. z art. 300 KP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poprzez każde zachowanie dostatecznie ją ujawniające</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(zob. wyrok SN z 24.5.2001, I PKN 405/00, OSNAPiUS Nr 6/2003, poz. 147).</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1043608" y="614843"/>
            <a:ext cx="7529264" cy="525658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a:t>
            </a:r>
          </a:p>
          <a:p>
            <a:pPr marL="274320" marR="0" lvl="0" indent="-274320" algn="ctr"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Zgoda na nowe warunki:</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Zgodnie z art. 42 § 3 KP, jeśli pracownik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przed upływem połowy okresu wypowiedzenia</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nie złoży oświadczenia o odmowie przyjęcia zaproponowanych warunków, to uważa się, że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wyraził na nie zgodę.</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Przyjęcie zaproponowanych warunków oznacza, że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treść stosunku pracy ulegnie przekształceniu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w ramach tego samego stosunku pracy. </a:t>
            </a:r>
            <a:endPar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272068" y="836613"/>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Odmowa przyjęcia nowych warunków</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pic>
        <p:nvPicPr>
          <p:cNvPr id="7170" name="Picture 2" descr="A person crossing a road near a painted stop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75" y="-99392"/>
            <a:ext cx="10256012" cy="7056784"/>
          </a:xfrm>
          <a:prstGeom prst="rect">
            <a:avLst/>
          </a:prstGeom>
          <a:noFill/>
          <a:extLst>
            <a:ext uri="{909E8E84-426E-40DD-AFC4-6F175D3DCCD1}">
              <a14:hiddenFill xmlns:a14="http://schemas.microsoft.com/office/drawing/2010/main">
                <a:solidFill>
                  <a:srgbClr val="FFFFFF"/>
                </a:solidFill>
              </a14:hiddenFill>
            </a:ext>
          </a:extLst>
        </p:spPr>
      </p:pic>
      <p:sp>
        <p:nvSpPr>
          <p:cNvPr id="8" name="Symbol zastępczy zawartości 2"/>
          <p:cNvSpPr txBox="1">
            <a:spLocks/>
          </p:cNvSpPr>
          <p:nvPr/>
        </p:nvSpPr>
        <p:spPr>
          <a:xfrm>
            <a:off x="394792" y="116632"/>
            <a:ext cx="7467600" cy="344667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Jeżeli pracownik złoży oświadczenie o odmowie przyjęcia proponowanych warunków, umowa o pracę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ulega rozwiązaniu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po upływie okresu wypowiedzenia, przy czym rozwiązanie takie pociąga za sobą wszystkie skutki rozwiązania dokonanego przez pracodawcę.</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(wyrok SN z 22.5.1975 r., I PRN 9/75, OSNCP Nr     3/1976, poz. 51).</a:t>
            </a:r>
          </a:p>
          <a:p>
            <a:pPr marL="0" marR="0" lvl="0" indent="0" algn="just" defTabSz="914400" rtl="0" eaLnBrk="1" fontAlgn="auto" latinLnBrk="0" hangingPunct="1">
              <a:lnSpc>
                <a:spcPct val="100000"/>
              </a:lnSpc>
              <a:spcBef>
                <a:spcPts val="600"/>
              </a:spcBef>
              <a:spcAft>
                <a:spcPts val="0"/>
              </a:spcAft>
              <a:buClr>
                <a:srgbClr val="FE8637"/>
              </a:buClr>
              <a:buSzPct val="70000"/>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838200" y="1412776"/>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Do wypowiedzenia zmieniającego stosuje się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odpowiednio</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przepisy o wypowiadaniu umów o pracę, przepisy dotyczące zakazu wypowiadania takich umów i konsultacji wypowiedzenia z zakładową organizacją związkową.</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971600" y="1196752"/>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1" u="none" strike="noStrike" kern="1200" cap="none" spc="0" normalizeH="0" baseline="0" noProof="0" dirty="0" smtClean="0">
                <a:ln>
                  <a:noFill/>
                </a:ln>
                <a:solidFill>
                  <a:sysClr val="windowText" lastClr="000000"/>
                </a:solidFill>
                <a:effectLst/>
                <a:uLnTx/>
                <a:uFillTx/>
                <a:latin typeface="Century Schoolbook"/>
                <a:ea typeface="+mn-ea"/>
                <a:cs typeface="+mn-cs"/>
              </a:rPr>
              <a:t>   „W okresie wypowiedzenia zmieniającego pracownik zachowuje prawo do dotychczasowego wynagrodzenia, ponadto służy mu roszczenie o wyrównanie wynagrodzenia za okres wypowiedzenia także wówczas, gdy zakład pracy dokonał faktycznie takiej zmiany warunków pracy, która wymagała wypowiedzenia zmieniającego” </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1"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1" u="none" strike="noStrike" kern="1200" cap="none" spc="0" normalizeH="0" baseline="0" noProof="0" dirty="0" smtClean="0">
                <a:ln>
                  <a:noFill/>
                </a:ln>
                <a:solidFill>
                  <a:sysClr val="windowText" lastClr="000000"/>
                </a:solidFill>
                <a:effectLst/>
                <a:uLnTx/>
                <a:uFillTx/>
                <a:latin typeface="Century Schoolbook"/>
                <a:ea typeface="+mn-ea"/>
                <a:cs typeface="+mn-cs"/>
              </a:rPr>
              <a:t>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(zob. wyrok SN z 5.12.1980 r., I PR 96/80, </a:t>
            </a:r>
            <a:r>
              <a:rPr kumimoji="0" lang="pl-PL" sz="2400" b="0" i="0" u="none" strike="noStrike" kern="1200" cap="none" spc="0" normalizeH="0" baseline="0" noProof="0" dirty="0" err="1" smtClean="0">
                <a:ln>
                  <a:noFill/>
                </a:ln>
                <a:solidFill>
                  <a:sysClr val="windowText" lastClr="000000"/>
                </a:solidFill>
                <a:effectLst/>
                <a:uLnTx/>
                <a:uFillTx/>
                <a:latin typeface="Century Schoolbook"/>
                <a:ea typeface="+mn-ea"/>
                <a:cs typeface="+mn-cs"/>
              </a:rPr>
              <a:t>PiZS</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Nr 8/1981).</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899592" y="858309"/>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Zasadność wypowiedzenia</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899592" y="2001181"/>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a:t>
            </a:r>
            <a:r>
              <a:rPr kumimoji="0" lang="pl-PL" sz="2400" b="0" i="1" u="none" strike="noStrike" kern="1200" cap="none" spc="0" normalizeH="0" baseline="0" noProof="0" smtClean="0">
                <a:ln>
                  <a:noFill/>
                </a:ln>
                <a:solidFill>
                  <a:sysClr val="windowText" lastClr="000000"/>
                </a:solidFill>
                <a:effectLst/>
                <a:uLnTx/>
                <a:uFillTx/>
                <a:latin typeface="Century Schoolbook"/>
                <a:ea typeface="+mn-ea"/>
                <a:cs typeface="+mn-cs"/>
              </a:rPr>
              <a:t>„Ocena zasadności wypowiedzenia zmieniającego wymaga od sądu orzekającego w sprawie uwzględnienia nie tylko słusznego interesu pracownika, ale również interesów zakładu pracy widzianych w aspekcie realizowanych przez niego zadań”</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(wyrok SN z 24.10.1979 r., I PRN 131/79, OSP Nr 3/1980, poz. 50).</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115616" y="1033777"/>
            <a:ext cx="7467600" cy="1143000"/>
          </a:xfrm>
          <a:prstGeom prst="rect">
            <a:avLst/>
          </a:prstGeom>
        </p:spPr>
        <p:txBody>
          <a:bodyPr vert="horz" anchor="b">
            <a:normAutofit fontScale="9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smtClean="0">
                <a:ln>
                  <a:noFill/>
                </a:ln>
                <a:solidFill>
                  <a:srgbClr val="575F6D"/>
                </a:solidFill>
                <a:effectLst/>
                <a:uLnTx/>
                <a:uFillTx/>
                <a:latin typeface="Century Schoolbook"/>
                <a:ea typeface="+mj-ea"/>
                <a:cs typeface="+mj-cs"/>
              </a:rPr>
              <a:t> Jako przyczyny uzasadniające dokonanie wypowiedzenia zmieniającego SN wskazywał m.in.: </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1281113" y="2009648"/>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negatywną ocenę pracownika, który nie potwierdził zakładanej przydatności na stanowisku kierowniczym (wyrok SN z 17.2.1998 r., I PKN 502/97, OSNAP Nr 2/1999, poz. 49),</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istotną zmianę rozkładu czasu pracy uzgodnionego przez pracodawcę z pracownikiem (wyrok SN z 2.4.1998 r., I PKN 559/97, OSNAP Nr 6/1999, poz. 205),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racjonalizację zatrudnienia zmierzającą do obniżenia kosztów działalności pracodawcy (wyrok SN z 16.6.1999 r., I PKN 106/99, OSNAP Nr 16/2000, poz. 619). </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Symbol zastępczy zawartości 2"/>
          <p:cNvSpPr txBox="1">
            <a:spLocks/>
          </p:cNvSpPr>
          <p:nvPr/>
        </p:nvSpPr>
        <p:spPr>
          <a:xfrm>
            <a:off x="1229508" y="16002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inicjatywa zawarcia porozumienia może pochodzić zarówno od pracodawcy, jak i pracownika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żadna ze stron nie jest jednak zobowiązana do wyrażenia zgody na złożoną przez drugą stronę propozycję</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wolą stron objęty jest zarówno tryb, jak i termin rozwiązania stosunku zatrudniania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brak ograniczeń związanych z tzw. „okresem szczególnej ochrony pracownika”</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powinno zawierać w swojej treści datę rozwiązania</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38474932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971600" y="980728"/>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nie wymagają dokonania wypowiedzenia zmieniającego m.in.:</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sp>
        <p:nvSpPr>
          <p:cNvPr id="8" name="Symbol zastępczy zawartości 2"/>
          <p:cNvSpPr txBox="1">
            <a:spLocks/>
          </p:cNvSpPr>
          <p:nvPr/>
        </p:nvSpPr>
        <p:spPr>
          <a:xfrm>
            <a:off x="971600" y="2123728"/>
            <a:ext cx="7467600" cy="4873752"/>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(mieszczą się w ramach zmiany pracowniczego podporządkowania)</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zmiana nazwy stanowiska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przy zachowaniu innych warunków pracy i płacy </a:t>
            </a:r>
            <a:r>
              <a:rPr kumimoji="0" lang="pl-PL" sz="2000" b="0" i="0" u="none" strike="noStrike" kern="1200" cap="none" spc="0" normalizeH="0" baseline="0" noProof="0" smtClean="0">
                <a:ln>
                  <a:noFill/>
                </a:ln>
                <a:solidFill>
                  <a:sysClr val="windowText" lastClr="000000"/>
                </a:solidFill>
                <a:effectLst/>
                <a:uLnTx/>
                <a:uFillTx/>
                <a:latin typeface="Century Schoolbook"/>
                <a:ea typeface="+mn-ea"/>
                <a:cs typeface="+mn-cs"/>
              </a:rPr>
              <a:t>(zob. wyrok SN z 7.9.1999 r., I PKN 265/99, OSNP Nr 1/2001, poz. 17),</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0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obniżenie kategorii osobistego zaszeregowania</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jeżeli nie powoduje to obniżki wynagrodzenia </a:t>
            </a:r>
            <a:r>
              <a:rPr kumimoji="0" lang="pl-PL" sz="1800" b="0" i="0" u="none" strike="noStrike" kern="1200" cap="none" spc="0" normalizeH="0" baseline="0" noProof="0" smtClean="0">
                <a:ln>
                  <a:noFill/>
                </a:ln>
                <a:solidFill>
                  <a:sysClr val="windowText" lastClr="000000"/>
                </a:solidFill>
                <a:effectLst/>
                <a:uLnTx/>
                <a:uFillTx/>
                <a:latin typeface="Century Schoolbook"/>
                <a:ea typeface="+mn-ea"/>
                <a:cs typeface="+mn-cs"/>
              </a:rPr>
              <a:t>[zob. uchwałę SN z 13.3.1981 r., V PZP 4/80, OSNC Nr 10/1981, poz. 1820]</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dokonana przez kierownika jednostki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zmiana zakresu czynności</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jego zastępcy, niebędącego zastępcą do określonych spraw </a:t>
            </a:r>
            <a:r>
              <a:rPr kumimoji="0" lang="pl-PL" sz="1900" b="0" i="0" u="none" strike="noStrike" kern="1200" cap="none" spc="0" normalizeH="0" baseline="0" noProof="0" smtClean="0">
                <a:ln>
                  <a:noFill/>
                </a:ln>
                <a:solidFill>
                  <a:sysClr val="windowText" lastClr="000000"/>
                </a:solidFill>
                <a:effectLst/>
                <a:uLnTx/>
                <a:uFillTx/>
                <a:latin typeface="Century Schoolbook"/>
                <a:ea typeface="+mn-ea"/>
                <a:cs typeface="+mn-cs"/>
              </a:rPr>
              <a:t>(zob. wyrok SN z 20.5.1983 r., I PRN 65/83, OSNC Nr 12/1983, poz. 204).</a:t>
            </a:r>
            <a:endParaRPr kumimoji="0" lang="pl-PL" sz="19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683568" y="692696"/>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Odwołanie do sądu…</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pic>
        <p:nvPicPr>
          <p:cNvPr id="8194" name="Picture 2" descr="https://images.unsplash.com/photo-1457131760772-7017c6180f05?dpr=1&amp;auto=format&amp;fit=crop&amp;w=1000&amp;q=80&amp;cs=tinys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14560"/>
            <a:ext cx="10483518" cy="7128792"/>
          </a:xfrm>
          <a:prstGeom prst="rect">
            <a:avLst/>
          </a:prstGeom>
          <a:noFill/>
          <a:extLst>
            <a:ext uri="{909E8E84-426E-40DD-AFC4-6F175D3DCCD1}">
              <a14:hiddenFill xmlns:a14="http://schemas.microsoft.com/office/drawing/2010/main">
                <a:solidFill>
                  <a:srgbClr val="FFFFFF"/>
                </a:solidFill>
              </a14:hiddenFill>
            </a:ext>
          </a:extLst>
        </p:spPr>
      </p:pic>
      <p:sp>
        <p:nvSpPr>
          <p:cNvPr id="8" name="Symbol zastępczy zawartości 2"/>
          <p:cNvSpPr txBox="1">
            <a:spLocks/>
          </p:cNvSpPr>
          <p:nvPr/>
        </p:nvSpPr>
        <p:spPr>
          <a:xfrm>
            <a:off x="539552" y="1772816"/>
            <a:ext cx="7467600" cy="430023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Pracownik ma prawo wniesienia do Sądu Pracy odwołania od wypowiedzenia warunków pracy i płacy.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Co do zasady zaskarżenie takiego oświadczenia woli pracodawcy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nie jest równoznaczne z odmową przyjęcia nowych warunków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i nie powoduje rozwiązania stosunku pracy (zob. wyrok SN z 22.7.1998 r., I PKN 254/98, OSNAP Nr 16/1999, poz. 514)</a:t>
            </a: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971600" y="1484784"/>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Z okoliczności konkretnej sprawy może wynikać, iż pracownik, odwołując się, jednocześnie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wyraźnie odmawia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przyjęcia proponowanych warunków (zob. uchwałę SN z 5.5.1978 r., I PZP 5/78, OSNCP Nr 11/1978, poz. 200).</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pole tekstowe 4"/>
          <p:cNvSpPr txBox="1">
            <a:spLocks noChangeArrowheads="1"/>
          </p:cNvSpPr>
          <p:nvPr/>
        </p:nvSpPr>
        <p:spPr bwMode="auto">
          <a:xfrm>
            <a:off x="2700338" y="31485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Tytuł 1"/>
          <p:cNvSpPr txBox="1">
            <a:spLocks/>
          </p:cNvSpPr>
          <p:nvPr/>
        </p:nvSpPr>
        <p:spPr>
          <a:xfrm>
            <a:off x="1263684" y="1084264"/>
            <a:ext cx="7467600" cy="11430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3000" b="0" i="0" u="none" strike="noStrike" kern="1200" cap="small" spc="0" normalizeH="0" baseline="0" noProof="0" dirty="0" smtClean="0">
                <a:ln>
                  <a:noFill/>
                </a:ln>
                <a:solidFill>
                  <a:srgbClr val="575F6D"/>
                </a:solidFill>
                <a:effectLst/>
                <a:uLnTx/>
                <a:uFillTx/>
                <a:latin typeface="Century Schoolbook"/>
                <a:ea typeface="+mj-ea"/>
                <a:cs typeface="+mj-cs"/>
              </a:rPr>
              <a:t>PRZYWRÓCENIE DO PRACY NA POPRZEDNICH WARUNKACH</a:t>
            </a:r>
            <a:endParaRPr kumimoji="0" lang="pl-PL" sz="3000" b="0" i="0" u="none" strike="noStrike" kern="1200" cap="small" spc="0" normalizeH="0" baseline="0" noProof="0" dirty="0">
              <a:ln>
                <a:noFill/>
              </a:ln>
              <a:solidFill>
                <a:srgbClr val="575F6D"/>
              </a:solidFill>
              <a:effectLst/>
              <a:uLnTx/>
              <a:uFillTx/>
              <a:latin typeface="Century Schoolbook"/>
              <a:ea typeface="+mj-ea"/>
              <a:cs typeface="+mj-cs"/>
            </a:endParaRPr>
          </a:p>
        </p:txBody>
      </p:sp>
      <p:pic>
        <p:nvPicPr>
          <p:cNvPr id="9220" name="Picture 4" descr="A man stretching his hands over his head while working in an office"/>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499373" y="2255309"/>
            <a:ext cx="10538831" cy="7029400"/>
          </a:xfrm>
          <a:prstGeom prst="rect">
            <a:avLst/>
          </a:prstGeom>
          <a:noFill/>
          <a:extLst>
            <a:ext uri="{909E8E84-426E-40DD-AFC4-6F175D3DCCD1}">
              <a14:hiddenFill xmlns:a14="http://schemas.microsoft.com/office/drawing/2010/main">
                <a:solidFill>
                  <a:srgbClr val="FFFFFF"/>
                </a:solidFill>
              </a14:hiddenFill>
            </a:ext>
          </a:extLst>
        </p:spPr>
      </p:pic>
      <p:sp>
        <p:nvSpPr>
          <p:cNvPr id="8" name="Symbol zastępczy zawartości 2"/>
          <p:cNvSpPr txBox="1">
            <a:spLocks/>
          </p:cNvSpPr>
          <p:nvPr/>
        </p:nvSpPr>
        <p:spPr>
          <a:xfrm>
            <a:off x="945208" y="2232389"/>
            <a:ext cx="7467600" cy="355699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   W sprawie o uznanie wypowiedzenia zmieniającego za bezskuteczne (przywrócenie do pracy na poprzednich warunkach) </a:t>
            </a:r>
            <a:r>
              <a:rPr kumimoji="0" lang="pl-PL" sz="2400" b="1" i="0" u="none" strike="noStrike" kern="1200" cap="none" spc="0" normalizeH="0" baseline="0" noProof="0" dirty="0" smtClean="0">
                <a:ln>
                  <a:noFill/>
                </a:ln>
                <a:solidFill>
                  <a:sysClr val="windowText" lastClr="000000"/>
                </a:solidFill>
                <a:effectLst/>
                <a:uLnTx/>
                <a:uFillTx/>
                <a:latin typeface="Century Schoolbook"/>
                <a:ea typeface="+mn-ea"/>
                <a:cs typeface="+mn-cs"/>
              </a:rPr>
              <a:t>nie jest istotne, czy pracownik odmówił przyjęcia zaproponowanych warunków </a:t>
            </a: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(zob. wyrok SN z 1.2.2000 r., PKN 515/99, OSNP Nr 12/2001, poz. 414). </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7" name="Symbol zastępczy zawartości 2"/>
          <p:cNvSpPr txBox="1">
            <a:spLocks/>
          </p:cNvSpPr>
          <p:nvPr/>
        </p:nvSpPr>
        <p:spPr>
          <a:xfrm>
            <a:off x="1043608" y="1004736"/>
            <a:ext cx="7529264" cy="5853264"/>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W razie stwierdzenia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wadliwego</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 dokonania wypowiedzenia zasądzenie odszkodowania w miejsce żądanego przez pracownika przywrócenia do pracy na dotychczasowe stanowisko </a:t>
            </a:r>
            <a:r>
              <a:rPr kumimoji="0" lang="pl-PL" sz="2400" b="1" i="0" u="none" strike="noStrike" kern="1200" cap="none" spc="0" normalizeH="0" baseline="0" noProof="0" smtClean="0">
                <a:ln>
                  <a:noFill/>
                </a:ln>
                <a:solidFill>
                  <a:sysClr val="windowText" lastClr="000000"/>
                </a:solidFill>
                <a:effectLst/>
                <a:uLnTx/>
                <a:uFillTx/>
                <a:latin typeface="Century Schoolbook"/>
                <a:ea typeface="+mn-ea"/>
                <a:cs typeface="+mn-cs"/>
              </a:rPr>
              <a:t>nie powoduje rozwiązania umowy o pracę </a:t>
            </a:r>
            <a:r>
              <a:rPr kumimoji="0" lang="pl-PL" sz="2400" b="0" i="0" u="none" strike="noStrike" kern="1200" cap="none" spc="0" normalizeH="0" baseline="0" noProof="0" smtClean="0">
                <a:ln>
                  <a:noFill/>
                </a:ln>
                <a:solidFill>
                  <a:sysClr val="windowText" lastClr="000000"/>
                </a:solidFill>
                <a:effectLst/>
                <a:uLnTx/>
                <a:uFillTx/>
                <a:latin typeface="Century Schoolbook"/>
                <a:ea typeface="+mn-ea"/>
                <a:cs typeface="+mn-cs"/>
              </a:rPr>
              <a:t>z upływem okresu wypowiedzenia, lecz kontynuowanie zatrudnienia na zmienionych warunkach, chyba że pracownik w terminie wskazanym w art. 42 § 3 k.p. odmówił przyjęcia zaproponowanych przez pracodawcę warunków pracy (zob. wyrok SN z 7.12.1999 r., I PKN 389/99, OSNP Nr 8/2001, poz. 269).</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738274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ytuł 7"/>
          <p:cNvSpPr>
            <a:spLocks noGrp="1"/>
          </p:cNvSpPr>
          <p:nvPr>
            <p:ph type="title" idx="4294967295"/>
          </p:nvPr>
        </p:nvSpPr>
        <p:spPr/>
        <p:txBody>
          <a:bodyPr/>
          <a:lstStyle/>
          <a:p>
            <a:pPr eaLnBrk="1" hangingPunct="1"/>
            <a:endParaRPr lang="pl-PL" smtClean="0"/>
          </a:p>
        </p:txBody>
      </p:sp>
      <p:sp>
        <p:nvSpPr>
          <p:cNvPr id="14338" name="Symbol zastępczy zawartości 8"/>
          <p:cNvSpPr>
            <a:spLocks noGrp="1"/>
          </p:cNvSpPr>
          <p:nvPr>
            <p:ph idx="4294967295"/>
          </p:nvPr>
        </p:nvSpPr>
        <p:spPr/>
        <p:txBody>
          <a:bodyPr/>
          <a:lstStyle/>
          <a:p>
            <a:pPr eaLnBrk="1" hangingPunct="1"/>
            <a:endParaRPr lang="pl-PL" smtClean="0"/>
          </a:p>
        </p:txBody>
      </p:sp>
      <p:pic>
        <p:nvPicPr>
          <p:cNvPr id="14339" name="Obraz 3"/>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40" name="pole tekstowe 4"/>
          <p:cNvSpPr txBox="1">
            <a:spLocks noChangeArrowheads="1"/>
          </p:cNvSpPr>
          <p:nvPr/>
        </p:nvSpPr>
        <p:spPr bwMode="auto">
          <a:xfrm>
            <a:off x="2700338" y="282575"/>
            <a:ext cx="6335712" cy="554038"/>
          </a:xfrm>
          <a:prstGeom prst="rect">
            <a:avLst/>
          </a:prstGeom>
          <a:noFill/>
          <a:ln w="9525">
            <a:noFill/>
            <a:miter lim="800000"/>
            <a:headEnd/>
            <a:tailEnd/>
          </a:ln>
        </p:spPr>
        <p:txBody>
          <a:bodyPr>
            <a:spAutoFit/>
          </a:bodyPr>
          <a:lstStyle/>
          <a:p>
            <a:r>
              <a:rPr lang="pl-PL" sz="3000">
                <a:solidFill>
                  <a:prstClr val="white"/>
                </a:solidFill>
                <a:latin typeface="Calibri" pitchFamily="34" charset="0"/>
              </a:rPr>
              <a:t>Wydział Prawa, Administracji i Ekonomii</a:t>
            </a:r>
          </a:p>
        </p:txBody>
      </p:sp>
      <p:sp>
        <p:nvSpPr>
          <p:cNvPr id="14342" name="Prostokąt 11"/>
          <p:cNvSpPr>
            <a:spLocks noChangeArrowheads="1"/>
          </p:cNvSpPr>
          <p:nvPr/>
        </p:nvSpPr>
        <p:spPr bwMode="auto">
          <a:xfrm>
            <a:off x="1763713" y="2249488"/>
            <a:ext cx="6985000" cy="541337"/>
          </a:xfrm>
          <a:prstGeom prst="rect">
            <a:avLst/>
          </a:prstGeom>
          <a:noFill/>
          <a:ln w="9525">
            <a:noFill/>
            <a:miter lim="800000"/>
            <a:headEnd/>
            <a:tailEnd/>
          </a:ln>
        </p:spPr>
        <p:txBody>
          <a:bodyPr>
            <a:spAutoFit/>
          </a:bodyPr>
          <a:lstStyle/>
          <a:p>
            <a:pPr algn="ctr">
              <a:lnSpc>
                <a:spcPct val="80000"/>
              </a:lnSpc>
            </a:pPr>
            <a:endParaRPr lang="pl-PL" altLang="pl-PL" b="1">
              <a:solidFill>
                <a:prstClr val="black"/>
              </a:solidFill>
              <a:latin typeface="Calibri" pitchFamily="34" charset="0"/>
            </a:endParaRPr>
          </a:p>
          <a:p>
            <a:pPr algn="ctr">
              <a:lnSpc>
                <a:spcPct val="80000"/>
              </a:lnSpc>
            </a:pPr>
            <a:endParaRPr lang="pl-PL" altLang="pl-PL" b="1">
              <a:solidFill>
                <a:prstClr val="black"/>
              </a:solidFill>
              <a:latin typeface="Calibri" pitchFamily="34" charset="0"/>
            </a:endParaRPr>
          </a:p>
        </p:txBody>
      </p:sp>
      <p:sp>
        <p:nvSpPr>
          <p:cNvPr id="8" name="Symbol zastępczy zawartości 2"/>
          <p:cNvSpPr txBox="1">
            <a:spLocks/>
          </p:cNvSpPr>
          <p:nvPr/>
        </p:nvSpPr>
        <p:spPr>
          <a:xfrm>
            <a:off x="1115616" y="1600200"/>
            <a:ext cx="7467600"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pl-PL" sz="2400" b="0" i="0" u="none" strike="noStrike" kern="1200" cap="none" spc="0" normalizeH="0" baseline="0" noProof="0" dirty="0" smtClean="0">
                <a:ln>
                  <a:noFill/>
                </a:ln>
                <a:solidFill>
                  <a:sysClr val="windowText" lastClr="000000"/>
                </a:solidFill>
                <a:effectLst/>
                <a:uLnTx/>
                <a:uFillTx/>
                <a:latin typeface="Century Schoolbook"/>
                <a:ea typeface="+mn-ea"/>
                <a:cs typeface="+mn-cs"/>
              </a:rPr>
              <a:t>w braku ustaleń co do daty rozwiązania umowy, stosunek zatrudnienia rozwiązuje się w dacie zawarcia porozumienia</a:t>
            </a:r>
            <a:endParaRPr kumimoji="0" lang="pl-PL" sz="2400" b="0" i="0" u="none" strike="noStrike" kern="1200" cap="none" spc="0" normalizeH="0" baseline="0" noProof="0" dirty="0">
              <a:ln>
                <a:noFill/>
              </a:ln>
              <a:solidFill>
                <a:sysClr val="windowText" lastClr="000000"/>
              </a:solidFill>
              <a:effectLst/>
              <a:uLnTx/>
              <a:uFillTx/>
              <a:latin typeface="Century Schoolbook"/>
              <a:ea typeface="+mn-ea"/>
              <a:cs typeface="+mn-cs"/>
            </a:endParaRPr>
          </a:p>
        </p:txBody>
      </p:sp>
    </p:spTree>
    <p:extLst>
      <p:ext uri="{BB962C8B-B14F-4D97-AF65-F5344CB8AC3E}">
        <p14:creationId xmlns:p14="http://schemas.microsoft.com/office/powerpoint/2010/main" val="858174216"/>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1.xml><?xml version="1.0" encoding="utf-8"?>
<a:theme xmlns:a="http://schemas.openxmlformats.org/drawingml/2006/main" name="9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0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3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4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5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6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7_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3161</TotalTime>
  <Words>3694</Words>
  <Application>Microsoft Office PowerPoint</Application>
  <PresentationFormat>Pokaz na ekranie (4:3)</PresentationFormat>
  <Paragraphs>344</Paragraphs>
  <Slides>84</Slides>
  <Notes>1</Notes>
  <HiddenSlides>0</HiddenSlides>
  <MMClips>0</MMClips>
  <ScaleCrop>false</ScaleCrop>
  <HeadingPairs>
    <vt:vector size="4" baseType="variant">
      <vt:variant>
        <vt:lpstr>Motyw</vt:lpstr>
      </vt:variant>
      <vt:variant>
        <vt:i4>12</vt:i4>
      </vt:variant>
      <vt:variant>
        <vt:lpstr>Tytuły slajdów</vt:lpstr>
      </vt:variant>
      <vt:variant>
        <vt:i4>84</vt:i4>
      </vt:variant>
    </vt:vector>
  </HeadingPairs>
  <TitlesOfParts>
    <vt:vector size="96" baseType="lpstr">
      <vt:lpstr>Motyw pakietu Office</vt:lpstr>
      <vt:lpstr>Wykusz</vt:lpstr>
      <vt:lpstr>1_Wykusz</vt:lpstr>
      <vt:lpstr>2_Wykusz</vt:lpstr>
      <vt:lpstr>3_Wykusz</vt:lpstr>
      <vt:lpstr>4_Wykusz</vt:lpstr>
      <vt:lpstr>5_Wykusz</vt:lpstr>
      <vt:lpstr>6_Wykusz</vt:lpstr>
      <vt:lpstr>7_Wykusz</vt:lpstr>
      <vt:lpstr>8_Wykusz</vt:lpstr>
      <vt:lpstr>9_Wykusz</vt:lpstr>
      <vt:lpstr>10_Wykusz</vt:lpstr>
      <vt:lpstr>          </vt:lpstr>
      <vt:lpstr>          </vt:lpstr>
      <vt:lpstr>          </vt:lpstr>
      <vt:lpstr>          </vt:lpstr>
      <vt:lpstr>          </vt:lpstr>
      <vt:lpstr>          </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OCHRONA PRZED WYPOWIEDZENIEM</vt:lpstr>
      <vt:lpstr>Prezentacja programu PowerPoint</vt:lpstr>
      <vt:lpstr>Ochrona trwałości zatrudnienia (podział w oparciu o kryterium zakresu zastosowania)</vt:lpstr>
      <vt:lpstr>Ochrona powszechna</vt:lpstr>
      <vt:lpstr>Prezentacja programu PowerPoint</vt:lpstr>
      <vt:lpstr>Różnica między przyczyną wypowiedzenia, o której mowa w art. 30 § 4 k.p. a uzasadnionym wypowiedzeniem z art. 45 § 1 k.p.</vt:lpstr>
      <vt:lpstr>Prezentacja programu PowerPoint</vt:lpstr>
      <vt:lpstr>Prezentacja programu PowerPoint</vt:lpstr>
      <vt:lpstr>Np.:</vt:lpstr>
      <vt:lpstr> Uzasadniona przyczyna rozwiązania stosunku pracy za wypowiedzeniem.</vt:lpstr>
      <vt:lpstr>Cel regulacji zawartej w  art. 30 § 4 k.p. </vt:lpstr>
      <vt:lpstr>Ocena utraty zaufania jako przyczyny wypowiedzenia w świetle art. 30 § 4 k.p. i art. 45 § 1 k.p.</vt:lpstr>
      <vt:lpstr>Prezentacja programu PowerPoint</vt:lpstr>
      <vt:lpstr>Konsultacja zamiaru wypowiedzenia stosunku pracy.</vt:lpstr>
      <vt:lpstr>Kogo dotyczy obowiązek konsultacji?</vt:lpstr>
      <vt:lpstr>  Art. 30 ust. 2 ustawy o związkach   zawodowych. </vt:lpstr>
      <vt:lpstr>Prezentacja programu PowerPoint</vt:lpstr>
      <vt:lpstr>FORMA ZAWIADOMIENIA</vt:lpstr>
      <vt:lpstr>art. 38 § 2 K.P.</vt:lpstr>
      <vt:lpstr>Charakter opinii</vt:lpstr>
      <vt:lpstr>termin, do którego pozostaje aktualna przeprowadzona konsultacja zamiaru wypowiedzenia…</vt:lpstr>
      <vt:lpstr>Prezentacja programu PowerPoint</vt:lpstr>
      <vt:lpstr>Wyrok sn z dnia 2 czerwca 1995r.  (I PRN 25/95)</vt:lpstr>
      <vt:lpstr>Naruszenie obowiązku konsultacji</vt:lpstr>
      <vt:lpstr>Czy zawsze ???</vt:lpstr>
      <vt:lpstr>Ochrona szczególna</vt:lpstr>
      <vt:lpstr>Prezentacja programu PowerPoint</vt:lpstr>
      <vt:lpstr>  ZAKAZ WYPOWIEDZENIA</vt:lpstr>
      <vt:lpstr>  art. 41 K.P.</vt:lpstr>
      <vt:lpstr>Co w sytuacji, gdy pracownik, wobec którego złożono wypowiedzenie, wykaże następnie, iż w dniu otrzymania wypowiedzenia był niezdolny do pracy z powodu choroby?</vt:lpstr>
      <vt:lpstr> stanowisko nr 1</vt:lpstr>
      <vt:lpstr>Stanowisko nr 2</vt:lpstr>
      <vt:lpstr>  Ochrona przedemerytalna    (art. 39 k.p.)</vt:lpstr>
      <vt:lpstr>  Wcześniejsza emerytura ?</vt:lpstr>
      <vt:lpstr>wypowiedzenie zmieniające warunki pracy i płacy.</vt:lpstr>
      <vt:lpstr>Przepisu art. 39 nie stosuje się:</vt:lpstr>
      <vt:lpstr>Prezentacja programu PowerPoint</vt:lpstr>
      <vt:lpstr>Art. 177 k.p.</vt:lpstr>
      <vt:lpstr>Okres ochronny</vt:lpstr>
      <vt:lpstr>Prezentacja programu PowerPoint</vt:lpstr>
      <vt:lpstr>Obowiązek uzyskania zgody podmiotu trzeciego na wypowiedzenie.</vt:lpstr>
      <vt:lpstr>Prezentacja programu PowerPoint</vt:lpstr>
      <vt:lpstr>Związanie pracodawcy stanowiskiem zarządu zakładowej organizacji związkowej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Rafał Cieśla</dc:creator>
  <cp:lastModifiedBy>Małgorzata</cp:lastModifiedBy>
  <cp:revision>237</cp:revision>
  <dcterms:created xsi:type="dcterms:W3CDTF">2014-01-18T14:20:26Z</dcterms:created>
  <dcterms:modified xsi:type="dcterms:W3CDTF">2018-03-18T16:22:13Z</dcterms:modified>
</cp:coreProperties>
</file>