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8" r:id="rId4"/>
  </p:sldMasterIdLst>
  <p:sldIdLst>
    <p:sldId id="256" r:id="rId5"/>
    <p:sldId id="266" r:id="rId6"/>
    <p:sldId id="257" r:id="rId7"/>
    <p:sldId id="263" r:id="rId8"/>
    <p:sldId id="271" r:id="rId9"/>
    <p:sldId id="264" r:id="rId10"/>
    <p:sldId id="272" r:id="rId11"/>
    <p:sldId id="308" r:id="rId12"/>
    <p:sldId id="278" r:id="rId13"/>
    <p:sldId id="297" r:id="rId14"/>
    <p:sldId id="338" r:id="rId15"/>
    <p:sldId id="309" r:id="rId16"/>
    <p:sldId id="279" r:id="rId17"/>
    <p:sldId id="280" r:id="rId18"/>
    <p:sldId id="267" r:id="rId19"/>
    <p:sldId id="318" r:id="rId20"/>
    <p:sldId id="281" r:id="rId21"/>
    <p:sldId id="265" r:id="rId22"/>
    <p:sldId id="298" r:id="rId23"/>
    <p:sldId id="268" r:id="rId24"/>
    <p:sldId id="282" r:id="rId25"/>
    <p:sldId id="269" r:id="rId26"/>
    <p:sldId id="335" r:id="rId27"/>
    <p:sldId id="270" r:id="rId28"/>
    <p:sldId id="310" r:id="rId29"/>
    <p:sldId id="273" r:id="rId30"/>
    <p:sldId id="336" r:id="rId31"/>
    <p:sldId id="284" r:id="rId32"/>
    <p:sldId id="285" r:id="rId33"/>
    <p:sldId id="286" r:id="rId34"/>
    <p:sldId id="287" r:id="rId35"/>
    <p:sldId id="288" r:id="rId36"/>
    <p:sldId id="299" r:id="rId37"/>
    <p:sldId id="274" r:id="rId38"/>
    <p:sldId id="289" r:id="rId39"/>
    <p:sldId id="290" r:id="rId40"/>
    <p:sldId id="291" r:id="rId41"/>
    <p:sldId id="300" r:id="rId42"/>
    <p:sldId id="293" r:id="rId43"/>
    <p:sldId id="301" r:id="rId44"/>
    <p:sldId id="337" r:id="rId45"/>
    <p:sldId id="294" r:id="rId46"/>
    <p:sldId id="275" r:id="rId47"/>
    <p:sldId id="302" r:id="rId48"/>
    <p:sldId id="295" r:id="rId49"/>
    <p:sldId id="303" r:id="rId50"/>
    <p:sldId id="305" r:id="rId51"/>
    <p:sldId id="306" r:id="rId52"/>
    <p:sldId id="30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pl-PL"/>
        </a:p>
      </dgm:t>
    </dgm:pt>
    <dgm:pt modelId="{53596322-74A5-4021-A100-161695749E15}">
      <dgm:prSet/>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dgm:t>
        <a:bodyPr/>
        <a:lstStyle/>
        <a:p>
          <a:pPr algn="just" rtl="0"/>
          <a:r>
            <a:rPr lang="pl-PL"/>
            <a:t>Uzasadnienie nie jest integralną częścią wyroku. </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dgm:t>
        <a:bodyPr/>
        <a:lstStyle/>
        <a:p>
          <a:pPr algn="just" rtl="0"/>
          <a:r>
            <a:rPr lang="pl-PL"/>
            <a:t>Zasada – 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dgm:t>
        <a:bodyPr/>
        <a:lstStyle/>
        <a:p>
          <a:pPr algn="just" rtl="0"/>
          <a:r>
            <a:rPr lang="pl-PL"/>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dgm:t>
        <a:bodyPr/>
        <a:lstStyle/>
        <a:p>
          <a:pPr algn="just" rtl="0"/>
          <a:r>
            <a:rPr lang="pl-PL" dirty="0"/>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dgm:t>
        <a:bodyPr/>
        <a:lstStyle/>
        <a:p>
          <a:pPr algn="just" rtl="0"/>
          <a:r>
            <a:rPr lang="pl-PL" dirty="0"/>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dgm:t>
        <a:bodyPr/>
        <a:lstStyle/>
        <a:p>
          <a:pPr algn="just" rtl="0"/>
          <a:r>
            <a:rPr lang="pl-PL"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dgm:t>
        <a:bodyPr/>
        <a:lstStyle/>
        <a:p>
          <a:pPr algn="just" rtl="0"/>
          <a:r>
            <a:rPr lang="pl-PL"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E48D4DED-608F-4F63-A6EE-6BA5F2694019}">
      <dgm:prSet/>
      <dgm:spPr/>
      <dgm:t>
        <a:bodyPr/>
        <a:lstStyle/>
        <a:p>
          <a:pPr algn="just" rtl="0"/>
          <a:r>
            <a:rPr lang="pl-PL"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dgm:t>
    </dgm:pt>
    <dgm:pt modelId="{2C6E9CA4-4425-4F4F-9D29-72CFF2AA6DD6}" type="parTrans" cxnId="{87B58929-B61D-4A7B-9EED-656E2D375205}">
      <dgm:prSet/>
      <dgm:spPr/>
      <dgm:t>
        <a:bodyPr/>
        <a:lstStyle/>
        <a:p>
          <a:endParaRPr lang="pl-PL"/>
        </a:p>
      </dgm:t>
    </dgm:pt>
    <dgm:pt modelId="{A5BDF825-FD5F-4081-9D53-86D84654F664}" type="sibTrans" cxnId="{87B58929-B61D-4A7B-9EED-656E2D375205}">
      <dgm:prSet/>
      <dgm:spPr/>
      <dgm:t>
        <a:bodyPr/>
        <a:lstStyle/>
        <a:p>
          <a:endParaRPr lang="pl-PL"/>
        </a:p>
      </dgm:t>
    </dgm:pt>
    <dgm:pt modelId="{6F18F05C-B60F-4C6C-BE7A-02EA3CDDC170}">
      <dgm:prSet/>
      <dgm:spPr/>
      <dgm:t>
        <a:bodyPr/>
        <a:lstStyle/>
        <a:p>
          <a:pPr algn="just" rtl="0"/>
          <a:r>
            <a:rPr lang="pl-PL" dirty="0"/>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dgm:t>
        <a:bodyPr/>
        <a:lstStyle/>
        <a:p>
          <a:pPr algn="just" rtl="0"/>
          <a:r>
            <a:rPr lang="pl-PL" dirty="0"/>
            <a:t>Zasadniczo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pt>
    <dgm:pt modelId="{6BB63434-F00F-4AEF-8C60-1A74C2B64F9C}" type="pres">
      <dgm:prSet presAssocID="{53596322-74A5-4021-A100-161695749E15}" presName="desTx" presStyleLbl="alignAccFollowNode1" presStyleIdx="0" presStyleCnt="3">
        <dgm:presLayoutVars>
          <dgm:bulletEnabled val="1"/>
        </dgm:presLayoutVars>
      </dgm:prSet>
      <dgm:spPr/>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pt>
    <dgm:pt modelId="{9CCE69DC-72E0-428D-8314-0DE2C589CCB0}" type="pres">
      <dgm:prSet presAssocID="{D8ACCC4B-5FC1-4928-ABFE-EC1F5806E78C}" presName="desTx" presStyleLbl="alignAccFollowNode1" presStyleIdx="1" presStyleCnt="3">
        <dgm:presLayoutVars>
          <dgm:bulletEnabled val="1"/>
        </dgm:presLayoutVars>
      </dgm:prSet>
      <dgm:spPr/>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pt>
    <dgm:pt modelId="{4403CBB1-06E9-4C7A-8F36-4003F61D55C3}" type="pres">
      <dgm:prSet presAssocID="{2C1FE301-23E5-4159-92B9-2A5DA9B7BE72}" presName="desTx" presStyleLbl="alignAccFollowNode1" presStyleIdx="2" presStyleCnt="3">
        <dgm:presLayoutVars>
          <dgm:bulletEnabled val="1"/>
        </dgm:presLayoutVars>
      </dgm:prSet>
      <dgm:spPr/>
    </dgm:pt>
  </dgm:ptLst>
  <dgm:cxnLst>
    <dgm:cxn modelId="{05DD791A-CDF6-4254-8FB5-0B370D894228}" srcId="{2C1FE301-23E5-4159-92B9-2A5DA9B7BE72}" destId="{941332F0-8E79-41E8-BE21-BD02CFCA8E7D}" srcOrd="0" destOrd="0" parTransId="{DA9AF00C-77B8-4DBE-8374-1CF89D3DBA4B}" sibTransId="{702B7B86-C011-477C-951E-19530A877C29}"/>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87B58929-B61D-4A7B-9EED-656E2D375205}" srcId="{D8ACCC4B-5FC1-4928-ABFE-EC1F5806E78C}" destId="{E48D4DED-608F-4F63-A6EE-6BA5F2694019}" srcOrd="1" destOrd="0" parTransId="{2C6E9CA4-4425-4F4F-9D29-72CFF2AA6DD6}" sibTransId="{A5BDF825-FD5F-4081-9D53-86D84654F664}"/>
    <dgm:cxn modelId="{9910F731-4011-4DDC-8894-72EF1A13CC09}" type="presOf" srcId="{E48D4DED-608F-4F63-A6EE-6BA5F2694019}" destId="{9CCE69DC-72E0-428D-8314-0DE2C589CCB0}" srcOrd="0" destOrd="1" presId="urn:microsoft.com/office/officeart/2005/8/layout/hList1"/>
    <dgm:cxn modelId="{3DC30766-0319-453B-AF0F-627DBAFC65F3}" type="presOf" srcId="{9C2E0902-133D-4685-A049-25DA5595A991}" destId="{6BB63434-F00F-4AEF-8C60-1A74C2B64F9C}" srcOrd="0" destOrd="0" presId="urn:microsoft.com/office/officeart/2005/8/layout/hList1"/>
    <dgm:cxn modelId="{35FADB4D-A190-4BE3-B0A1-ED892A5065DA}" type="presOf" srcId="{A243ACA5-5072-47B5-B5F1-02359CC208FE}" destId="{002323BE-8D9C-4433-8ABD-F3437F33C975}"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AE932155-B6A4-4F42-86C3-22066C88014A}" type="presOf" srcId="{DBA56124-457F-4E1D-BDC4-CA41564CF90E}" destId="{6BB63434-F00F-4AEF-8C60-1A74C2B64F9C}" srcOrd="0" destOrd="3" presId="urn:microsoft.com/office/officeart/2005/8/layout/hList1"/>
    <dgm:cxn modelId="{66F1D475-02B6-4AF4-A4F2-98865DA7D28A}" type="presOf" srcId="{941332F0-8E79-41E8-BE21-BD02CFCA8E7D}" destId="{4403CBB1-06E9-4C7A-8F36-4003F61D55C3}"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D56CEA8B-4D4D-426B-BFEF-0AFD14A4BFED}" type="presOf" srcId="{73624521-C467-415E-859F-C2AE5B9B6584}" destId="{6BB63434-F00F-4AEF-8C60-1A74C2B64F9C}" srcOrd="0" destOrd="2"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04DD0693-21C0-4F18-80D9-506068702078}" srcId="{73624521-C467-415E-859F-C2AE5B9B6584}" destId="{DBA56124-457F-4E1D-BDC4-CA41564CF90E}" srcOrd="0" destOrd="0" parTransId="{77238BEF-7693-44D2-8862-C77F252F35DC}" sibTransId="{683CC6E3-EFA0-4B96-A238-DF0BCCC9985B}"/>
    <dgm:cxn modelId="{EDFFD097-C5C9-4FB4-AC68-7D5D8375EF40}" srcId="{53596322-74A5-4021-A100-161695749E15}" destId="{D0E5FA42-4D12-4B37-ABDF-3FE4E68838F4}" srcOrd="1" destOrd="0" parTransId="{C0C12D3B-0B74-4990-8AC7-2DEEC8266920}" sibTransId="{A64C2C04-D357-433E-8DE0-1ABB3E6C0AD2}"/>
    <dgm:cxn modelId="{CD6BC0A6-6C28-4947-A2E4-5397C9227EB3}" srcId="{53596322-74A5-4021-A100-161695749E15}" destId="{73624521-C467-415E-859F-C2AE5B9B6584}" srcOrd="2" destOrd="0" parTransId="{5ABE37FA-87BA-4366-8318-2010C505F035}" sibTransId="{91BF537A-4AC9-4D28-BF07-16E2FBCC5014}"/>
    <dgm:cxn modelId="{EAE070B0-7E44-4882-AA50-AB75F66D6079}" type="presOf" srcId="{6FB7890E-DBDE-4488-9D7D-E20AA61D85C3}" destId="{9CCE69DC-72E0-428D-8314-0DE2C589CCB0}" srcOrd="0" destOrd="0" presId="urn:microsoft.com/office/officeart/2005/8/layout/hList1"/>
    <dgm:cxn modelId="{5012EDB2-CC35-44F4-A0BF-518C8741A395}" type="presOf" srcId="{2C1FE301-23E5-4159-92B9-2A5DA9B7BE72}" destId="{760A052A-6C82-46EB-A66F-6E4DC2C522E8}"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2FB44EC2-27F2-42E6-B172-3B733B064585}" srcId="{A243ACA5-5072-47B5-B5F1-02359CC208FE}" destId="{D8ACCC4B-5FC1-4928-ABFE-EC1F5806E78C}" srcOrd="1" destOrd="0" parTransId="{323D9A01-17FD-4CB2-B167-59EA745FA13A}" sibTransId="{754700E3-C4E9-4706-B4D6-E8E217D29D86}"/>
    <dgm:cxn modelId="{144F66D1-5DA4-4479-825D-F6131AFEF0B2}" type="presOf" srcId="{6867792D-2E03-4CE6-9FD2-A1A1E54D4F4E}" destId="{6BB63434-F00F-4AEF-8C60-1A74C2B64F9C}" srcOrd="0" destOrd="5" presId="urn:microsoft.com/office/officeart/2005/8/layout/hList1"/>
    <dgm:cxn modelId="{0F4604D2-FCA2-419E-A4CE-7B01B60467AD}" srcId="{D8ACCC4B-5FC1-4928-ABFE-EC1F5806E78C}" destId="{6F18F05C-B60F-4C6C-BE7A-02EA3CDDC170}" srcOrd="2" destOrd="0" parTransId="{55D83AC1-F3FD-49C6-B48A-E1C3E92AE62F}" sibTransId="{6EDD676D-B100-4FE9-9C8E-F2AD975FD003}"/>
    <dgm:cxn modelId="{59D885D8-F09F-4FD4-BA10-926C1CEEFDDB}" type="presOf" srcId="{6F18F05C-B60F-4C6C-BE7A-02EA3CDDC170}" destId="{9CCE69DC-72E0-428D-8314-0DE2C589CCB0}"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37AC6EEC-00AB-449F-B102-8B1CDF5EFB0B}" type="presOf" srcId="{D0E5FA42-4D12-4B37-ABDF-3FE4E68838F4}" destId="{6BB63434-F00F-4AEF-8C60-1A74C2B64F9C}" srcOrd="0" destOrd="1"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CB5AD0-E4AE-478C-A358-87B3F29B231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pl-PL"/>
        </a:p>
      </dgm:t>
    </dgm:pt>
    <dgm:pt modelId="{068FB4EF-2042-4F03-98C7-637264CC6B75}">
      <dgm:prSet phldrT="[Tekst]"/>
      <dgm:spPr/>
      <dgm:t>
        <a:bodyPr/>
        <a:lstStyle/>
        <a:p>
          <a:r>
            <a:rPr lang="pl-PL" b="1" dirty="0"/>
            <a:t>Wyrok</a:t>
          </a:r>
        </a:p>
      </dgm:t>
    </dgm:pt>
    <dgm:pt modelId="{01B0B9B5-DE78-4BB2-A01A-BAF255777543}" type="parTrans" cxnId="{6118C556-F8BD-46BD-B8B3-919A6384106C}">
      <dgm:prSet/>
      <dgm:spPr/>
      <dgm:t>
        <a:bodyPr/>
        <a:lstStyle/>
        <a:p>
          <a:endParaRPr lang="pl-PL"/>
        </a:p>
      </dgm:t>
    </dgm:pt>
    <dgm:pt modelId="{0EA43F62-7C2F-4F1C-8F00-D2449FF518A0}" type="sibTrans" cxnId="{6118C556-F8BD-46BD-B8B3-919A6384106C}">
      <dgm:prSet/>
      <dgm:spPr/>
      <dgm:t>
        <a:bodyPr/>
        <a:lstStyle/>
        <a:p>
          <a:endParaRPr lang="pl-PL"/>
        </a:p>
      </dgm:t>
    </dgm:pt>
    <dgm:pt modelId="{D4D8FD93-220B-4E4D-94EF-72E5820B390B}">
      <dgm:prSet phldrT="[Tekst]"/>
      <dgm:spPr/>
      <dgm:t>
        <a:bodyPr/>
        <a:lstStyle/>
        <a:p>
          <a:pPr algn="l"/>
          <a:r>
            <a:rPr lang="pl-PL" dirty="0"/>
            <a:t>Apelacja</a:t>
          </a:r>
        </a:p>
      </dgm:t>
    </dgm:pt>
    <dgm:pt modelId="{CEB0AF3A-15A2-47B0-B6BE-778E9ABE1B25}" type="parTrans" cxnId="{B9E6A763-8D28-4477-8A33-5FE68882D12C}">
      <dgm:prSet/>
      <dgm:spPr/>
      <dgm:t>
        <a:bodyPr/>
        <a:lstStyle/>
        <a:p>
          <a:endParaRPr lang="pl-PL"/>
        </a:p>
      </dgm:t>
    </dgm:pt>
    <dgm:pt modelId="{68B6F40F-BD31-468D-81FD-A6FE25DF13AC}" type="sibTrans" cxnId="{B9E6A763-8D28-4477-8A33-5FE68882D12C}">
      <dgm:prSet/>
      <dgm:spPr/>
      <dgm:t>
        <a:bodyPr/>
        <a:lstStyle/>
        <a:p>
          <a:endParaRPr lang="pl-PL"/>
        </a:p>
      </dgm:t>
    </dgm:pt>
    <dgm:pt modelId="{D6697339-582C-40A3-A589-643174BDC342}">
      <dgm:prSet phldrT="[Tekst]"/>
      <dgm:spPr/>
      <dgm:t>
        <a:bodyPr/>
        <a:lstStyle/>
        <a:p>
          <a:pPr algn="just"/>
          <a:r>
            <a:rPr lang="pl-PL" dirty="0"/>
            <a:t>ale – rozstrzygnięcie o kosztach postępowania zawarte w wyroku może zostać zaskarżone zażaleniem (art. 460)</a:t>
          </a:r>
        </a:p>
      </dgm:t>
    </dgm:pt>
    <dgm:pt modelId="{C47E85C9-D2A3-49F2-A5E2-BC5360EF2AEC}" type="parTrans" cxnId="{2043A4FF-2047-44EE-AE82-FC231AE1B643}">
      <dgm:prSet/>
      <dgm:spPr/>
      <dgm:t>
        <a:bodyPr/>
        <a:lstStyle/>
        <a:p>
          <a:endParaRPr lang="pl-PL"/>
        </a:p>
      </dgm:t>
    </dgm:pt>
    <dgm:pt modelId="{8E066392-B1BA-41E6-9CBA-E87AEBC35B22}" type="sibTrans" cxnId="{2043A4FF-2047-44EE-AE82-FC231AE1B643}">
      <dgm:prSet/>
      <dgm:spPr/>
      <dgm:t>
        <a:bodyPr/>
        <a:lstStyle/>
        <a:p>
          <a:endParaRPr lang="pl-PL"/>
        </a:p>
      </dgm:t>
    </dgm:pt>
    <dgm:pt modelId="{17B538E5-D3FD-4348-A6CE-BBE22828846F}">
      <dgm:prSet phldrT="[Tekst]"/>
      <dgm:spPr/>
      <dgm:t>
        <a:bodyPr/>
        <a:lstStyle/>
        <a:p>
          <a:r>
            <a:rPr lang="pl-PL" b="1" dirty="0"/>
            <a:t>Postanowienie</a:t>
          </a:r>
        </a:p>
      </dgm:t>
    </dgm:pt>
    <dgm:pt modelId="{D8E214D9-FBDD-48F6-928B-57B0C89B3730}" type="parTrans" cxnId="{8FBE983D-431F-47C4-AA25-BBA037DA0043}">
      <dgm:prSet/>
      <dgm:spPr/>
      <dgm:t>
        <a:bodyPr/>
        <a:lstStyle/>
        <a:p>
          <a:endParaRPr lang="pl-PL"/>
        </a:p>
      </dgm:t>
    </dgm:pt>
    <dgm:pt modelId="{B4DD10BE-23DB-4514-8E3D-4831ECC12788}" type="sibTrans" cxnId="{8FBE983D-431F-47C4-AA25-BBA037DA0043}">
      <dgm:prSet/>
      <dgm:spPr/>
      <dgm:t>
        <a:bodyPr/>
        <a:lstStyle/>
        <a:p>
          <a:endParaRPr lang="pl-PL"/>
        </a:p>
      </dgm:t>
    </dgm:pt>
    <dgm:pt modelId="{2F8415E8-9132-43F0-B7E1-D928771D5699}">
      <dgm:prSet phldrT="[Tekst]"/>
      <dgm:spPr/>
      <dgm:t>
        <a:bodyPr/>
        <a:lstStyle/>
        <a:p>
          <a:pPr algn="just"/>
          <a:r>
            <a:rPr lang="pl-PL" dirty="0"/>
            <a:t>Zażalenie  </a:t>
          </a:r>
        </a:p>
      </dgm:t>
    </dgm:pt>
    <dgm:pt modelId="{B365AF01-718F-4C69-BEBA-F3777A380C3F}" type="parTrans" cxnId="{C6B3F656-FB28-4C69-A371-FF9AF72F1E61}">
      <dgm:prSet/>
      <dgm:spPr/>
      <dgm:t>
        <a:bodyPr/>
        <a:lstStyle/>
        <a:p>
          <a:endParaRPr lang="pl-PL"/>
        </a:p>
      </dgm:t>
    </dgm:pt>
    <dgm:pt modelId="{2E77C202-1D84-4CB4-85C2-B2489AFAB273}" type="sibTrans" cxnId="{C6B3F656-FB28-4C69-A371-FF9AF72F1E61}">
      <dgm:prSet/>
      <dgm:spPr/>
      <dgm:t>
        <a:bodyPr/>
        <a:lstStyle/>
        <a:p>
          <a:endParaRPr lang="pl-PL"/>
        </a:p>
      </dgm:t>
    </dgm:pt>
    <dgm:pt modelId="{68120CED-676F-43F2-A8B2-785F4534BEF7}">
      <dgm:prSet phldrT="[Tekst]"/>
      <dgm:spPr/>
      <dgm:t>
        <a:bodyPr/>
        <a:lstStyle/>
        <a:p>
          <a:pPr algn="just"/>
          <a:r>
            <a:rPr lang="pl-PL" dirty="0"/>
            <a:t>ale od postanowień referendarza sądowego wnosi się sprzeciw(art. 93a)</a:t>
          </a:r>
        </a:p>
      </dgm:t>
    </dgm:pt>
    <dgm:pt modelId="{F2A54BD6-930C-4A39-99E7-142C1F537710}" type="parTrans" cxnId="{4B1BF95E-9A98-4F65-8B64-C82697710A08}">
      <dgm:prSet/>
      <dgm:spPr/>
      <dgm:t>
        <a:bodyPr/>
        <a:lstStyle/>
        <a:p>
          <a:endParaRPr lang="pl-PL"/>
        </a:p>
      </dgm:t>
    </dgm:pt>
    <dgm:pt modelId="{1D27A3F6-EDAE-4B3C-987F-D5BE00225E86}" type="sibTrans" cxnId="{4B1BF95E-9A98-4F65-8B64-C82697710A08}">
      <dgm:prSet/>
      <dgm:spPr/>
      <dgm:t>
        <a:bodyPr/>
        <a:lstStyle/>
        <a:p>
          <a:endParaRPr lang="pl-PL"/>
        </a:p>
      </dgm:t>
    </dgm:pt>
    <dgm:pt modelId="{AE79F546-E426-4D55-AC11-80258EE5A293}">
      <dgm:prSet phldrT="[Tekst]"/>
      <dgm:spPr/>
      <dgm:t>
        <a:bodyPr/>
        <a:lstStyle/>
        <a:p>
          <a:r>
            <a:rPr lang="pl-PL" b="1" dirty="0"/>
            <a:t>Zarządzenie</a:t>
          </a:r>
        </a:p>
      </dgm:t>
    </dgm:pt>
    <dgm:pt modelId="{C94EFF10-7B96-408A-9DFB-DD95314B66A0}" type="parTrans" cxnId="{A723399F-480F-40A3-8093-2CDE4C65B05C}">
      <dgm:prSet/>
      <dgm:spPr/>
      <dgm:t>
        <a:bodyPr/>
        <a:lstStyle/>
        <a:p>
          <a:endParaRPr lang="pl-PL"/>
        </a:p>
      </dgm:t>
    </dgm:pt>
    <dgm:pt modelId="{3D291CAF-3880-476F-AD65-4441073EDD6C}" type="sibTrans" cxnId="{A723399F-480F-40A3-8093-2CDE4C65B05C}">
      <dgm:prSet/>
      <dgm:spPr/>
      <dgm:t>
        <a:bodyPr/>
        <a:lstStyle/>
        <a:p>
          <a:endParaRPr lang="pl-PL"/>
        </a:p>
      </dgm:t>
    </dgm:pt>
    <dgm:pt modelId="{50A0B21C-7B0C-4668-B321-2F98BCED92F3}">
      <dgm:prSet phldrT="[Tekst]"/>
      <dgm:spPr/>
      <dgm:t>
        <a:bodyPr/>
        <a:lstStyle/>
        <a:p>
          <a:pPr algn="l"/>
          <a:r>
            <a:rPr lang="pl-PL" dirty="0"/>
            <a:t>Zażalenie </a:t>
          </a:r>
        </a:p>
      </dgm:t>
    </dgm:pt>
    <dgm:pt modelId="{9D7C4EE4-0D30-4723-8CA2-94363274EDC7}" type="parTrans" cxnId="{6C697890-6FE9-436F-88EB-F72E3B981FFD}">
      <dgm:prSet/>
      <dgm:spPr/>
      <dgm:t>
        <a:bodyPr/>
        <a:lstStyle/>
        <a:p>
          <a:endParaRPr lang="pl-PL"/>
        </a:p>
      </dgm:t>
    </dgm:pt>
    <dgm:pt modelId="{20740056-D1EA-409C-BD84-84433C24CA58}" type="sibTrans" cxnId="{6C697890-6FE9-436F-88EB-F72E3B981FFD}">
      <dgm:prSet/>
      <dgm:spPr/>
      <dgm:t>
        <a:bodyPr/>
        <a:lstStyle/>
        <a:p>
          <a:endParaRPr lang="pl-PL"/>
        </a:p>
      </dgm:t>
    </dgm:pt>
    <dgm:pt modelId="{354F56C8-57F3-4477-9979-B6743EB4A08C}">
      <dgm:prSet phldrT="[Tekst]"/>
      <dgm:spPr/>
      <dgm:t>
        <a:bodyPr/>
        <a:lstStyle/>
        <a:p>
          <a:pPr algn="just"/>
          <a:r>
            <a:rPr lang="pl-PL" dirty="0"/>
            <a:t>od zarządzeń wydawanych przez referendarza sądowego wnosi się sprzeciw (art. 93a)</a:t>
          </a:r>
        </a:p>
      </dgm:t>
    </dgm:pt>
    <dgm:pt modelId="{375010DF-DC30-48FE-ADEB-3F9E6957A423}" type="parTrans" cxnId="{4646163D-DC67-43DB-B009-83CA663BA10A}">
      <dgm:prSet/>
      <dgm:spPr/>
      <dgm:t>
        <a:bodyPr/>
        <a:lstStyle/>
        <a:p>
          <a:endParaRPr lang="pl-PL"/>
        </a:p>
      </dgm:t>
    </dgm:pt>
    <dgm:pt modelId="{8A31770A-FD4B-4FDD-9100-2C934F305796}" type="sibTrans" cxnId="{4646163D-DC67-43DB-B009-83CA663BA10A}">
      <dgm:prSet/>
      <dgm:spPr/>
      <dgm:t>
        <a:bodyPr/>
        <a:lstStyle/>
        <a:p>
          <a:endParaRPr lang="pl-PL"/>
        </a:p>
      </dgm:t>
    </dgm:pt>
    <dgm:pt modelId="{1014BFC0-6B88-47AB-9C66-8388BEFA7C8A}" type="pres">
      <dgm:prSet presAssocID="{ADCB5AD0-E4AE-478C-A358-87B3F29B2312}" presName="Name0" presStyleCnt="0">
        <dgm:presLayoutVars>
          <dgm:dir/>
          <dgm:animLvl val="lvl"/>
          <dgm:resizeHandles val="exact"/>
        </dgm:presLayoutVars>
      </dgm:prSet>
      <dgm:spPr/>
    </dgm:pt>
    <dgm:pt modelId="{D9BADFD3-6A70-437C-B481-AE8E3C9C4830}" type="pres">
      <dgm:prSet presAssocID="{068FB4EF-2042-4F03-98C7-637264CC6B75}" presName="composite" presStyleCnt="0"/>
      <dgm:spPr/>
    </dgm:pt>
    <dgm:pt modelId="{067CC7D5-CE52-4922-95C7-2C85DD209F3C}" type="pres">
      <dgm:prSet presAssocID="{068FB4EF-2042-4F03-98C7-637264CC6B75}" presName="parTx" presStyleLbl="alignNode1" presStyleIdx="0" presStyleCnt="3">
        <dgm:presLayoutVars>
          <dgm:chMax val="0"/>
          <dgm:chPref val="0"/>
          <dgm:bulletEnabled val="1"/>
        </dgm:presLayoutVars>
      </dgm:prSet>
      <dgm:spPr/>
    </dgm:pt>
    <dgm:pt modelId="{5EA5958C-9277-4AE2-8EC9-27900086465B}" type="pres">
      <dgm:prSet presAssocID="{068FB4EF-2042-4F03-98C7-637264CC6B75}" presName="desTx" presStyleLbl="alignAccFollowNode1" presStyleIdx="0" presStyleCnt="3">
        <dgm:presLayoutVars>
          <dgm:bulletEnabled val="1"/>
        </dgm:presLayoutVars>
      </dgm:prSet>
      <dgm:spPr/>
    </dgm:pt>
    <dgm:pt modelId="{2E233426-73EC-44AA-8464-682661854404}" type="pres">
      <dgm:prSet presAssocID="{0EA43F62-7C2F-4F1C-8F00-D2449FF518A0}" presName="space" presStyleCnt="0"/>
      <dgm:spPr/>
    </dgm:pt>
    <dgm:pt modelId="{F8BB9A2D-BFE4-4AD5-939E-95E2D97A0B6C}" type="pres">
      <dgm:prSet presAssocID="{17B538E5-D3FD-4348-A6CE-BBE22828846F}" presName="composite" presStyleCnt="0"/>
      <dgm:spPr/>
    </dgm:pt>
    <dgm:pt modelId="{71DA81DE-7516-4818-A7A9-9FB34595A8BC}" type="pres">
      <dgm:prSet presAssocID="{17B538E5-D3FD-4348-A6CE-BBE22828846F}" presName="parTx" presStyleLbl="alignNode1" presStyleIdx="1" presStyleCnt="3">
        <dgm:presLayoutVars>
          <dgm:chMax val="0"/>
          <dgm:chPref val="0"/>
          <dgm:bulletEnabled val="1"/>
        </dgm:presLayoutVars>
      </dgm:prSet>
      <dgm:spPr/>
    </dgm:pt>
    <dgm:pt modelId="{D3A9D730-9DA6-49EF-AC4A-6E0C39703F8B}" type="pres">
      <dgm:prSet presAssocID="{17B538E5-D3FD-4348-A6CE-BBE22828846F}" presName="desTx" presStyleLbl="alignAccFollowNode1" presStyleIdx="1" presStyleCnt="3">
        <dgm:presLayoutVars>
          <dgm:bulletEnabled val="1"/>
        </dgm:presLayoutVars>
      </dgm:prSet>
      <dgm:spPr/>
    </dgm:pt>
    <dgm:pt modelId="{B175CA49-9FC6-4696-BE8C-B9ED0428ADE6}" type="pres">
      <dgm:prSet presAssocID="{B4DD10BE-23DB-4514-8E3D-4831ECC12788}" presName="space" presStyleCnt="0"/>
      <dgm:spPr/>
    </dgm:pt>
    <dgm:pt modelId="{F94BD2EE-C570-4EDA-8DC6-761BF11839BE}" type="pres">
      <dgm:prSet presAssocID="{AE79F546-E426-4D55-AC11-80258EE5A293}" presName="composite" presStyleCnt="0"/>
      <dgm:spPr/>
    </dgm:pt>
    <dgm:pt modelId="{7E66AA7D-A2DF-42CD-9B8A-046BF2A60024}" type="pres">
      <dgm:prSet presAssocID="{AE79F546-E426-4D55-AC11-80258EE5A293}" presName="parTx" presStyleLbl="alignNode1" presStyleIdx="2" presStyleCnt="3">
        <dgm:presLayoutVars>
          <dgm:chMax val="0"/>
          <dgm:chPref val="0"/>
          <dgm:bulletEnabled val="1"/>
        </dgm:presLayoutVars>
      </dgm:prSet>
      <dgm:spPr/>
    </dgm:pt>
    <dgm:pt modelId="{7EE656D9-531F-49E9-8CD9-2BB10F928421}" type="pres">
      <dgm:prSet presAssocID="{AE79F546-E426-4D55-AC11-80258EE5A293}" presName="desTx" presStyleLbl="alignAccFollowNode1" presStyleIdx="2" presStyleCnt="3">
        <dgm:presLayoutVars>
          <dgm:bulletEnabled val="1"/>
        </dgm:presLayoutVars>
      </dgm:prSet>
      <dgm:spPr/>
    </dgm:pt>
  </dgm:ptLst>
  <dgm:cxnLst>
    <dgm:cxn modelId="{2DDA6913-3A96-46AE-82CF-0B04926867A7}" type="presOf" srcId="{50A0B21C-7B0C-4668-B321-2F98BCED92F3}" destId="{7EE656D9-531F-49E9-8CD9-2BB10F928421}" srcOrd="0" destOrd="0" presId="urn:microsoft.com/office/officeart/2005/8/layout/hList1"/>
    <dgm:cxn modelId="{E1552136-AEEC-4C56-8226-82C2D6D02C42}" type="presOf" srcId="{2F8415E8-9132-43F0-B7E1-D928771D5699}" destId="{D3A9D730-9DA6-49EF-AC4A-6E0C39703F8B}" srcOrd="0" destOrd="0" presId="urn:microsoft.com/office/officeart/2005/8/layout/hList1"/>
    <dgm:cxn modelId="{4646163D-DC67-43DB-B009-83CA663BA10A}" srcId="{AE79F546-E426-4D55-AC11-80258EE5A293}" destId="{354F56C8-57F3-4477-9979-B6743EB4A08C}" srcOrd="1" destOrd="0" parTransId="{375010DF-DC30-48FE-ADEB-3F9E6957A423}" sibTransId="{8A31770A-FD4B-4FDD-9100-2C934F305796}"/>
    <dgm:cxn modelId="{8FBE983D-431F-47C4-AA25-BBA037DA0043}" srcId="{ADCB5AD0-E4AE-478C-A358-87B3F29B2312}" destId="{17B538E5-D3FD-4348-A6CE-BBE22828846F}" srcOrd="1" destOrd="0" parTransId="{D8E214D9-FBDD-48F6-928B-57B0C89B3730}" sibTransId="{B4DD10BE-23DB-4514-8E3D-4831ECC12788}"/>
    <dgm:cxn modelId="{4B1BF95E-9A98-4F65-8B64-C82697710A08}" srcId="{17B538E5-D3FD-4348-A6CE-BBE22828846F}" destId="{68120CED-676F-43F2-A8B2-785F4534BEF7}" srcOrd="1" destOrd="0" parTransId="{F2A54BD6-930C-4A39-99E7-142C1F537710}" sibTransId="{1D27A3F6-EDAE-4B3C-987F-D5BE00225E86}"/>
    <dgm:cxn modelId="{B9E6A763-8D28-4477-8A33-5FE68882D12C}" srcId="{068FB4EF-2042-4F03-98C7-637264CC6B75}" destId="{D4D8FD93-220B-4E4D-94EF-72E5820B390B}" srcOrd="0" destOrd="0" parTransId="{CEB0AF3A-15A2-47B0-B6BE-778E9ABE1B25}" sibTransId="{68B6F40F-BD31-468D-81FD-A6FE25DF13AC}"/>
    <dgm:cxn modelId="{B7C48148-0BA7-4BB3-800F-8F187D9F2AD0}" type="presOf" srcId="{068FB4EF-2042-4F03-98C7-637264CC6B75}" destId="{067CC7D5-CE52-4922-95C7-2C85DD209F3C}" srcOrd="0" destOrd="0" presId="urn:microsoft.com/office/officeart/2005/8/layout/hList1"/>
    <dgm:cxn modelId="{27B13453-8A21-413F-9BEC-9BEAFDE7CAEC}" type="presOf" srcId="{D6697339-582C-40A3-A589-643174BDC342}" destId="{5EA5958C-9277-4AE2-8EC9-27900086465B}" srcOrd="0" destOrd="1" presId="urn:microsoft.com/office/officeart/2005/8/layout/hList1"/>
    <dgm:cxn modelId="{6118C556-F8BD-46BD-B8B3-919A6384106C}" srcId="{ADCB5AD0-E4AE-478C-A358-87B3F29B2312}" destId="{068FB4EF-2042-4F03-98C7-637264CC6B75}" srcOrd="0" destOrd="0" parTransId="{01B0B9B5-DE78-4BB2-A01A-BAF255777543}" sibTransId="{0EA43F62-7C2F-4F1C-8F00-D2449FF518A0}"/>
    <dgm:cxn modelId="{C6B3F656-FB28-4C69-A371-FF9AF72F1E61}" srcId="{17B538E5-D3FD-4348-A6CE-BBE22828846F}" destId="{2F8415E8-9132-43F0-B7E1-D928771D5699}" srcOrd="0" destOrd="0" parTransId="{B365AF01-718F-4C69-BEBA-F3777A380C3F}" sibTransId="{2E77C202-1D84-4CB4-85C2-B2489AFAB273}"/>
    <dgm:cxn modelId="{7F299D81-7364-4A7B-815E-B7F074A139B8}" type="presOf" srcId="{354F56C8-57F3-4477-9979-B6743EB4A08C}" destId="{7EE656D9-531F-49E9-8CD9-2BB10F928421}" srcOrd="0" destOrd="1" presId="urn:microsoft.com/office/officeart/2005/8/layout/hList1"/>
    <dgm:cxn modelId="{6C697890-6FE9-436F-88EB-F72E3B981FFD}" srcId="{AE79F546-E426-4D55-AC11-80258EE5A293}" destId="{50A0B21C-7B0C-4668-B321-2F98BCED92F3}" srcOrd="0" destOrd="0" parTransId="{9D7C4EE4-0D30-4723-8CA2-94363274EDC7}" sibTransId="{20740056-D1EA-409C-BD84-84433C24CA58}"/>
    <dgm:cxn modelId="{1119C991-7BE7-402A-AEAC-EA89F8770125}" type="presOf" srcId="{D4D8FD93-220B-4E4D-94EF-72E5820B390B}" destId="{5EA5958C-9277-4AE2-8EC9-27900086465B}" srcOrd="0" destOrd="0" presId="urn:microsoft.com/office/officeart/2005/8/layout/hList1"/>
    <dgm:cxn modelId="{A723399F-480F-40A3-8093-2CDE4C65B05C}" srcId="{ADCB5AD0-E4AE-478C-A358-87B3F29B2312}" destId="{AE79F546-E426-4D55-AC11-80258EE5A293}" srcOrd="2" destOrd="0" parTransId="{C94EFF10-7B96-408A-9DFB-DD95314B66A0}" sibTransId="{3D291CAF-3880-476F-AD65-4441073EDD6C}"/>
    <dgm:cxn modelId="{E09985A3-54D3-45A6-8F68-D09A4FE921BC}" type="presOf" srcId="{AE79F546-E426-4D55-AC11-80258EE5A293}" destId="{7E66AA7D-A2DF-42CD-9B8A-046BF2A60024}" srcOrd="0" destOrd="0" presId="urn:microsoft.com/office/officeart/2005/8/layout/hList1"/>
    <dgm:cxn modelId="{FDAC09B7-94AB-4521-9888-FF39F97C26BC}" type="presOf" srcId="{17B538E5-D3FD-4348-A6CE-BBE22828846F}" destId="{71DA81DE-7516-4818-A7A9-9FB34595A8BC}" srcOrd="0" destOrd="0" presId="urn:microsoft.com/office/officeart/2005/8/layout/hList1"/>
    <dgm:cxn modelId="{42DEE6D0-A3AF-4DEC-AF30-C0EF69F3118E}" type="presOf" srcId="{ADCB5AD0-E4AE-478C-A358-87B3F29B2312}" destId="{1014BFC0-6B88-47AB-9C66-8388BEFA7C8A}" srcOrd="0" destOrd="0" presId="urn:microsoft.com/office/officeart/2005/8/layout/hList1"/>
    <dgm:cxn modelId="{176CC0DB-C5DB-42F3-9AE2-91BC8F312919}" type="presOf" srcId="{68120CED-676F-43F2-A8B2-785F4534BEF7}" destId="{D3A9D730-9DA6-49EF-AC4A-6E0C39703F8B}" srcOrd="0" destOrd="1" presId="urn:microsoft.com/office/officeart/2005/8/layout/hList1"/>
    <dgm:cxn modelId="{2043A4FF-2047-44EE-AE82-FC231AE1B643}" srcId="{068FB4EF-2042-4F03-98C7-637264CC6B75}" destId="{D6697339-582C-40A3-A589-643174BDC342}" srcOrd="1" destOrd="0" parTransId="{C47E85C9-D2A3-49F2-A5E2-BC5360EF2AEC}" sibTransId="{8E066392-B1BA-41E6-9CBA-E87AEBC35B22}"/>
    <dgm:cxn modelId="{D152D93E-35AE-4633-B1DB-F06E7AD16093}" type="presParOf" srcId="{1014BFC0-6B88-47AB-9C66-8388BEFA7C8A}" destId="{D9BADFD3-6A70-437C-B481-AE8E3C9C4830}" srcOrd="0" destOrd="0" presId="urn:microsoft.com/office/officeart/2005/8/layout/hList1"/>
    <dgm:cxn modelId="{DF6C7552-014C-4705-A3A5-8F2D6B7BD056}" type="presParOf" srcId="{D9BADFD3-6A70-437C-B481-AE8E3C9C4830}" destId="{067CC7D5-CE52-4922-95C7-2C85DD209F3C}" srcOrd="0" destOrd="0" presId="urn:microsoft.com/office/officeart/2005/8/layout/hList1"/>
    <dgm:cxn modelId="{9EF72DAC-2266-4850-BDB2-92381D9C9961}" type="presParOf" srcId="{D9BADFD3-6A70-437C-B481-AE8E3C9C4830}" destId="{5EA5958C-9277-4AE2-8EC9-27900086465B}" srcOrd="1" destOrd="0" presId="urn:microsoft.com/office/officeart/2005/8/layout/hList1"/>
    <dgm:cxn modelId="{342D7988-CE47-4413-8FE9-413693EC7EF8}" type="presParOf" srcId="{1014BFC0-6B88-47AB-9C66-8388BEFA7C8A}" destId="{2E233426-73EC-44AA-8464-682661854404}" srcOrd="1" destOrd="0" presId="urn:microsoft.com/office/officeart/2005/8/layout/hList1"/>
    <dgm:cxn modelId="{76AF077D-D70B-4F44-810F-6D4DB4F753C7}" type="presParOf" srcId="{1014BFC0-6B88-47AB-9C66-8388BEFA7C8A}" destId="{F8BB9A2D-BFE4-4AD5-939E-95E2D97A0B6C}" srcOrd="2" destOrd="0" presId="urn:microsoft.com/office/officeart/2005/8/layout/hList1"/>
    <dgm:cxn modelId="{87A5C864-0B9B-4814-8638-DA7F70967B32}" type="presParOf" srcId="{F8BB9A2D-BFE4-4AD5-939E-95E2D97A0B6C}" destId="{71DA81DE-7516-4818-A7A9-9FB34595A8BC}" srcOrd="0" destOrd="0" presId="urn:microsoft.com/office/officeart/2005/8/layout/hList1"/>
    <dgm:cxn modelId="{82F0933F-773A-499E-BFBA-F59609AE71B6}" type="presParOf" srcId="{F8BB9A2D-BFE4-4AD5-939E-95E2D97A0B6C}" destId="{D3A9D730-9DA6-49EF-AC4A-6E0C39703F8B}" srcOrd="1" destOrd="0" presId="urn:microsoft.com/office/officeart/2005/8/layout/hList1"/>
    <dgm:cxn modelId="{34BA032C-DFAC-48E3-960F-B2CFCE3B7E4C}" type="presParOf" srcId="{1014BFC0-6B88-47AB-9C66-8388BEFA7C8A}" destId="{B175CA49-9FC6-4696-BE8C-B9ED0428ADE6}" srcOrd="3" destOrd="0" presId="urn:microsoft.com/office/officeart/2005/8/layout/hList1"/>
    <dgm:cxn modelId="{87CE0013-D993-4543-B38C-8027BB105824}" type="presParOf" srcId="{1014BFC0-6B88-47AB-9C66-8388BEFA7C8A}" destId="{F94BD2EE-C570-4EDA-8DC6-761BF11839BE}" srcOrd="4" destOrd="0" presId="urn:microsoft.com/office/officeart/2005/8/layout/hList1"/>
    <dgm:cxn modelId="{491F07E0-3196-4F8E-8A73-76CB769B1FFB}" type="presParOf" srcId="{F94BD2EE-C570-4EDA-8DC6-761BF11839BE}" destId="{7E66AA7D-A2DF-42CD-9B8A-046BF2A60024}" srcOrd="0" destOrd="0" presId="urn:microsoft.com/office/officeart/2005/8/layout/hList1"/>
    <dgm:cxn modelId="{CD2B9294-EA49-480C-868C-64B6D4DA9084}" type="presParOf" srcId="{F94BD2EE-C570-4EDA-8DC6-761BF11839BE}" destId="{7EE656D9-531F-49E9-8CD9-2BB10F9284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wnioskiem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pl-PL"/>
        </a:p>
      </dgm:t>
    </dgm:pt>
    <dgm:pt modelId="{BB63B3DF-20EE-4EF9-8A87-4BC5172DCB74}">
      <dgm:prSet/>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dgm:t>
        <a:bodyPr/>
        <a:lstStyle/>
        <a:p>
          <a:pPr rtl="0"/>
          <a:r>
            <a:rPr lang="pl-PL"/>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dgm:t>
        <a:bodyPr/>
        <a:lstStyle/>
        <a:p>
          <a:pPr rtl="0"/>
          <a:r>
            <a:rPr lang="pl-PL"/>
            <a:t>Stenogram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dgm:t>
        <a:bodyPr/>
        <a:lstStyle/>
        <a:p>
          <a:pPr rtl="0"/>
          <a:r>
            <a:rPr lang="pl-PL"/>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pt>
    <dgm:pt modelId="{BD405BE6-2883-491B-8196-3F8E7B074D5F}" type="pres">
      <dgm:prSet presAssocID="{BB63B3DF-20EE-4EF9-8A87-4BC5172DCB74}" presName="parentText" presStyleLbl="node1" presStyleIdx="0" presStyleCnt="5">
        <dgm:presLayoutVars>
          <dgm:chMax val="0"/>
          <dgm:bulletEnabled val="1"/>
        </dgm:presLayoutVars>
      </dgm:prSet>
      <dgm:spPr/>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pt>
  </dgm:ptLst>
  <dgm:cxnLst>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C0EB9353-250E-4952-BB4A-C746964C4BF9}" type="presOf" srcId="{BB63B3DF-20EE-4EF9-8A87-4BC5172DCB74}" destId="{BD405BE6-2883-491B-8196-3F8E7B074D5F}"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6E2FC5D1-FF12-49D8-961D-AE1DEE6CD6A2}" type="presOf" srcId="{F34B0957-8A2B-4824-8E2E-4F678D603EAD}" destId="{115C9862-CEC1-4FDC-85B4-AAA4CA164A5D}"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17076AF0-8895-4BB5-B5F5-F1CAE130D0FC}" type="presOf" srcId="{71BDCFAB-2DA5-48F8-97D4-95DB0BCA9F3C}" destId="{DF331033-9037-496E-935B-B412B5001B4A}"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CC7D5-CE52-4922-95C7-2C85DD209F3C}">
      <dsp:nvSpPr>
        <dsp:cNvPr id="0" name=""/>
        <dsp:cNvSpPr/>
      </dsp:nvSpPr>
      <dsp:spPr>
        <a:xfrm>
          <a:off x="2341" y="13566"/>
          <a:ext cx="2282773" cy="518400"/>
        </a:xfrm>
        <a:prstGeom prst="rect">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Wyrok</a:t>
          </a:r>
        </a:p>
      </dsp:txBody>
      <dsp:txXfrm>
        <a:off x="2341" y="13566"/>
        <a:ext cx="2282773" cy="518400"/>
      </dsp:txXfrm>
    </dsp:sp>
    <dsp:sp modelId="{5EA5958C-9277-4AE2-8EC9-27900086465B}">
      <dsp:nvSpPr>
        <dsp:cNvPr id="0" name=""/>
        <dsp:cNvSpPr/>
      </dsp:nvSpPr>
      <dsp:spPr>
        <a:xfrm>
          <a:off x="2341" y="531966"/>
          <a:ext cx="2282773" cy="3063420"/>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Apelacja</a:t>
          </a:r>
        </a:p>
        <a:p>
          <a:pPr marL="171450" lvl="1" indent="-171450" algn="just" defTabSz="800100">
            <a:lnSpc>
              <a:spcPct val="90000"/>
            </a:lnSpc>
            <a:spcBef>
              <a:spcPct val="0"/>
            </a:spcBef>
            <a:spcAft>
              <a:spcPct val="15000"/>
            </a:spcAft>
            <a:buChar char="•"/>
          </a:pPr>
          <a:r>
            <a:rPr lang="pl-PL" sz="1800" kern="1200" dirty="0"/>
            <a:t>ale – rozstrzygnięcie o kosztach postępowania zawarte w wyroku może zostać zaskarżone zażaleniem (art. 460)</a:t>
          </a:r>
        </a:p>
      </dsp:txBody>
      <dsp:txXfrm>
        <a:off x="2341" y="531966"/>
        <a:ext cx="2282773" cy="3063420"/>
      </dsp:txXfrm>
    </dsp:sp>
    <dsp:sp modelId="{71DA81DE-7516-4818-A7A9-9FB34595A8BC}">
      <dsp:nvSpPr>
        <dsp:cNvPr id="0" name=""/>
        <dsp:cNvSpPr/>
      </dsp:nvSpPr>
      <dsp:spPr>
        <a:xfrm>
          <a:off x="2604703" y="13566"/>
          <a:ext cx="2282773" cy="518400"/>
        </a:xfrm>
        <a:prstGeom prst="rect">
          <a:avLst/>
        </a:prstGeom>
        <a:solidFill>
          <a:schemeClr val="accent4">
            <a:hueOff val="-830078"/>
            <a:satOff val="-670"/>
            <a:lumOff val="1373"/>
            <a:alphaOff val="0"/>
          </a:schemeClr>
        </a:solidFill>
        <a:ln w="15875" cap="rnd" cmpd="sng" algn="ctr">
          <a:solidFill>
            <a:schemeClr val="accent4">
              <a:hueOff val="-830078"/>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Postanowienie</a:t>
          </a:r>
        </a:p>
      </dsp:txBody>
      <dsp:txXfrm>
        <a:off x="2604703" y="13566"/>
        <a:ext cx="2282773" cy="518400"/>
      </dsp:txXfrm>
    </dsp:sp>
    <dsp:sp modelId="{D3A9D730-9DA6-49EF-AC4A-6E0C39703F8B}">
      <dsp:nvSpPr>
        <dsp:cNvPr id="0" name=""/>
        <dsp:cNvSpPr/>
      </dsp:nvSpPr>
      <dsp:spPr>
        <a:xfrm>
          <a:off x="2604703" y="531966"/>
          <a:ext cx="2282773" cy="3063420"/>
        </a:xfrm>
        <a:prstGeom prst="rect">
          <a:avLst/>
        </a:prstGeom>
        <a:solidFill>
          <a:schemeClr val="accent4">
            <a:tint val="40000"/>
            <a:alpha val="90000"/>
            <a:hueOff val="-719648"/>
            <a:satOff val="-432"/>
            <a:lumOff val="184"/>
            <a:alphaOff val="0"/>
          </a:schemeClr>
        </a:solidFill>
        <a:ln w="15875" cap="rnd" cmpd="sng" algn="ctr">
          <a:solidFill>
            <a:schemeClr val="accent4">
              <a:tint val="40000"/>
              <a:alpha val="90000"/>
              <a:hueOff val="-719648"/>
              <a:satOff val="-432"/>
              <a:lumOff val="1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ale od postanowień referendarza sądowego wnosi się sprzeciw(art. 93a)</a:t>
          </a:r>
        </a:p>
      </dsp:txBody>
      <dsp:txXfrm>
        <a:off x="2604703" y="531966"/>
        <a:ext cx="2282773" cy="3063420"/>
      </dsp:txXfrm>
    </dsp:sp>
    <dsp:sp modelId="{7E66AA7D-A2DF-42CD-9B8A-046BF2A60024}">
      <dsp:nvSpPr>
        <dsp:cNvPr id="0" name=""/>
        <dsp:cNvSpPr/>
      </dsp:nvSpPr>
      <dsp:spPr>
        <a:xfrm>
          <a:off x="5207065" y="13566"/>
          <a:ext cx="2282773" cy="518400"/>
        </a:xfrm>
        <a:prstGeom prst="rect">
          <a:avLst/>
        </a:prstGeom>
        <a:solidFill>
          <a:schemeClr val="accent4">
            <a:hueOff val="-1660156"/>
            <a:satOff val="-1340"/>
            <a:lumOff val="2746"/>
            <a:alphaOff val="0"/>
          </a:schemeClr>
        </a:solidFill>
        <a:ln w="15875" cap="rnd" cmpd="sng" algn="ctr">
          <a:solidFill>
            <a:schemeClr val="accent4">
              <a:hueOff val="-1660156"/>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Zarządzenie</a:t>
          </a:r>
        </a:p>
      </dsp:txBody>
      <dsp:txXfrm>
        <a:off x="5207065" y="13566"/>
        <a:ext cx="2282773" cy="518400"/>
      </dsp:txXfrm>
    </dsp:sp>
    <dsp:sp modelId="{7EE656D9-531F-49E9-8CD9-2BB10F928421}">
      <dsp:nvSpPr>
        <dsp:cNvPr id="0" name=""/>
        <dsp:cNvSpPr/>
      </dsp:nvSpPr>
      <dsp:spPr>
        <a:xfrm>
          <a:off x="5207065" y="531966"/>
          <a:ext cx="2282773" cy="3063420"/>
        </a:xfrm>
        <a:prstGeom prst="rect">
          <a:avLst/>
        </a:prstGeom>
        <a:solidFill>
          <a:schemeClr val="accent4">
            <a:tint val="40000"/>
            <a:alpha val="90000"/>
            <a:hueOff val="-1439297"/>
            <a:satOff val="-864"/>
            <a:lumOff val="367"/>
            <a:alphaOff val="0"/>
          </a:schemeClr>
        </a:solidFill>
        <a:ln w="15875" cap="rnd" cmpd="sng" algn="ctr">
          <a:solidFill>
            <a:schemeClr val="accent4">
              <a:tint val="40000"/>
              <a:alpha val="90000"/>
              <a:hueOff val="-1439297"/>
              <a:satOff val="-864"/>
              <a:lumOff val="3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od zarządzeń wydawanych przez referendarza sądowego wnosi się sprzeciw (art. 93a)</a:t>
          </a:r>
        </a:p>
      </dsp:txBody>
      <dsp:txXfrm>
        <a:off x="5207065" y="531966"/>
        <a:ext cx="2282773" cy="3063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5"/>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8"/>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dokonanie czynności procesowej wraz z wnioskiem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6"/>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Przywrócenie terminu</a:t>
          </a:r>
        </a:p>
      </dsp:txBody>
      <dsp:txXfrm>
        <a:off x="10439426" y="1235815"/>
        <a:ext cx="1372783" cy="1372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430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C5516DA-9D86-4E1E-A623-C11F9F74EB59}" type="datetimeFigureOut">
              <a:rPr lang="en-US" smtClean="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085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6C5516DA-9D86-4E1E-A623-C11F9F74EB59}"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381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6C5516DA-9D86-4E1E-A623-C11F9F74EB59}" type="datetimeFigureOut">
              <a:rPr lang="en-US" smtClean="0"/>
              <a:t>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7870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1916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65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46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EC2AB55-62C0-407E-B706-C907B44B0BFC}" type="datetimeFigureOut">
              <a:rPr lang="en-US" smtClean="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011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983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12/1/2023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39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038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D0B8D63-E026-4E54-B301-C824E1BD14F3}" type="datetimeFigureOut">
              <a:rPr lang="en-US" smtClean="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72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6C423185-9573-406A-8068-0AB4F2335019}" type="datetimeFigureOut">
              <a:rPr lang="en-US" smtClean="0"/>
              <a:t>12/1/2023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C5516DA-9D86-4E1E-A623-C11F9F74EB59}" type="datetimeFigureOut">
              <a:rPr lang="en-US" smtClean="0"/>
              <a:t>12/1/2023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65329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sip.legalis.pl/document-view.seam?documentId=mrswglrrgqydenjwg43ts" TargetMode="External"/><Relationship Id="rId2" Type="http://schemas.openxmlformats.org/officeDocument/2006/relationships/hyperlink" Target="https://sip.legalis.pl/document-view.seam?documentId=mrswglrtgq3dgojwgyydq"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Czynności procesowe</a:t>
            </a:r>
          </a:p>
        </p:txBody>
      </p:sp>
    </p:spTree>
    <p:extLst>
      <p:ext uri="{BB962C8B-B14F-4D97-AF65-F5344CB8AC3E}">
        <p14:creationId xmlns:p14="http://schemas.microsoft.com/office/powerpoint/2010/main" val="3034684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Znaczenie uzasadnienia decyzji procesowych </a:t>
            </a:r>
          </a:p>
        </p:txBody>
      </p:sp>
      <p:sp>
        <p:nvSpPr>
          <p:cNvPr id="3" name="Symbol zastępczy zawartości 2"/>
          <p:cNvSpPr>
            <a:spLocks noGrp="1"/>
          </p:cNvSpPr>
          <p:nvPr>
            <p:ph idx="1"/>
          </p:nvPr>
        </p:nvSpPr>
        <p:spPr>
          <a:xfrm>
            <a:off x="1024128" y="2286000"/>
            <a:ext cx="10872904" cy="4340942"/>
          </a:xfrm>
        </p:spPr>
        <p:txBody>
          <a:bodyPr>
            <a:normAutofit fontScale="92500" lnSpcReduction="20000"/>
          </a:bodyPr>
          <a:lstStyle/>
          <a:p>
            <a:pPr algn="just"/>
            <a:r>
              <a:rPr lang="pl-PL" dirty="0"/>
              <a:t>Należy przy tym stwierdzić, iż rolą orzecznictwa sądowego jest </a:t>
            </a:r>
            <a:r>
              <a:rPr lang="pl-PL" b="1" dirty="0"/>
              <a:t>nie tylko i wyłącznie merytoryczne rozstrzygnięcie konkretnej, indywidualnej sprawy.</a:t>
            </a:r>
            <a:r>
              <a:rPr lang="pl-PL" dirty="0"/>
              <a:t> W pojęciu "wymiaru sprawiedliwości", w rozumieniu przepisów konstytucyjnych i zaakceptowanych przez Polskę norm prawa międzynarodowego (szczególnie dotyczącego praw człowieka) </a:t>
            </a:r>
            <a:r>
              <a:rPr lang="pl-PL" b="1" dirty="0"/>
              <a:t>mówiących o "prawie do sprawiedliwego sądu", kryje się znacznie więcej. Najkrócej rzecz biorąc, chodzi przede wszystkim o to, by dla wszystkich było wyraźne i niewątpliwie widoczne, iż w wyniku postępowania przed sądem zapadło najsłuszniejsze i najbardziej odpowiadające prawu rozstrzygnięcie.</a:t>
            </a:r>
          </a:p>
          <a:p>
            <a:pPr algn="just"/>
            <a:r>
              <a:rPr lang="pl-PL" dirty="0"/>
              <a:t>Jednym ze środków służących osiągnięciu tego celu </a:t>
            </a:r>
            <a:r>
              <a:rPr lang="pl-PL" b="1" u="sng" dirty="0"/>
              <a:t>jest wyczerpujące i wszechstronne</a:t>
            </a:r>
            <a:r>
              <a:rPr lang="pl-PL" dirty="0"/>
              <a:t> (zarówno z merytorycznego jak i z prawnego punktu widzenia) </a:t>
            </a:r>
            <a:r>
              <a:rPr lang="pl-PL" b="1" u="sng" dirty="0"/>
              <a:t>uzasadnienie orzeczenia, a już szczególnie wówczas - gdy, tak jak w niniejszej sprawie - występują rozbieżne interesy stron, a rozstrzygnięcie musi przedłożyć jeden z tych interesów nad drugi</a:t>
            </a:r>
            <a:r>
              <a:rPr lang="pl-PL" dirty="0"/>
              <a:t>. Wówczas właśnie szczególnie istotna rola uzasadnienia leży również w tym, by przekonać stronę, że jej stanowisko w sprawie zostało poważnie wzięte pod uwagę, a jeżeli zapadło inne rozstrzygnięcie to przyczyną tego są istotne powody. W ustanowionym przez prawo obowiązku takiego właśnie uzasadnienia rozstrzygnięcia leży m.in. dążenie do poszanowania godności i wolności obywatela demokratycznego państwa: bowiem naruszeniem jego prawa jest, gdy w istotnej dlań sprawie staje się adresatem rozstrzygnięcia, opatrzonego zdawkowym, czy niepełnym uzasadnieniem.</a:t>
            </a:r>
          </a:p>
          <a:p>
            <a:pPr algn="r"/>
            <a:r>
              <a:rPr lang="pl-PL" dirty="0"/>
              <a:t>Wyrok SN z 16.02.1994 r., III ARN 2/94 </a:t>
            </a:r>
          </a:p>
        </p:txBody>
      </p:sp>
    </p:spTree>
    <p:extLst>
      <p:ext uri="{BB962C8B-B14F-4D97-AF65-F5344CB8AC3E}">
        <p14:creationId xmlns:p14="http://schemas.microsoft.com/office/powerpoint/2010/main" val="176755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229BD5-10C3-45E4-8FA0-43F4431C649F}"/>
              </a:ext>
            </a:extLst>
          </p:cNvPr>
          <p:cNvSpPr>
            <a:spLocks noGrp="1"/>
          </p:cNvSpPr>
          <p:nvPr>
            <p:ph type="title"/>
          </p:nvPr>
        </p:nvSpPr>
        <p:spPr/>
        <p:txBody>
          <a:bodyPr/>
          <a:lstStyle/>
          <a:p>
            <a:r>
              <a:rPr lang="pl-PL" dirty="0"/>
              <a:t>Sporządzanie uzasadnień na formularzu</a:t>
            </a:r>
          </a:p>
        </p:txBody>
      </p:sp>
      <p:sp>
        <p:nvSpPr>
          <p:cNvPr id="3" name="Symbol zastępczy zawartości 2">
            <a:extLst>
              <a:ext uri="{FF2B5EF4-FFF2-40B4-BE49-F238E27FC236}">
                <a16:creationId xmlns:a16="http://schemas.microsoft.com/office/drawing/2014/main" id="{DA7AD52E-0C74-4459-A0DA-EBDA98D4C191}"/>
              </a:ext>
            </a:extLst>
          </p:cNvPr>
          <p:cNvSpPr>
            <a:spLocks noGrp="1"/>
          </p:cNvSpPr>
          <p:nvPr>
            <p:ph idx="1"/>
          </p:nvPr>
        </p:nvSpPr>
        <p:spPr/>
        <p:txBody>
          <a:bodyPr/>
          <a:lstStyle/>
          <a:p>
            <a:r>
              <a:rPr lang="pl-PL" b="1" dirty="0"/>
              <a:t>NOWELIZACJA (art. 99a k.p.k.)</a:t>
            </a:r>
          </a:p>
          <a:p>
            <a:pPr algn="just"/>
            <a:r>
              <a:rPr lang="pl-PL" dirty="0"/>
              <a:t>§ 1. Uzasadnienie wyroku sądu pierwszej instancji, w tym wyroku nakazowego i wyroku łącznego, oraz wyroku sądu odwoławczego i wyroku wydanego w postępowaniu o wznowienie postępowania sporządza się na formularzu według ustalonego wzoru. </a:t>
            </a:r>
          </a:p>
          <a:p>
            <a:pPr algn="just"/>
            <a:r>
              <a:rPr lang="pl-PL" dirty="0"/>
              <a:t>§ 2. Minister Sprawiedliwości określi, w drodze rozporządzenia, wzory formularzy uzasadnień wyroków oraz sposób ich wypełniania, mając na uwadze konieczność zamieszczenia w nich niezbędnych informacji wskazanych w ustawie, w sposób umożliwiający należyte sporządzenie przez uprawnionego środka zaskarżenia, a także właściwe dokonanie kontroli wyroku w razie wniesienia takiego środka. </a:t>
            </a:r>
          </a:p>
          <a:p>
            <a:endParaRPr lang="pl-PL" dirty="0"/>
          </a:p>
        </p:txBody>
      </p:sp>
    </p:spTree>
    <p:extLst>
      <p:ext uri="{BB962C8B-B14F-4D97-AF65-F5344CB8AC3E}">
        <p14:creationId xmlns:p14="http://schemas.microsoft.com/office/powerpoint/2010/main" val="35025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Zaskarżalność decyzji procesowych</a:t>
            </a:r>
          </a:p>
        </p:txBody>
      </p:sp>
      <p:sp>
        <p:nvSpPr>
          <p:cNvPr id="3" name="Symbol zastępczy zawartości 2"/>
          <p:cNvSpPr>
            <a:spLocks noGrp="1"/>
          </p:cNvSpPr>
          <p:nvPr>
            <p:ph idx="1"/>
          </p:nvPr>
        </p:nvSpPr>
        <p:spPr>
          <a:xfrm>
            <a:off x="169783" y="2222287"/>
            <a:ext cx="4166243" cy="3636511"/>
          </a:xfrm>
        </p:spPr>
        <p:txBody>
          <a:bodyPr/>
          <a:lstStyle/>
          <a:p>
            <a:pPr algn="just"/>
            <a:r>
              <a:rPr lang="pl-PL" dirty="0"/>
              <a:t>Uzasadnienie decyzji procesowej umożliwia kontrolę wydanego rozstrzygnięcia. Kontrola odwoławcza to sprawdzenie i ocena prawidłowości rozstrzygnięcia przez pryzmat sporządzonego uzasadnienia. </a:t>
            </a:r>
          </a:p>
          <a:p>
            <a:r>
              <a:rPr lang="pl-PL" dirty="0"/>
              <a:t>Decyzje procesowe zaskarżane są:</a:t>
            </a:r>
          </a:p>
        </p:txBody>
      </p:sp>
      <p:graphicFrame>
        <p:nvGraphicFramePr>
          <p:cNvPr id="4" name="Diagram 3"/>
          <p:cNvGraphicFramePr/>
          <p:nvPr>
            <p:extLst>
              <p:ext uri="{D42A27DB-BD31-4B8C-83A1-F6EECF244321}">
                <p14:modId xmlns:p14="http://schemas.microsoft.com/office/powerpoint/2010/main" val="970433490"/>
              </p:ext>
            </p:extLst>
          </p:nvPr>
        </p:nvGraphicFramePr>
        <p:xfrm>
          <a:off x="4513007" y="2742685"/>
          <a:ext cx="7492180" cy="3608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393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udziału stron i innych podmiotów w posiedzeniach sądu</a:t>
            </a:r>
          </a:p>
        </p:txBody>
      </p:sp>
      <p:sp>
        <p:nvSpPr>
          <p:cNvPr id="8" name="Symbol zastępczy zawartości 7"/>
          <p:cNvSpPr>
            <a:spLocks noGrp="1"/>
          </p:cNvSpPr>
          <p:nvPr>
            <p:ph idx="1"/>
          </p:nvPr>
        </p:nvSpPr>
        <p:spPr/>
        <p:txBody>
          <a:bodyPr/>
          <a:lstStyle/>
          <a:p>
            <a:pPr algn="just"/>
            <a:r>
              <a:rPr lang="pl-PL" dirty="0"/>
              <a:t>Art. 96 </a:t>
            </a:r>
          </a:p>
          <a:p>
            <a:pPr algn="just"/>
            <a:r>
              <a:rPr lang="pl-PL" dirty="0"/>
              <a:t>Strony oraz osoby niebędące stronami, </a:t>
            </a:r>
            <a:r>
              <a:rPr lang="pl-PL" b="1" dirty="0"/>
              <a:t>jeżeli wykażą interes prawny w rozstrzygnięciu</a:t>
            </a:r>
            <a:r>
              <a:rPr lang="pl-PL" dirty="0"/>
              <a:t>, mają prawo wziąć udział w posiedzeniu wówczas, gdy ustawa tak stanowi, chyba że ich udział jest obowiązkowy. Przepis art. 451 stosuje się odpowiednio.</a:t>
            </a:r>
          </a:p>
          <a:p>
            <a:pPr algn="just"/>
            <a:r>
              <a:rPr lang="pl-PL" dirty="0"/>
              <a:t>W pozostałych wypadkach </a:t>
            </a:r>
            <a:r>
              <a:rPr lang="pl-PL" b="1" dirty="0"/>
              <a:t>nie zawiadamia się ich o posiedzeniu</a:t>
            </a:r>
            <a:r>
              <a:rPr lang="pl-PL" dirty="0"/>
              <a:t>, a mogą wziąć w nim udział, jeżeli się stawią, chyba że ustawa stanowi inaczej.</a:t>
            </a:r>
          </a:p>
          <a:p>
            <a:pPr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925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 (</a:t>
            </a:r>
            <a:r>
              <a:rPr lang="pl-PL" b="1" dirty="0"/>
              <a:t>ALE zob. § 3a</a:t>
            </a:r>
            <a:r>
              <a:rPr lang="pl-PL" dirty="0"/>
              <a:t>)</a:t>
            </a:r>
          </a:p>
          <a:p>
            <a:pPr algn="just">
              <a:buFont typeface="+mj-lt"/>
              <a:buAutoNum type="arabicPeriod"/>
            </a:pPr>
            <a:r>
              <a:rPr lang="pl-PL" dirty="0"/>
              <a:t>Uprawnienie do udziału w posiedzeniu, jeżeli </a:t>
            </a:r>
            <a:r>
              <a:rPr lang="pl-PL" b="1" dirty="0"/>
              <a:t>wykażą interes prawny w rozstrzygnięciu</a:t>
            </a:r>
            <a:r>
              <a:rPr lang="pl-PL" dirty="0"/>
              <a:t>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nie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2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6" name="Symbol zastępczy tekstu 5"/>
          <p:cNvSpPr>
            <a:spLocks noGrp="1"/>
          </p:cNvSpPr>
          <p:nvPr>
            <p:ph type="body" sz="quarter" idx="3"/>
          </p:nvPr>
        </p:nvSpPr>
        <p:spPr>
          <a:xfrm>
            <a:off x="6939516" y="251970"/>
            <a:ext cx="5252484" cy="576262"/>
          </a:xfrm>
        </p:spPr>
        <p:txBody>
          <a:bodyPr>
            <a:normAutofit fontScale="925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 – art. 95b:</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343 oraz 343a  </a:t>
            </a:r>
          </a:p>
        </p:txBody>
      </p:sp>
      <p:sp>
        <p:nvSpPr>
          <p:cNvPr id="9" name="Nawias klamrowy zamykający 8"/>
          <p:cNvSpPr/>
          <p:nvPr/>
        </p:nvSpPr>
        <p:spPr>
          <a:xfrm>
            <a:off x="5142271" y="1743740"/>
            <a:ext cx="386660" cy="2051512"/>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475394"/>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r>
              <a:rPr lang="pl-PL" sz="1200" dirty="0"/>
              <a:t>Może wziąć udział także </a:t>
            </a:r>
            <a:r>
              <a:rPr lang="pl-PL" sz="1200" b="1" dirty="0"/>
              <a:t>pokrzywdzony.</a:t>
            </a:r>
          </a:p>
          <a:p>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r>
              <a:rPr lang="pl-PL" sz="1200" dirty="0"/>
              <a:t>Obowiązkowy udział obrońcy i prokuratora, gdy orzeka się o środku z art. 93a § 1 pkt. 4 </a:t>
            </a:r>
          </a:p>
        </p:txBody>
      </p:sp>
    </p:spTree>
    <p:extLst>
      <p:ext uri="{BB962C8B-B14F-4D97-AF65-F5344CB8AC3E}">
        <p14:creationId xmlns:p14="http://schemas.microsoft.com/office/powerpoint/2010/main" val="4236840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85000" lnSpcReduction="10000"/>
          </a:bodyPr>
          <a:lstStyle/>
          <a:p>
            <a:pPr algn="just"/>
            <a:r>
              <a:rPr lang="pl-PL" dirty="0"/>
              <a:t>Promulgacja decyzji procesowej – umożliwienie w odpowiedniej formie zapoznania się z decyzją przez inne osoby – art. 100</a:t>
            </a:r>
          </a:p>
          <a:p>
            <a:pPr algn="just"/>
            <a:r>
              <a:rPr lang="pl-PL" dirty="0"/>
              <a:t>Art. 100 Orzeczenie lub zarządzenie wydane na rozprawie ogłasza się ustnie. Orzeczenie lub zarządzenie wydane na posiedzeniu jawnym ogłasza się ustnie. </a:t>
            </a:r>
            <a:r>
              <a:rPr lang="pl-PL" b="1" dirty="0"/>
              <a:t>Jeżeli na ogłoszeniu nikt się nie stawił, można uznać wydane orzeczenie lub zarządzenie za ogłoszone. </a:t>
            </a:r>
          </a:p>
          <a:p>
            <a:pPr lvl="1" algn="just"/>
            <a:r>
              <a:rPr lang="pl-PL" dirty="0"/>
              <a:t>Orzeczenie lub zarządzenie wydane na innym posiedzeniu ogłasza się ustnie, jeżeli bierze w nim udział strona.</a:t>
            </a:r>
          </a:p>
          <a:p>
            <a:pPr lvl="1" algn="just"/>
            <a:r>
              <a:rPr lang="pl-PL" dirty="0">
                <a:sym typeface="Wingdings" panose="05000000000000000000" pitchFamily="2" charset="2"/>
              </a:rPr>
              <a:t>Postanowienia i zarządzenia – wydane poza rozprawą doręcza się </a:t>
            </a:r>
            <a:r>
              <a:rPr lang="pl-PL" b="1" dirty="0">
                <a:sym typeface="Wingdings" panose="05000000000000000000" pitchFamily="2" charset="2"/>
              </a:rPr>
              <a:t>tylko wtedy, jeżeli przysługuje środek zaskarżenia</a:t>
            </a:r>
            <a:r>
              <a:rPr lang="pl-PL" dirty="0">
                <a:sym typeface="Wingdings" panose="05000000000000000000" pitchFamily="2" charset="2"/>
              </a:rPr>
              <a:t>. Postanowienia kończące postępowanie w sprawie doręcza się stronom, chyba że byli obecni przy ogłoszeniu postanowienia lub zarządzenia. O treści innych niż powyższe postanowień (zarządzeń) należy strony powiadomić. </a:t>
            </a:r>
          </a:p>
          <a:p>
            <a:pPr lvl="1" algn="just"/>
            <a:r>
              <a:rPr lang="pl-PL" dirty="0">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ym typeface="Wingdings" panose="05000000000000000000" pitchFamily="2" charset="2"/>
              </a:rPr>
              <a:t>Jeżeli ustawa nie zwalnia od równoczesnego wymogu sporządzenia uzasadnienia orzeczenie lub zarządzenie ogłasza się wraz z uzasadnieniem. </a:t>
            </a:r>
            <a:r>
              <a:rPr lang="pl-PL" b="1" dirty="0">
                <a:sym typeface="Wingdings" panose="05000000000000000000" pitchFamily="2" charset="2"/>
              </a:rPr>
              <a:t>Jeżeli odroczono sporządzenie uzasadnienia, </a:t>
            </a:r>
            <a:r>
              <a:rPr lang="pl-PL" b="1" dirty="0">
                <a:solidFill>
                  <a:srgbClr val="FF0000"/>
                </a:solidFill>
                <a:sym typeface="Wingdings" panose="05000000000000000000" pitchFamily="2" charset="2"/>
              </a:rPr>
              <a:t>na wniosek strony obecnej przy ogłoszeniu postanowienia</a:t>
            </a:r>
            <a:r>
              <a:rPr lang="pl-PL" b="1" dirty="0">
                <a:sym typeface="Wingdings" panose="05000000000000000000" pitchFamily="2" charset="2"/>
              </a:rPr>
              <a:t> – podaje się ustnie najważniejsze motywy rozstrzygnięcia i obligatoryjnie doręcza się stronie decyzję procesową. </a:t>
            </a:r>
          </a:p>
          <a:p>
            <a:pPr algn="just"/>
            <a:r>
              <a:rPr lang="pl-PL" dirty="0">
                <a:sym typeface="Wingdings" panose="05000000000000000000" pitchFamily="2" charset="2"/>
              </a:rPr>
              <a:t>Art. 100 § 8 – przy ogłoszeniu lub doręczeniu orzeczenia należy pouczyć uczestnika postepowania o przysługującym im prawie, terminie i sposobie wniesienia środka zaskarżenia lub o tym, że orzeczenie nie podlega zaskarżeniu. </a:t>
            </a:r>
            <a:endParaRPr lang="pl-PL" dirty="0"/>
          </a:p>
          <a:p>
            <a:pPr algn="just"/>
            <a:endParaRPr lang="pl-PL" dirty="0"/>
          </a:p>
        </p:txBody>
      </p:sp>
    </p:spTree>
    <p:extLst>
      <p:ext uri="{BB962C8B-B14F-4D97-AF65-F5344CB8AC3E}">
        <p14:creationId xmlns:p14="http://schemas.microsoft.com/office/powerpoint/2010/main" val="2560675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5637" y="-19665"/>
            <a:ext cx="10813911" cy="1499616"/>
          </a:xfrm>
        </p:spPr>
        <p:txBody>
          <a:bodyPr>
            <a:normAutofit/>
          </a:bodyPr>
          <a:lstStyle/>
          <a:p>
            <a:r>
              <a:rPr lang="pl-PL" sz="4400" dirty="0"/>
              <a:t>Ogłaszanie i doręczanie wyroków </a:t>
            </a:r>
          </a:p>
        </p:txBody>
      </p:sp>
      <p:sp>
        <p:nvSpPr>
          <p:cNvPr id="3" name="Symbol zastępczy zawartości 2"/>
          <p:cNvSpPr>
            <a:spLocks noGrp="1"/>
          </p:cNvSpPr>
          <p:nvPr>
            <p:ph idx="1"/>
          </p:nvPr>
        </p:nvSpPr>
        <p:spPr>
          <a:xfrm>
            <a:off x="1024128" y="2285999"/>
            <a:ext cx="10371459" cy="4321277"/>
          </a:xfrm>
        </p:spPr>
        <p:txBody>
          <a:bodyPr/>
          <a:lstStyle/>
          <a:p>
            <a:pPr algn="just"/>
            <a:r>
              <a:rPr lang="pl-PL" dirty="0"/>
              <a:t>art. 100, art. 422, art. 505 </a:t>
            </a:r>
          </a:p>
          <a:p>
            <a:pPr algn="just"/>
            <a:r>
              <a:rPr lang="pl-PL" dirty="0"/>
              <a:t>Wyrok ogłasza się ustnie na rozprawie (lub posiedzeniu – art. 341, 343. 343a)</a:t>
            </a:r>
          </a:p>
          <a:p>
            <a:pPr algn="just"/>
            <a:r>
              <a:rPr lang="pl-PL" dirty="0"/>
              <a:t> </a:t>
            </a:r>
            <a:r>
              <a:rPr lang="pl-PL" b="1" dirty="0"/>
              <a:t>Wyrok doręcza się podmiotom uprawnionym do wniesienia środka</a:t>
            </a:r>
            <a:r>
              <a:rPr lang="pl-PL" b="1" strike="sngStrike" dirty="0">
                <a:solidFill>
                  <a:srgbClr val="FF0000"/>
                </a:solidFill>
              </a:rPr>
              <a:t> </a:t>
            </a:r>
            <a:r>
              <a:rPr lang="pl-PL" b="1" dirty="0">
                <a:solidFill>
                  <a:srgbClr val="FF0000"/>
                </a:solidFill>
              </a:rPr>
              <a:t>zaskarżenia</a:t>
            </a:r>
            <a:r>
              <a:rPr lang="pl-PL" b="1" dirty="0"/>
              <a:t>, </a:t>
            </a:r>
            <a:r>
              <a:rPr lang="pl-PL" b="1" u="sng" dirty="0"/>
              <a:t>jeżeli ustawa tak stanowi</a:t>
            </a:r>
            <a:r>
              <a:rPr lang="pl-PL" dirty="0"/>
              <a:t>. </a:t>
            </a:r>
          </a:p>
          <a:p>
            <a:pPr marL="0" indent="0" algn="just">
              <a:buNone/>
            </a:pPr>
            <a:r>
              <a:rPr lang="pl-PL" dirty="0"/>
              <a:t>1. Wyrok doręcza się jeżeli zostały spełnione </a:t>
            </a:r>
            <a:r>
              <a:rPr lang="pl-PL" b="1" u="sng" dirty="0"/>
              <a:t>łącznie</a:t>
            </a:r>
            <a:r>
              <a:rPr lang="pl-PL" dirty="0"/>
              <a:t>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 (ani z wyboru ani z urzędu)</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 </a:t>
            </a:r>
          </a:p>
          <a:p>
            <a:pPr marL="0" indent="0" algn="just">
              <a:buNone/>
            </a:pPr>
            <a:r>
              <a:rPr lang="pl-PL" dirty="0"/>
              <a:t>2. art. 505 – wyrok nakazowy doręcza się oskarżycielowi i oskarżonemu i jego obrońcy</a:t>
            </a:r>
          </a:p>
        </p:txBody>
      </p:sp>
    </p:spTree>
    <p:extLst>
      <p:ext uri="{BB962C8B-B14F-4D97-AF65-F5344CB8AC3E}">
        <p14:creationId xmlns:p14="http://schemas.microsoft.com/office/powerpoint/2010/main" val="1430373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2231924"/>
            <a:ext cx="12192000" cy="2064226"/>
          </a:xfrm>
        </p:spPr>
        <p:txBody>
          <a:bodyPr>
            <a:normAutofit/>
          </a:bodyPr>
          <a:lstStyle/>
          <a:p>
            <a:pPr algn="ctr"/>
            <a:r>
              <a:rPr lang="pl-PL" sz="3600" dirty="0">
                <a:solidFill>
                  <a:schemeClr val="tx1"/>
                </a:solidFill>
              </a:rPr>
              <a:t>Pojęcie i rodzaje czynności procesowych, konsekwencje wadliwości czynności procesowych </a:t>
            </a:r>
          </a:p>
        </p:txBody>
      </p:sp>
    </p:spTree>
    <p:extLst>
      <p:ext uri="{BB962C8B-B14F-4D97-AF65-F5344CB8AC3E}">
        <p14:creationId xmlns:p14="http://schemas.microsoft.com/office/powerpoint/2010/main" val="368519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Prawomocność decyzji procesowych  </a:t>
            </a:r>
          </a:p>
        </p:txBody>
      </p:sp>
      <p:sp>
        <p:nvSpPr>
          <p:cNvPr id="3" name="Symbol zastępczy zawartości 2"/>
          <p:cNvSpPr>
            <a:spLocks noGrp="1"/>
          </p:cNvSpPr>
          <p:nvPr>
            <p:ph idx="1"/>
          </p:nvPr>
        </p:nvSpPr>
        <p:spPr/>
        <p:txBody>
          <a:bodyPr/>
          <a:lstStyle/>
          <a:p>
            <a:pPr algn="just"/>
            <a:r>
              <a:rPr lang="pl-PL" dirty="0"/>
              <a:t>Bezpieczeństwo prawne wymaga, aby orzeczenie w pewnym momencie stało się prawomocne (niewzruszalne). </a:t>
            </a:r>
          </a:p>
          <a:p>
            <a:pPr marL="0" indent="0" algn="just">
              <a:buNone/>
            </a:pPr>
            <a:r>
              <a:rPr lang="pl-PL" dirty="0"/>
              <a:t>Prawomocność orzeczenia = zakaz ponownego wszczynania procesu o to samo, czyli o ten sam czyn tej samej osoby (</a:t>
            </a:r>
            <a:r>
              <a:rPr lang="pl-PL" i="1" dirty="0" err="1"/>
              <a:t>ne</a:t>
            </a:r>
            <a:r>
              <a:rPr lang="pl-PL" i="1" dirty="0"/>
              <a:t> bis in </a:t>
            </a:r>
            <a:r>
              <a:rPr lang="pl-PL" i="1" dirty="0" err="1"/>
              <a:t>idem</a:t>
            </a:r>
            <a:r>
              <a:rPr lang="pl-PL" dirty="0"/>
              <a:t>). </a:t>
            </a:r>
          </a:p>
          <a:p>
            <a:pPr marL="0" indent="0" algn="just">
              <a:buNone/>
            </a:pPr>
            <a:r>
              <a:rPr lang="pl-PL" dirty="0"/>
              <a:t>Niemożność zaskarżenia orzeczenia w trybie instancji – </a:t>
            </a:r>
            <a:r>
              <a:rPr lang="pl-PL" b="1" dirty="0"/>
              <a:t>prawomocność formalna</a:t>
            </a:r>
          </a:p>
          <a:p>
            <a:pPr marL="0" indent="0" algn="just">
              <a:buNone/>
            </a:pPr>
            <a:r>
              <a:rPr lang="pl-PL" dirty="0"/>
              <a:t>Zakaz ponownego wszczynania postępowania o to samo – </a:t>
            </a:r>
            <a:r>
              <a:rPr lang="pl-PL" b="1" dirty="0"/>
              <a:t>prawomocność materialna </a:t>
            </a:r>
          </a:p>
          <a:p>
            <a:pPr marL="0" indent="0" algn="just">
              <a:buNone/>
            </a:pPr>
            <a:r>
              <a:rPr lang="pl-PL" dirty="0"/>
              <a:t>Orzeczenie prawomocne formalnie i materialnie może być wzruszone jedynie w drodze nadzwyczajnych środków zaskarżenia. </a:t>
            </a:r>
          </a:p>
          <a:p>
            <a:pPr algn="just"/>
            <a:endParaRPr lang="pl-PL" dirty="0"/>
          </a:p>
        </p:txBody>
      </p:sp>
    </p:spTree>
    <p:extLst>
      <p:ext uri="{BB962C8B-B14F-4D97-AF65-F5344CB8AC3E}">
        <p14:creationId xmlns:p14="http://schemas.microsoft.com/office/powerpoint/2010/main" val="288715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5805" y="-142371"/>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437374"/>
            <a:ext cx="12192000" cy="1499616"/>
          </a:xfrm>
        </p:spPr>
        <p:txBody>
          <a:bodyPr>
            <a:normAutofit/>
          </a:bodyPr>
          <a:lstStyle/>
          <a:p>
            <a:r>
              <a:rPr lang="pl-PL" sz="3200" dirty="0"/>
              <a:t>Sposoby komunikowania się stron (lub innych osób) z organami procesowymi</a:t>
            </a:r>
          </a:p>
        </p:txBody>
      </p:sp>
      <p:sp>
        <p:nvSpPr>
          <p:cNvPr id="4" name="Symbol zastępczy tekstu 3"/>
          <p:cNvSpPr>
            <a:spLocks noGrp="1"/>
          </p:cNvSpPr>
          <p:nvPr>
            <p:ph type="body" idx="1"/>
          </p:nvPr>
        </p:nvSpPr>
        <p:spPr>
          <a:xfrm>
            <a:off x="347472" y="1086629"/>
            <a:ext cx="5431536" cy="822960"/>
          </a:xfrm>
        </p:spPr>
        <p:txBody>
          <a:bodyPr>
            <a:normAutofit fontScale="92500" lnSpcReduction="20000"/>
          </a:bodyPr>
          <a:lstStyle/>
          <a:p>
            <a:r>
              <a:rPr lang="pl-PL" dirty="0"/>
              <a:t>Ustnie do protokołu poprzez osobiste stawiennictwo np. na rozprawie lub posiedzeniu</a:t>
            </a:r>
          </a:p>
        </p:txBody>
      </p:sp>
      <p:sp>
        <p:nvSpPr>
          <p:cNvPr id="3" name="Symbol zastępczy zawartości 2"/>
          <p:cNvSpPr>
            <a:spLocks noGrp="1"/>
          </p:cNvSpPr>
          <p:nvPr>
            <p:ph sz="half" idx="2"/>
          </p:nvPr>
        </p:nvSpPr>
        <p:spPr>
          <a:xfrm>
            <a:off x="217976" y="1933976"/>
            <a:ext cx="5431536" cy="4108114"/>
          </a:xfrm>
        </p:spPr>
        <p:txBody>
          <a:bodyPr>
            <a:normAutofit fontScale="85000" lnSpcReduction="20000"/>
          </a:bodyPr>
          <a:lstStyle/>
          <a:p>
            <a:pPr algn="just"/>
            <a:endParaRPr lang="pl-PL" dirty="0"/>
          </a:p>
          <a:p>
            <a:pPr algn="just"/>
            <a:endParaRPr lang="pl-PL" dirty="0"/>
          </a:p>
          <a:p>
            <a:pPr algn="just"/>
            <a:endParaRPr lang="pl-PL" dirty="0"/>
          </a:p>
          <a:p>
            <a:pPr algn="just"/>
            <a:r>
              <a:rPr lang="pl-PL" dirty="0"/>
              <a:t>Osobę </a:t>
            </a:r>
            <a:r>
              <a:rPr lang="pl-PL" b="1" dirty="0"/>
              <a:t>uprawnioną </a:t>
            </a:r>
            <a:r>
              <a:rPr lang="pl-PL" dirty="0"/>
              <a:t>do udziału w czynności </a:t>
            </a:r>
            <a:r>
              <a:rPr lang="pl-PL" b="1" dirty="0"/>
              <a:t>zawiadamia się o jej czasie i miejscu</a:t>
            </a:r>
            <a:r>
              <a:rPr lang="pl-PL" dirty="0"/>
              <a:t>, chyba że ustawa stanowi inaczej (art. 117 § 1)</a:t>
            </a:r>
          </a:p>
          <a:p>
            <a:pPr algn="just"/>
            <a:r>
              <a:rPr lang="pl-PL" dirty="0"/>
              <a:t>Osobę </a:t>
            </a:r>
            <a:r>
              <a:rPr lang="pl-PL" b="1" dirty="0"/>
              <a:t>zobowiązaną</a:t>
            </a:r>
            <a:r>
              <a:rPr lang="pl-PL" dirty="0"/>
              <a:t> do udziału w czynności </a:t>
            </a:r>
            <a:r>
              <a:rPr lang="pl-PL" b="1" dirty="0"/>
              <a:t>wzywa się do udziału w niej, wskazują w jakiej sprawie i w jakim charakterze, miejscu i czasie ma się stawić oraz należy pouczyć o skutkach niestawiennictwa </a:t>
            </a:r>
          </a:p>
        </p:txBody>
      </p:sp>
      <p:sp>
        <p:nvSpPr>
          <p:cNvPr id="5" name="Symbol zastępczy tekstu 4"/>
          <p:cNvSpPr>
            <a:spLocks noGrp="1"/>
          </p:cNvSpPr>
          <p:nvPr>
            <p:ph type="body" sz="quarter" idx="3"/>
          </p:nvPr>
        </p:nvSpPr>
        <p:spPr>
          <a:xfrm>
            <a:off x="5990888" y="1086629"/>
            <a:ext cx="5859736" cy="822960"/>
          </a:xfrm>
        </p:spPr>
        <p:txBody>
          <a:bodyPr>
            <a:normAutofit/>
          </a:bodyPr>
          <a:lstStyle/>
          <a:p>
            <a:r>
              <a:rPr lang="pl-PL" dirty="0"/>
              <a:t>Pisemnie, wnosząc pismo procesowe w formie przewidzianej w </a:t>
            </a:r>
            <a:r>
              <a:rPr lang="pl-PL" dirty="0" err="1"/>
              <a:t>kpk</a:t>
            </a:r>
            <a:r>
              <a:rPr lang="pl-PL" dirty="0"/>
              <a:t> </a:t>
            </a:r>
          </a:p>
        </p:txBody>
      </p:sp>
      <p:sp>
        <p:nvSpPr>
          <p:cNvPr id="6" name="Symbol zastępczy zawartości 5"/>
          <p:cNvSpPr>
            <a:spLocks noGrp="1"/>
          </p:cNvSpPr>
          <p:nvPr>
            <p:ph sz="quarter" idx="4"/>
          </p:nvPr>
        </p:nvSpPr>
        <p:spPr>
          <a:xfrm>
            <a:off x="5990888" y="1943586"/>
            <a:ext cx="6043796" cy="4241122"/>
          </a:xfrm>
        </p:spPr>
        <p:txBody>
          <a:bodyPr>
            <a:normAutofit fontScale="85000" lnSpcReduction="20000"/>
          </a:bodyPr>
          <a:lstStyle/>
          <a:p>
            <a:pPr algn="just"/>
            <a:r>
              <a:rPr lang="pl-PL" dirty="0"/>
              <a:t>Ogólne warunki formalne pism procesowych - art. 119  k.p.k.</a:t>
            </a:r>
          </a:p>
          <a:p>
            <a:pPr algn="just"/>
            <a:r>
              <a:rPr lang="pl-PL" dirty="0" err="1"/>
              <a:t>Kpk</a:t>
            </a:r>
            <a:r>
              <a:rPr lang="pl-PL" dirty="0"/>
              <a:t> obok warunków ogólnych z art. 119 wprowadza szczególne warunki formalne pism procesowych np. przymus adwokacko – radcowski w przypadku wnoszenia subsydiarnego aktu oskarżenia czy konieczność dokonania opłat </a:t>
            </a:r>
          </a:p>
          <a:p>
            <a:pPr algn="just"/>
            <a:r>
              <a:rPr lang="pl-PL" dirty="0"/>
              <a:t>Jeżeli pismo nie odpowiada wymaganiom formalnym, a brak jest tego rodzaju, że pismo nie może otrzymać biegu albo nie uiszczono należnych opłat lub nie dołączono upoważnienia do czynności procesowej </a:t>
            </a:r>
            <a:r>
              <a:rPr lang="pl-PL" b="1" dirty="0"/>
              <a:t>wzywa się osobę, która wniosła pismo do usunięcia braków w terminie 7 dni, pod rygorem uznania pisma za bezskuteczne. </a:t>
            </a:r>
          </a:p>
          <a:p>
            <a:pPr algn="just"/>
            <a:r>
              <a:rPr lang="pl-PL" dirty="0"/>
              <a:t>W przypadku uzupełnienia braków pismo wywołuje skutki prawne od dnia jego wniesienia. </a:t>
            </a:r>
          </a:p>
          <a:p>
            <a:pPr algn="just"/>
            <a:r>
              <a:rPr lang="pl-PL" dirty="0"/>
              <a:t>Wezwanie do uzupełnienia braków formalnych ma formę </a:t>
            </a:r>
            <a:r>
              <a:rPr lang="pl-PL" b="1" dirty="0"/>
              <a:t>zarządzenia</a:t>
            </a:r>
            <a:r>
              <a:rPr lang="pl-PL" dirty="0"/>
              <a:t>. W postępowaniu przed sądem może je wydawać również referendarz sądowy. </a:t>
            </a:r>
          </a:p>
        </p:txBody>
      </p:sp>
      <p:sp>
        <p:nvSpPr>
          <p:cNvPr id="7" name="pole tekstowe 6"/>
          <p:cNvSpPr txBox="1"/>
          <p:nvPr/>
        </p:nvSpPr>
        <p:spPr>
          <a:xfrm>
            <a:off x="0" y="6076087"/>
            <a:ext cx="121920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chemeClr val="accent1"/>
            </a:solidFill>
          </a:ln>
        </p:spPr>
        <p:txBody>
          <a:bodyPr wrap="square" rtlCol="0">
            <a:spAutoFit/>
          </a:bodyPr>
          <a:lstStyle/>
          <a:p>
            <a:pPr algn="just"/>
            <a:r>
              <a:rPr lang="pl-PL" sz="1600" dirty="0"/>
              <a:t>WAŻNE! Art. 118 </a:t>
            </a:r>
            <a:r>
              <a:rPr lang="pl-PL" sz="1600" b="1" dirty="0"/>
              <a:t>Znaczenie czynności procesowej ocenia się według treści złożonego oświadczenia! Niewłaściwe oznaczenie czynności procesowej, a zwłaszcza środka odwoławczego, nie pozbawia jej znaczenia prawnego. </a:t>
            </a:r>
            <a:r>
              <a:rPr lang="pl-PL" sz="1600" dirty="0"/>
              <a:t>Pismo procesowe omyłkowo wniesione do niewłaściwego organu, organ ten przekazuje odpowiedniej instytucji</a:t>
            </a:r>
            <a:endParaRPr lang="pl-PL" sz="1600" b="1" dirty="0"/>
          </a:p>
        </p:txBody>
      </p:sp>
    </p:spTree>
    <p:extLst>
      <p:ext uri="{BB962C8B-B14F-4D97-AF65-F5344CB8AC3E}">
        <p14:creationId xmlns:p14="http://schemas.microsoft.com/office/powerpoint/2010/main" val="639942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B8DCE6-E833-4C50-9FC8-7D835B9FD584}"/>
              </a:ext>
            </a:extLst>
          </p:cNvPr>
          <p:cNvSpPr>
            <a:spLocks noGrp="1"/>
          </p:cNvSpPr>
          <p:nvPr>
            <p:ph type="title"/>
          </p:nvPr>
        </p:nvSpPr>
        <p:spPr/>
        <p:txBody>
          <a:bodyPr/>
          <a:lstStyle/>
          <a:p>
            <a:pPr algn="ctr"/>
            <a:r>
              <a:rPr lang="pl-PL" dirty="0"/>
              <a:t>Niestawiennictwo strony</a:t>
            </a:r>
          </a:p>
        </p:txBody>
      </p:sp>
      <p:sp>
        <p:nvSpPr>
          <p:cNvPr id="3" name="Symbol zastępczy zawartości 2">
            <a:extLst>
              <a:ext uri="{FF2B5EF4-FFF2-40B4-BE49-F238E27FC236}">
                <a16:creationId xmlns:a16="http://schemas.microsoft.com/office/drawing/2014/main" id="{B86ED4A9-E031-4B23-92A3-84BDBD7DAD10}"/>
              </a:ext>
            </a:extLst>
          </p:cNvPr>
          <p:cNvSpPr>
            <a:spLocks noGrp="1"/>
          </p:cNvSpPr>
          <p:nvPr>
            <p:ph idx="1"/>
          </p:nvPr>
        </p:nvSpPr>
        <p:spPr/>
        <p:txBody>
          <a:bodyPr/>
          <a:lstStyle/>
          <a:p>
            <a:pPr algn="just"/>
            <a:r>
              <a:rPr lang="pl-PL" dirty="0"/>
              <a:t>Niestawiennictwo strony, która została należycie zawiadomiona o czynności procesowej, </a:t>
            </a:r>
            <a:r>
              <a:rPr lang="pl-PL" b="1" dirty="0"/>
              <a:t>niezależnie od jego przyczyny</a:t>
            </a:r>
            <a:r>
              <a:rPr lang="pl-PL" dirty="0"/>
              <a:t>, nie stoi na przeszkodzie przeprowadzeniu tej czynności, jeżeli stawił się jej obrońca lub pełnomocnik. Nie dotyczy to czynności, w której udział strony jest obowiązkowy.</a:t>
            </a:r>
          </a:p>
          <a:p>
            <a:pPr algn="just"/>
            <a:r>
              <a:rPr lang="pl-PL" b="1" dirty="0"/>
              <a:t>Zob. także nowy art. 378a k.p.k.!</a:t>
            </a:r>
          </a:p>
        </p:txBody>
      </p:sp>
    </p:spTree>
    <p:extLst>
      <p:ext uri="{BB962C8B-B14F-4D97-AF65-F5344CB8AC3E}">
        <p14:creationId xmlns:p14="http://schemas.microsoft.com/office/powerpoint/2010/main" val="2289930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92500" lnSpcReduction="10000"/>
          </a:bodyPr>
          <a:lstStyle/>
          <a:p>
            <a:pPr algn="just"/>
            <a:r>
              <a:rPr lang="pl-PL" dirty="0"/>
              <a:t>Zawite </a:t>
            </a:r>
          </a:p>
          <a:p>
            <a:pPr lvl="1" algn="just"/>
            <a:r>
              <a:rPr lang="pl-PL" b="1"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a:t>
            </a:r>
            <a:r>
              <a:rPr lang="pl-PL" b="1" dirty="0"/>
              <a:t>dopełniając jednocześnie czynności, która miała być wykonana</a:t>
            </a:r>
            <a:r>
              <a:rPr lang="pl-PL" dirty="0"/>
              <a:t>.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do czasu rozpoczęcia przewodu sądowego na rozprawie głównej pokrzywdzony może cofnąć wniosek o ściganie; subsydiarny akt oskarżenia można wnieść w terminie miesiąca od dnia doręczenia ponownego postanowienia o umorzeniu lub odmowie wszczęcia śledztwa lub dochodzenia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91183295"/>
              </p:ext>
            </p:extLst>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np. wniosek o przywrócenie terminu do wniesienia zażalenia składamy wraz z zażaleniem </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lnSpcReduction="1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a:t>
            </a:r>
          </a:p>
        </p:txBody>
      </p:sp>
    </p:spTree>
    <p:extLst>
      <p:ext uri="{BB962C8B-B14F-4D97-AF65-F5344CB8AC3E}">
        <p14:creationId xmlns:p14="http://schemas.microsoft.com/office/powerpoint/2010/main" val="2202111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a:t>
            </a:r>
          </a:p>
        </p:txBody>
      </p:sp>
      <p:sp>
        <p:nvSpPr>
          <p:cNvPr id="3" name="Symbol zastępczy zawartości 2"/>
          <p:cNvSpPr>
            <a:spLocks noGrp="1"/>
          </p:cNvSpPr>
          <p:nvPr>
            <p:ph idx="1"/>
          </p:nvPr>
        </p:nvSpPr>
        <p:spPr>
          <a:xfrm>
            <a:off x="1024128" y="1704975"/>
            <a:ext cx="10863071" cy="4914899"/>
          </a:xfrm>
        </p:spPr>
        <p:txBody>
          <a:bodyPr>
            <a:normAutofit/>
          </a:bodyPr>
          <a:lstStyle/>
          <a:p>
            <a:pPr marL="0" indent="0" algn="just">
              <a:buNone/>
            </a:pPr>
            <a:r>
              <a:rPr lang="pl-PL" dirty="0"/>
              <a:t>To każde zachowanie uczestnika postępowania wywołujące skutki przewidziane przez prawo procesowe. </a:t>
            </a:r>
          </a:p>
          <a:p>
            <a:pPr marL="0" indent="0" algn="just">
              <a:buNone/>
            </a:pPr>
            <a:r>
              <a:rPr lang="pl-PL" dirty="0"/>
              <a:t>Czynności procesowe mogą być wyłącznie pozytywne tj. </a:t>
            </a:r>
            <a:r>
              <a:rPr lang="pl-PL" b="1" dirty="0"/>
              <a:t>realizowane poprzez działanie</a:t>
            </a:r>
            <a:r>
              <a:rPr lang="pl-PL" dirty="0"/>
              <a:t>. Nie ma czynności procesowych z zaniechania, co nie oznacza, że niedokonanie danej czynności procesowej nie wywołuje skutków procesowych. </a:t>
            </a:r>
          </a:p>
          <a:p>
            <a:pPr marL="0" indent="0" algn="just">
              <a:buNone/>
            </a:pPr>
            <a:r>
              <a:rPr lang="pl-PL" dirty="0"/>
              <a:t>Czynności procesowe – jak wskazuje sama nazwa – mogą być dokonywane </a:t>
            </a:r>
            <a:r>
              <a:rPr lang="pl-PL" b="1" dirty="0"/>
              <a:t>w toku prowadzonego postępowania karnego.</a:t>
            </a:r>
            <a:r>
              <a:rPr lang="pl-PL" dirty="0"/>
              <a:t> Wcześniejsze czynności np. organów uprawnionych do prowadzenia śledztwa lub dochodzenia to czynności pozaprocesowe </a:t>
            </a:r>
          </a:p>
          <a:p>
            <a:pPr marL="0" indent="0" algn="just">
              <a:buNone/>
            </a:pPr>
            <a:r>
              <a:rPr lang="pl-PL" i="1" dirty="0"/>
              <a:t>Przykład: zaskarżenie wyroku</a:t>
            </a:r>
          </a:p>
          <a:p>
            <a:pPr marL="0" indent="0" algn="just">
              <a:buNone/>
            </a:pPr>
            <a:r>
              <a:rPr lang="pl-PL" i="1" dirty="0"/>
              <a:t>Czynność procesowa – wniesienie apelacji – wyrok sądu I instancji jest nieprawomocny. </a:t>
            </a:r>
          </a:p>
          <a:p>
            <a:pPr marL="0" indent="0" algn="just">
              <a:buNone/>
            </a:pPr>
            <a:r>
              <a:rPr lang="pl-PL" i="1" dirty="0"/>
              <a:t>Zaniechanie zaskarżenia – prawomocność wyroku sądu I instancji</a:t>
            </a:r>
            <a:endParaRPr lang="pl-PL" dirty="0"/>
          </a:p>
        </p:txBody>
      </p:sp>
    </p:spTree>
    <p:extLst>
      <p:ext uri="{BB962C8B-B14F-4D97-AF65-F5344CB8AC3E}">
        <p14:creationId xmlns:p14="http://schemas.microsoft.com/office/powerpoint/2010/main" val="1221300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nakazowy </a:t>
            </a:r>
          </a:p>
        </p:txBody>
      </p:sp>
    </p:spTree>
    <p:extLst>
      <p:ext uri="{BB962C8B-B14F-4D97-AF65-F5344CB8AC3E}">
        <p14:creationId xmlns:p14="http://schemas.microsoft.com/office/powerpoint/2010/main" val="383338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Doręczenia – obowiązki uczestników postępowania </a:t>
            </a:r>
          </a:p>
        </p:txBody>
      </p:sp>
      <p:sp>
        <p:nvSpPr>
          <p:cNvPr id="3" name="Symbol zastępczy zawartości 2"/>
          <p:cNvSpPr>
            <a:spLocks noGrp="1"/>
          </p:cNvSpPr>
          <p:nvPr>
            <p:ph idx="1"/>
          </p:nvPr>
        </p:nvSpPr>
        <p:spPr/>
        <p:txBody>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90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65" y="-234130"/>
            <a:ext cx="9720072" cy="1499616"/>
          </a:xfrm>
        </p:spPr>
        <p:txBody>
          <a:bodyPr/>
          <a:lstStyle/>
          <a:p>
            <a:r>
              <a:rPr lang="pl-PL" dirty="0"/>
              <a:t>Protokół</a:t>
            </a:r>
          </a:p>
        </p:txBody>
      </p:sp>
      <p:sp>
        <p:nvSpPr>
          <p:cNvPr id="3" name="Symbol zastępczy zawartości 2"/>
          <p:cNvSpPr>
            <a:spLocks noGrp="1"/>
          </p:cNvSpPr>
          <p:nvPr>
            <p:ph idx="1"/>
          </p:nvPr>
        </p:nvSpPr>
        <p:spPr>
          <a:xfrm>
            <a:off x="0" y="1376516"/>
            <a:ext cx="12260826" cy="5296822"/>
          </a:xfrm>
        </p:spPr>
        <p:txBody>
          <a:bodyPr>
            <a:normAutofit fontScale="85000" lnSpcReduction="20000"/>
          </a:bodyPr>
          <a:lstStyle/>
          <a:p>
            <a:pPr algn="ctr"/>
            <a:r>
              <a:rPr lang="pl-PL" b="1" dirty="0">
                <a:solidFill>
                  <a:srgbClr val="FF0000"/>
                </a:solidFill>
              </a:rPr>
              <a:t>Dokument pisemny stwierdzający formę i treść czynności procesowej, sporządzony w formie nakazanej przez prawo i podpisany przez prowadzącego czynność oraz przez co najmniej drugą osobę w niej uczestniczącą</a:t>
            </a:r>
          </a:p>
          <a:p>
            <a:pPr algn="just"/>
            <a:r>
              <a:rPr lang="pl-PL" dirty="0"/>
              <a:t>Art. 143 § 1 Spisania protokołu wymagają:</a:t>
            </a:r>
          </a:p>
          <a:p>
            <a:pPr marL="310896" lvl="2" indent="0" algn="just">
              <a:buNone/>
            </a:pPr>
            <a:r>
              <a:rPr lang="pl-PL" sz="1600" dirty="0"/>
              <a:t>1)przyjęcie ustnego zawiadomienia o przestępstwie, wniosku o ściganie i jego cofnięcie,</a:t>
            </a:r>
          </a:p>
          <a:p>
            <a:pPr marL="310896" lvl="2" indent="0" algn="just">
              <a:buNone/>
            </a:pPr>
            <a:r>
              <a:rPr lang="pl-PL" sz="1600" dirty="0"/>
              <a:t>2)przesłuchanie oskarżonego, świadka, biegłego i kuratora,</a:t>
            </a:r>
          </a:p>
          <a:p>
            <a:pPr marL="310896" lvl="2" indent="0" algn="just">
              <a:buNone/>
            </a:pPr>
            <a:r>
              <a:rPr lang="pl-PL" sz="1600" dirty="0"/>
              <a:t>3)dokonanie oględzin,</a:t>
            </a:r>
          </a:p>
          <a:p>
            <a:pPr marL="310896" lvl="2" indent="0" algn="just">
              <a:buNone/>
            </a:pPr>
            <a:r>
              <a:rPr lang="pl-PL" sz="1600" dirty="0"/>
              <a:t>4)dokonanie otwarcia zwłok oraz wyjęcie zwłok z grobu,</a:t>
            </a:r>
          </a:p>
          <a:p>
            <a:pPr marL="310896" lvl="2" indent="0" algn="just">
              <a:buNone/>
            </a:pPr>
            <a:r>
              <a:rPr lang="pl-PL" sz="1600" dirty="0"/>
              <a:t>5)przeprowadzenie eksperymentu, konfrontacji oraz okazania,</a:t>
            </a:r>
          </a:p>
          <a:p>
            <a:pPr marL="310896" lvl="2" indent="0" algn="just">
              <a:buNone/>
            </a:pPr>
            <a:r>
              <a:rPr lang="pl-PL" sz="1600" dirty="0"/>
              <a:t>6)przeszukanie osoby, miejsca, rzeczy i systemu informatycznego oraz zatrzymanie rzeczy i danych informatycznych,</a:t>
            </a:r>
          </a:p>
          <a:p>
            <a:pPr marL="310896" lvl="2" indent="0" algn="just">
              <a:buNone/>
            </a:pPr>
            <a:r>
              <a:rPr lang="pl-PL" sz="1600" dirty="0"/>
              <a:t>7)otwarcie korespondencji i przesyłki oraz odtworzenie utrwalonych zapisów,</a:t>
            </a:r>
          </a:p>
          <a:p>
            <a:pPr marL="310896" lvl="2" indent="0" algn="just">
              <a:buNone/>
            </a:pPr>
            <a:r>
              <a:rPr lang="pl-PL" sz="1600" dirty="0"/>
              <a:t>8)końcowe zaznajomienie się podejrzanego z materiałami postępowania przygotowawczego,</a:t>
            </a:r>
          </a:p>
          <a:p>
            <a:pPr marL="310896" lvl="2" indent="0" algn="just">
              <a:buNone/>
            </a:pPr>
            <a:r>
              <a:rPr lang="pl-PL" sz="1600" dirty="0"/>
              <a:t>9)przyjęcie poręczenia,</a:t>
            </a:r>
          </a:p>
          <a:p>
            <a:pPr marL="310896" lvl="2" indent="0" algn="just">
              <a:buNone/>
            </a:pPr>
            <a:r>
              <a:rPr lang="pl-PL" sz="1600" dirty="0"/>
              <a:t>10)przebieg posiedzenia sądu, jeżeli stawią się na nim uprawnione osoby albo ich obecność jest obowiązkowa,</a:t>
            </a:r>
          </a:p>
          <a:p>
            <a:pPr marL="310896" lvl="2" indent="0" algn="just">
              <a:buNone/>
            </a:pPr>
            <a:r>
              <a:rPr lang="pl-PL" sz="1600" dirty="0"/>
              <a:t>11)przebieg rozprawy.</a:t>
            </a:r>
          </a:p>
          <a:p>
            <a:pPr marL="0" indent="-45720" algn="just">
              <a:buNone/>
            </a:pPr>
            <a:r>
              <a:rPr lang="pl-PL" sz="2400" dirty="0"/>
              <a:t>art. 143 § 2 Z innych czynności spisuje się protokół, </a:t>
            </a:r>
            <a:r>
              <a:rPr lang="pl-PL" sz="2400" b="1" dirty="0"/>
              <a:t>jeżeli przepis szczególny tego wymaga </a:t>
            </a:r>
            <a:r>
              <a:rPr lang="pl-PL" sz="2400" dirty="0"/>
              <a:t>albo </a:t>
            </a:r>
            <a:r>
              <a:rPr lang="pl-PL" sz="2400" b="1" dirty="0"/>
              <a:t>przeprowadzający czynność uzna to za potrzebne</a:t>
            </a:r>
            <a:r>
              <a:rPr lang="pl-PL" sz="2400" dirty="0"/>
              <a:t>. W innych wypadkach można ograniczyć się do sporządzenia notatki urzędowej.</a:t>
            </a:r>
          </a:p>
          <a:p>
            <a:pPr marL="356616" lvl="2" indent="-45720" algn="just">
              <a:buNone/>
            </a:pPr>
            <a:r>
              <a:rPr lang="pl-PL" sz="1600" dirty="0"/>
              <a:t>np. art. 244 § 3 – protokół zatrzymania </a:t>
            </a:r>
            <a:endParaRPr lang="pl-PL" dirty="0"/>
          </a:p>
        </p:txBody>
      </p:sp>
    </p:spTree>
    <p:extLst>
      <p:ext uri="{BB962C8B-B14F-4D97-AF65-F5344CB8AC3E}">
        <p14:creationId xmlns:p14="http://schemas.microsoft.com/office/powerpoint/2010/main" val="1367936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4" name="Symbol zastępczy tekstu 3"/>
          <p:cNvSpPr>
            <a:spLocks noGrp="1"/>
          </p:cNvSpPr>
          <p:nvPr>
            <p:ph type="body" idx="1"/>
          </p:nvPr>
        </p:nvSpPr>
        <p:spPr>
          <a:xfrm>
            <a:off x="1024128" y="1768156"/>
            <a:ext cx="4754880" cy="822960"/>
          </a:xfrm>
        </p:spPr>
        <p:txBody>
          <a:bodyPr/>
          <a:lstStyle/>
          <a:p>
            <a:r>
              <a:rPr lang="pl-PL"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lnSpcReduction="1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a:t>
            </a:r>
            <a:r>
              <a:rPr lang="pl-PL" b="1" dirty="0"/>
              <a:t>przewodniczący i protokolant </a:t>
            </a:r>
            <a:r>
              <a:rPr lang="pl-PL" b="1" i="1" dirty="0"/>
              <a:t>(tylko</a:t>
            </a:r>
            <a:r>
              <a:rPr lang="pl-PL" b="1" dirty="0"/>
              <a:t>!)</a:t>
            </a:r>
            <a:r>
              <a:rPr lang="pl-PL" dirty="0"/>
              <a: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lstStyle/>
          <a:p>
            <a:r>
              <a:rPr lang="pl-PL" dirty="0"/>
              <a:t>Protokoły innych czynności procesowych </a:t>
            </a:r>
          </a:p>
        </p:txBody>
      </p:sp>
      <p:sp>
        <p:nvSpPr>
          <p:cNvPr id="7" name="Symbol zastępczy zawartości 6"/>
          <p:cNvSpPr>
            <a:spLocks noGrp="1"/>
          </p:cNvSpPr>
          <p:nvPr>
            <p:ph sz="quarter" idx="4"/>
          </p:nvPr>
        </p:nvSpPr>
        <p:spPr>
          <a:xfrm>
            <a:off x="5990888" y="2591116"/>
            <a:ext cx="4754880" cy="3718244"/>
          </a:xfrm>
        </p:spPr>
        <p:txBody>
          <a:bodyPr>
            <a:normAutofit/>
          </a:bodyPr>
          <a:lstStyle/>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8" name="pole tekstowe 7"/>
          <p:cNvSpPr txBox="1"/>
          <p:nvPr/>
        </p:nvSpPr>
        <p:spPr>
          <a:xfrm>
            <a:off x="4495799" y="0"/>
            <a:ext cx="769620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t>Osoba sporządzająca protokół, która nie jest pracownikiem organu procesowego, przed przystąpieniem do protokołowania składa przyrzeczenie – art. 144 § 3 </a:t>
            </a:r>
          </a:p>
          <a:p>
            <a:pPr algn="just"/>
            <a:endParaRPr lang="pl-PL" dirty="0"/>
          </a:p>
          <a:p>
            <a:pPr algn="just"/>
            <a:r>
              <a:rPr lang="pl-PL" dirty="0"/>
              <a:t>Protokolant podlega wyłączeniu z tych samych przyczyn co sędzia – art. 146</a:t>
            </a:r>
          </a:p>
        </p:txBody>
      </p:sp>
    </p:spTree>
    <p:extLst>
      <p:ext uri="{BB962C8B-B14F-4D97-AF65-F5344CB8AC3E}">
        <p14:creationId xmlns:p14="http://schemas.microsoft.com/office/powerpoint/2010/main" val="1539863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637" y="-540257"/>
            <a:ext cx="9720072" cy="1499616"/>
          </a:xfrm>
        </p:spPr>
        <p:txBody>
          <a:bodyPr/>
          <a:lstStyle/>
          <a:p>
            <a:r>
              <a:rPr lang="pl-PL" dirty="0"/>
              <a:t>Protokół</a:t>
            </a:r>
          </a:p>
        </p:txBody>
      </p:sp>
      <p:sp>
        <p:nvSpPr>
          <p:cNvPr id="3" name="Symbol zastępczy zawartości 2"/>
          <p:cNvSpPr>
            <a:spLocks noGrp="1"/>
          </p:cNvSpPr>
          <p:nvPr>
            <p:ph sz="half" idx="1"/>
          </p:nvPr>
        </p:nvSpPr>
        <p:spPr>
          <a:xfrm>
            <a:off x="226314" y="1066801"/>
            <a:ext cx="5376673" cy="5791200"/>
          </a:xfrm>
        </p:spPr>
        <p:txBody>
          <a:bodyPr>
            <a:normAutofit/>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a:bodyPr>
          <a:lstStyle/>
          <a:p>
            <a:pPr algn="just"/>
            <a:r>
              <a:rPr lang="pl-PL" sz="2600" dirty="0"/>
              <a:t>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marL="173736" lvl="1" indent="0" algn="just">
              <a:buNone/>
            </a:pPr>
            <a:endParaRPr lang="pl-PL" sz="2200" dirty="0"/>
          </a:p>
          <a:p>
            <a:pPr algn="just"/>
            <a:endParaRPr lang="pl-PL" dirty="0"/>
          </a:p>
        </p:txBody>
      </p:sp>
      <p:sp>
        <p:nvSpPr>
          <p:cNvPr id="5" name="pole tekstowe 4"/>
          <p:cNvSpPr txBox="1"/>
          <p:nvPr/>
        </p:nvSpPr>
        <p:spPr>
          <a:xfrm>
            <a:off x="133350" y="6159639"/>
            <a:ext cx="12058650" cy="707886"/>
          </a:xfrm>
          <a:prstGeom prst="rect">
            <a:avLst/>
          </a:prstGeom>
          <a:noFill/>
        </p:spPr>
        <p:txBody>
          <a:bodyPr wrap="square" rtlCol="0">
            <a:spAutoFit/>
          </a:bodyPr>
          <a:lstStyle/>
          <a:p>
            <a:r>
              <a:rPr lang="pl-PL" sz="2000" b="1" dirty="0">
                <a:solidFill>
                  <a:srgbClr val="FF0000"/>
                </a:solidFill>
              </a:rPr>
              <a:t>W protokole nie wolno zastępować zapisu treści zeznań lub wyjaśnień odwoływaniem się do innych protokołów.</a:t>
            </a:r>
          </a:p>
        </p:txBody>
      </p:sp>
    </p:spTree>
    <p:extLst>
      <p:ext uri="{BB962C8B-B14F-4D97-AF65-F5344CB8AC3E}">
        <p14:creationId xmlns:p14="http://schemas.microsoft.com/office/powerpoint/2010/main" val="2589653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045366" y="152596"/>
            <a:ext cx="10853240" cy="1499616"/>
          </a:xfrm>
        </p:spPr>
        <p:txBody>
          <a:bodyPr>
            <a:normAutofit fontScale="90000"/>
          </a:bodyPr>
          <a:lstStyle/>
          <a:p>
            <a:r>
              <a:rPr lang="pl-PL" sz="4800" dirty="0"/>
              <a:t>Dane, których nie zamieszcza się w protokole – art. 148a</a:t>
            </a:r>
          </a:p>
        </p:txBody>
      </p:sp>
      <p:sp>
        <p:nvSpPr>
          <p:cNvPr id="6" name="Symbol zastępczy zawartości 5"/>
          <p:cNvSpPr>
            <a:spLocks noGrp="1"/>
          </p:cNvSpPr>
          <p:nvPr>
            <p:ph idx="1"/>
          </p:nvPr>
        </p:nvSpPr>
        <p:spPr>
          <a:xfrm>
            <a:off x="1024128" y="2286000"/>
            <a:ext cx="10853240" cy="4023360"/>
          </a:xfrm>
        </p:spPr>
        <p:txBody>
          <a:bodyPr>
            <a:normAutofit fontScale="92500" lnSpcReduction="10000"/>
          </a:bodyPr>
          <a:lstStyle/>
          <a:p>
            <a:pPr algn="just"/>
            <a:r>
              <a:rPr lang="pl-PL" dirty="0"/>
              <a:t>Nie zamieszcza się danych dotyczących miejsca zamieszkania i miejsca pracy</a:t>
            </a:r>
            <a:r>
              <a:rPr lang="pl-PL" b="1" dirty="0"/>
              <a:t>, a także numeru telefonu, telefaksu ani adresu poczty elektronicznej</a:t>
            </a:r>
            <a:r>
              <a:rPr lang="pl-PL" dirty="0"/>
              <a:t> pokrzywdzonych i świadków uczestniczących w czynności </a:t>
            </a:r>
            <a:r>
              <a:rPr lang="pl-PL" b="1" dirty="0"/>
              <a:t>(</a:t>
            </a:r>
            <a:r>
              <a:rPr lang="pl-PL" b="1" i="1" dirty="0"/>
              <a:t>dotychczas było to tylko miejsce zamieszkania i pracy</a:t>
            </a:r>
            <a:r>
              <a:rPr lang="pl-PL" b="1" dirty="0"/>
              <a:t>)</a:t>
            </a:r>
            <a:endParaRPr lang="pl-PL" dirty="0"/>
          </a:p>
          <a:p>
            <a:pPr lvl="1" algn="just"/>
            <a:r>
              <a:rPr lang="pl-PL" dirty="0"/>
              <a:t>zamieszcza się je w załączniku do protokołu (załączniku adresowym) przechowywanym w aktach sprawy. </a:t>
            </a:r>
          </a:p>
          <a:p>
            <a:pPr lvl="1" algn="just"/>
            <a:r>
              <a:rPr lang="pl-PL" dirty="0"/>
              <a:t>ale miejsce pracy świadka będącego funkcjonariuszem publicznym, składającego zeznania w związku z pełnioną funkcją zamieszcza się w protokole, a nie załączniku adresowym, chyba że przeprowadzający czynność w postępowaniu przygotowawczym albo przewodniczący składu orzekającego przeprowadzającego czynność uzna, iż dla dobra postępowania karnego nie powinno ono zostać zamieszczone w protokole.</a:t>
            </a:r>
          </a:p>
          <a:p>
            <a:pPr algn="just"/>
            <a:r>
              <a:rPr lang="pl-PL" dirty="0"/>
              <a:t>Gdy w aktach postępowania znajdują się protokoły lub materiały zawierające dane adresowe świadka/pokrzywdzonego oraz inne dane z art. 148a § 1 – sporządza się uwierzytelnione i zanonimizowane odpisy </a:t>
            </a:r>
          </a:p>
          <a:p>
            <a:pPr algn="just"/>
            <a:r>
              <a:rPr lang="pl-PL" dirty="0"/>
              <a:t>ale – art. 148a §5 - Sąd lub organ prowadzący postępowanie przygotowawcze może ujawnić w niezbędnym zakresie dane, o których mowa w § 1, lub oryginały dokumentów, o których mowa w § 3, jeżeli mają one znaczenie dla rozstrzygnięcia sprawy.</a:t>
            </a:r>
          </a:p>
          <a:p>
            <a:pPr algn="just"/>
            <a:endParaRPr lang="pl-PL" dirty="0"/>
          </a:p>
          <a:p>
            <a:pPr algn="just"/>
            <a:endParaRPr lang="pl-PL" dirty="0"/>
          </a:p>
        </p:txBody>
      </p:sp>
    </p:spTree>
    <p:extLst>
      <p:ext uri="{BB962C8B-B14F-4D97-AF65-F5344CB8AC3E}">
        <p14:creationId xmlns:p14="http://schemas.microsoft.com/office/powerpoint/2010/main" val="2552333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Notatka urzędowa </a:t>
            </a:r>
          </a:p>
        </p:txBody>
      </p:sp>
      <p:sp>
        <p:nvSpPr>
          <p:cNvPr id="3" name="Symbol zastępczy zawartości 2"/>
          <p:cNvSpPr>
            <a:spLocks noGrp="1"/>
          </p:cNvSpPr>
          <p:nvPr>
            <p:ph idx="1"/>
          </p:nvPr>
        </p:nvSpPr>
        <p:spPr/>
        <p:txBody>
          <a:bodyPr/>
          <a:lstStyle/>
          <a:p>
            <a:pPr algn="just"/>
            <a:r>
              <a:rPr lang="pl-PL" dirty="0"/>
              <a:t>Dokument relacjonujący treść i formę czynności niebędący protokołem. Spisuje się ją jeżeli nie jest wymagane sporządzenie protokołu. </a:t>
            </a:r>
          </a:p>
          <a:p>
            <a:pPr algn="just"/>
            <a:r>
              <a:rPr lang="pl-PL" dirty="0"/>
              <a:t>Ważne: art. 393 § 1 </a:t>
            </a:r>
            <a:r>
              <a:rPr lang="pl-PL" dirty="0" err="1"/>
              <a:t>zd</a:t>
            </a:r>
            <a:r>
              <a:rPr lang="pl-PL" dirty="0"/>
              <a:t>. 2  Nie wolno jednak odczytywać notatek dotyczących czynności, z których wymagane jest sporządzenie protokołu. </a:t>
            </a:r>
          </a:p>
          <a:p>
            <a:pPr algn="just"/>
            <a:r>
              <a:rPr lang="pl-PL" dirty="0"/>
              <a:t>Notatka urzędowa nie może być podstawą do kwestionowania wiarygodności wyjaśnień oskarżonego. </a:t>
            </a:r>
          </a:p>
          <a:p>
            <a:pPr algn="just"/>
            <a:r>
              <a:rPr lang="pl-PL" dirty="0"/>
              <a:t>Sporządza się ją np. z </a:t>
            </a:r>
            <a:r>
              <a:rPr lang="pl-PL" dirty="0" err="1"/>
              <a:t>pozaprocesowego</a:t>
            </a:r>
            <a:r>
              <a:rPr lang="pl-PL" dirty="0"/>
              <a:t> rozpytania przyszłego świadka czy podejrzanego </a:t>
            </a:r>
          </a:p>
        </p:txBody>
      </p:sp>
    </p:spTree>
    <p:extLst>
      <p:ext uri="{BB962C8B-B14F-4D97-AF65-F5344CB8AC3E}">
        <p14:creationId xmlns:p14="http://schemas.microsoft.com/office/powerpoint/2010/main" val="2318744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121" y="201758"/>
            <a:ext cx="9720072" cy="1499616"/>
          </a:xfrm>
        </p:spPr>
        <p:txBody>
          <a:bodyPr>
            <a:normAutofit/>
          </a:bodyPr>
          <a:lstStyle/>
          <a:p>
            <a:r>
              <a:rPr lang="pl-PL" sz="3600" dirty="0"/>
              <a:t>Decyzje procesowe (rozstrzygnięcia)</a:t>
            </a:r>
          </a:p>
        </p:txBody>
      </p:sp>
      <p:sp>
        <p:nvSpPr>
          <p:cNvPr id="3" name="Symbol zastępczy zawartości 2"/>
          <p:cNvSpPr>
            <a:spLocks noGrp="1"/>
          </p:cNvSpPr>
          <p:nvPr>
            <p:ph idx="1"/>
          </p:nvPr>
        </p:nvSpPr>
        <p:spPr>
          <a:xfrm>
            <a:off x="-39773" y="1907458"/>
            <a:ext cx="12231773" cy="4896857"/>
          </a:xfrm>
        </p:spPr>
        <p:txBody>
          <a:bodyPr>
            <a:normAutofit fontScale="92500" lnSpcReduction="10000"/>
          </a:bodyPr>
          <a:lstStyle/>
          <a:p>
            <a:pPr algn="just"/>
            <a:r>
              <a:rPr lang="pl-PL" sz="2400" dirty="0"/>
              <a:t>Wiążą tylko uczestników procesu. Inne organy lub instytucje są zobowiązane do wykonania określonej decyzji procesowej lub brania za podstawę własnych rozstrzygnięć. </a:t>
            </a:r>
          </a:p>
          <a:p>
            <a:pPr lvl="1" algn="just"/>
            <a:r>
              <a:rPr lang="pl-PL" sz="2000" dirty="0"/>
              <a:t>Np. sąd cywilny jest związany ustaleniami zawartymi w prawomocnym wyroku skazującym </a:t>
            </a:r>
          </a:p>
          <a:p>
            <a:pPr algn="just"/>
            <a:r>
              <a:rPr lang="pl-PL" sz="2400" dirty="0"/>
              <a:t>Decyzje procesowe dzielą się na: </a:t>
            </a:r>
          </a:p>
          <a:p>
            <a:pPr lvl="1" algn="just"/>
            <a:r>
              <a:rPr lang="pl-PL" sz="2000" b="1" dirty="0"/>
              <a:t>Zarządzenia</a:t>
            </a:r>
            <a:r>
              <a:rPr lang="pl-PL" sz="2000" dirty="0"/>
              <a:t> – wydawane wtedy, gdy nie zachodzi konieczność wydania postanowienia. Podmiot uprawniony to: prezes sądu, przewodniczący wydziału, przewodniczący składu orzekającego, referendarz sądowy a w postępowaniu przygotowawczym prokurator i inne organy prowadzące postępowanie przygotowawcze (art. 93 § 2 i 3; art. 93a § 1)</a:t>
            </a:r>
          </a:p>
          <a:p>
            <a:pPr lvl="1" algn="just"/>
            <a:r>
              <a:rPr lang="pl-PL" sz="2000" b="1" dirty="0"/>
              <a:t>Orzeczenia</a:t>
            </a:r>
          </a:p>
          <a:p>
            <a:pPr lvl="2" algn="just"/>
            <a:r>
              <a:rPr lang="pl-PL" sz="1600" b="1" dirty="0"/>
              <a:t>Wyroki</a:t>
            </a:r>
            <a:r>
              <a:rPr lang="pl-PL" sz="1600" dirty="0"/>
              <a:t> – wyrok wydaje </a:t>
            </a:r>
            <a:r>
              <a:rPr lang="pl-PL" sz="1600" b="1" dirty="0"/>
              <a:t>wyłącznie sąd! </a:t>
            </a:r>
            <a:endParaRPr lang="pl-PL" sz="1600" dirty="0"/>
          </a:p>
          <a:p>
            <a:pPr lvl="2" algn="just"/>
            <a:r>
              <a:rPr lang="pl-PL" sz="1600" b="1" dirty="0"/>
              <a:t>Postanowienia</a:t>
            </a:r>
            <a:r>
              <a:rPr lang="pl-PL" sz="1600" dirty="0"/>
              <a:t> – art. 93 § 1 – jeżeli ustawa nie wymaga wydania wyroku, sąd wydaje postanowienie (czyli – </a:t>
            </a:r>
            <a:r>
              <a:rPr lang="pl-PL" sz="1600" b="1" dirty="0"/>
              <a:t>domniemanie formy postanowienia</a:t>
            </a:r>
            <a:r>
              <a:rPr lang="pl-PL" sz="1600" dirty="0"/>
              <a:t>). Postanowienia może wydawać również referendarz sądowy, a w postępowaniu przygotowawczym – także prokurator lub inne organy prowadzące śledztwo (dochodzenie) np. postanowienie o powołaniu biegłego</a:t>
            </a:r>
          </a:p>
        </p:txBody>
      </p:sp>
    </p:spTree>
    <p:extLst>
      <p:ext uri="{BB962C8B-B14F-4D97-AF65-F5344CB8AC3E}">
        <p14:creationId xmlns:p14="http://schemas.microsoft.com/office/powerpoint/2010/main" val="2788005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r>
              <a:rPr lang="pl-PL" sz="4000" cap="none" dirty="0"/>
              <a:t>Postanowienie SN z 22.02.2007 r., V KK 183/06</a:t>
            </a:r>
          </a:p>
        </p:txBody>
      </p:sp>
      <p:sp>
        <p:nvSpPr>
          <p:cNvPr id="3" name="Symbol zastępczy zawartości 2"/>
          <p:cNvSpPr>
            <a:spLocks noGrp="1"/>
          </p:cNvSpPr>
          <p:nvPr>
            <p:ph idx="1"/>
          </p:nvPr>
        </p:nvSpPr>
        <p:spPr>
          <a:xfrm>
            <a:off x="304800" y="1809135"/>
            <a:ext cx="11582400" cy="5048865"/>
          </a:xfrm>
        </p:spPr>
        <p:txBody>
          <a:bodyPr>
            <a:normAutofit lnSpcReduction="10000"/>
          </a:bodyPr>
          <a:lstStyle/>
          <a:p>
            <a:pPr marL="128016" lvl="1" indent="0" algn="just">
              <a:buNone/>
            </a:pPr>
            <a:r>
              <a:rPr lang="pl-PL" dirty="0"/>
              <a:t>Nie ulega wątpliwości, że w świetle art. 174 k.p.k. notatka urzędowa sporządzona z czynności rozpytania nie może zastąpić dowodu z wyjaśnień oskarżonego, czy z zeznań świadka. W związku z tym nie podlega ona ujawnieniu na rozprawie (art. 393 § 1 </a:t>
            </a:r>
            <a:r>
              <a:rPr lang="pl-PL" dirty="0" err="1"/>
              <a:t>zd</a:t>
            </a:r>
            <a:r>
              <a:rPr lang="pl-PL" dirty="0"/>
              <a:t>. drugie k.p.k.).</a:t>
            </a:r>
            <a:r>
              <a:rPr lang="pl-PL" b="1" u="sng" dirty="0"/>
              <a:t> Na podstawie treści notatki urzędowej nie wolno także dokonywać ustaleń faktycznych sprzecznych z wyjaśnieniami oskarżonego, czy z zeznaniami świadka, gdyż byłoby to zastąpienie tego rodzaju dowodów treścią notatki.</a:t>
            </a:r>
            <a:r>
              <a:rPr lang="pl-PL" dirty="0"/>
              <a:t> </a:t>
            </a:r>
            <a:r>
              <a:rPr lang="pl-PL" b="1" i="1" u="sng" dirty="0"/>
              <a:t>Nie ma natomiast zakazu przesłuchania w charakterze świadka funkcjonariusza policji, który dokonał czynności rozpytania i sporządził z niej notatkę urzędową.</a:t>
            </a:r>
            <a:r>
              <a:rPr lang="pl-PL" dirty="0"/>
              <a:t> Natomiast, tak jak w przypadku treści notatki urzędowej, inną kwestią jest wprowadzenie tego dowodu do podstawy faktycznej rozstrzygnięcia. Konsekwentnie więc, </a:t>
            </a:r>
            <a:r>
              <a:rPr lang="pl-PL" b="1" dirty="0"/>
              <a:t>tak jak i treść notatki urzędowej, dowód z zeznań funkcjonariusza policji przeprowadzony na okoliczność wypowiedzi osoby rozpytywanej nie może zastąpić dowodu z wyjaśnień oskarżonego, czy z zeznań świadka</a:t>
            </a:r>
            <a:r>
              <a:rPr lang="pl-PL" dirty="0"/>
              <a:t>. </a:t>
            </a:r>
            <a:r>
              <a:rPr lang="pl-PL" b="1" dirty="0"/>
              <a:t>Na podstawie tego dowodu nie wolno też czynić ustaleń faktycznych sprzecznych z wyjaśnieniami oskarżonego lub z zeznaniami świadka, wobec których dokonano czynności rozpytania, gdyż byłoby to usankcjonowanie nieformalnie przeprowadzonego dowodu z wyjaśnień lub z zeznań, w sytuacji gdy jego przeprowadzenie w formie określonej przez prawo dowodowe (tzw. dowód ścisły) jest bezwzględnie wymagane jako podstawa prawna rozstrzygnięcia w przedmiocie odpowiedzialności karnej.</a:t>
            </a:r>
            <a:r>
              <a:rPr lang="pl-PL" dirty="0"/>
              <a:t> </a:t>
            </a:r>
          </a:p>
          <a:p>
            <a:pPr marL="128016" lvl="1" indent="0" algn="just">
              <a:buNone/>
            </a:pPr>
            <a:r>
              <a:rPr lang="pl-PL" i="1" u="sng" dirty="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endParaRPr lang="pl-PL" dirty="0"/>
          </a:p>
          <a:p>
            <a:pPr algn="just"/>
            <a:endParaRPr lang="pl-PL" dirty="0"/>
          </a:p>
        </p:txBody>
      </p:sp>
    </p:spTree>
    <p:extLst>
      <p:ext uri="{BB962C8B-B14F-4D97-AF65-F5344CB8AC3E}">
        <p14:creationId xmlns:p14="http://schemas.microsoft.com/office/powerpoint/2010/main" val="245199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B8AB22-EF93-4DC3-8889-8D1FD9E20E2C}"/>
              </a:ext>
            </a:extLst>
          </p:cNvPr>
          <p:cNvSpPr>
            <a:spLocks noGrp="1"/>
          </p:cNvSpPr>
          <p:nvPr>
            <p:ph type="title"/>
          </p:nvPr>
        </p:nvSpPr>
        <p:spPr/>
        <p:txBody>
          <a:bodyPr/>
          <a:lstStyle/>
          <a:p>
            <a:r>
              <a:rPr lang="pl-PL" dirty="0"/>
              <a:t>ZAKAZ SUBSTYTUOWANIA WYJAŚNIEŃ OSKARŻONEGO (art. 174 k.p.k.)</a:t>
            </a:r>
          </a:p>
        </p:txBody>
      </p:sp>
      <p:sp>
        <p:nvSpPr>
          <p:cNvPr id="3" name="Symbol zastępczy zawartości 2">
            <a:extLst>
              <a:ext uri="{FF2B5EF4-FFF2-40B4-BE49-F238E27FC236}">
                <a16:creationId xmlns:a16="http://schemas.microsoft.com/office/drawing/2014/main" id="{F2BE7CC7-9C74-4797-9371-78E0BA2269B3}"/>
              </a:ext>
            </a:extLst>
          </p:cNvPr>
          <p:cNvSpPr>
            <a:spLocks noGrp="1"/>
          </p:cNvSpPr>
          <p:nvPr>
            <p:ph idx="1"/>
          </p:nvPr>
        </p:nvSpPr>
        <p:spPr/>
        <p:txBody>
          <a:bodyPr/>
          <a:lstStyle/>
          <a:p>
            <a:pPr algn="just"/>
            <a:r>
              <a:rPr lang="pl-PL" dirty="0"/>
              <a:t>Zakazem nie jest objęta natomiast relacja funkcjonariuszy o przebiegu przeprowadzonych przez nich czynności na miejscu przestępstwa, których element stanowią spontaniczne wypowiedzi osoby, wobec której zostało dokonane tzw. rozpytanie (zob. argumentację w post. SN z 4.5.2016 r., </a:t>
            </a:r>
            <a:r>
              <a:rPr lang="pl-PL" dirty="0">
                <a:hlinkClick r:id="rId2"/>
              </a:rPr>
              <a:t>III KK 334/15</a:t>
            </a:r>
            <a:r>
              <a:rPr lang="pl-PL" dirty="0"/>
              <a:t>). Warunkiem przesłuchania jest wszakże to, by funkcjonariusz taki nie wykonywał poza wspomnianym rozpytaniem już żadnych czynności procesowych prowadzonych w tej sprawie w postępowaniu przygotowawczym (wyr. SA we Wrocławiu z 29.12.2009 r., </a:t>
            </a:r>
            <a:r>
              <a:rPr lang="pl-PL" dirty="0">
                <a:hlinkClick r:id="rId3"/>
              </a:rPr>
              <a:t>II </a:t>
            </a:r>
            <a:r>
              <a:rPr lang="pl-PL" dirty="0" err="1">
                <a:hlinkClick r:id="rId3"/>
              </a:rPr>
              <a:t>AKa</a:t>
            </a:r>
            <a:r>
              <a:rPr lang="pl-PL" dirty="0">
                <a:hlinkClick r:id="rId3"/>
              </a:rPr>
              <a:t> 405/09</a:t>
            </a:r>
            <a:r>
              <a:rPr lang="pl-PL" dirty="0"/>
              <a:t>) </a:t>
            </a:r>
          </a:p>
          <a:p>
            <a:pPr algn="just"/>
            <a:r>
              <a:rPr lang="pl-PL" i="1" dirty="0"/>
              <a:t>Teza dyskusyjna ze względu na brak możliwości zweryfikowania tego, czy wypowiedź faktycznie miała charakter „spontaniczny”.</a:t>
            </a:r>
          </a:p>
        </p:txBody>
      </p:sp>
    </p:spTree>
    <p:extLst>
      <p:ext uri="{BB962C8B-B14F-4D97-AF65-F5344CB8AC3E}">
        <p14:creationId xmlns:p14="http://schemas.microsoft.com/office/powerpoint/2010/main" val="34361468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319278" y="674686"/>
            <a:ext cx="4754880" cy="822960"/>
          </a:xfrm>
        </p:spPr>
        <p:txBody>
          <a:bodyPr>
            <a:normAutofit fontScale="92500"/>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92500" lnSpcReduction="10000"/>
          </a:bodyPr>
          <a:lstStyle/>
          <a:p>
            <a:pPr algn="just"/>
            <a:r>
              <a:rPr lang="pl-PL" dirty="0"/>
              <a:t>§ 1Przebieg czynności protokołowanych może być utrwalony ponadto za pomocą urządzenia rejestrującego obraz lub dźwięk, o czym należy przed uruchomieniem urządzenia uprzedzić osoby uczestniczące w czynności.</a:t>
            </a:r>
          </a:p>
          <a:p>
            <a:pPr algn="just"/>
            <a:r>
              <a:rPr lang="pl-PL" dirty="0"/>
              <a:t>§ 2.Przesłuchanie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r>
              <a:rPr lang="pl-PL" dirty="0"/>
              <a:t>§ 2a.Przesłuchanie pokrzywdzonego, o którym mowa w art. 185a i art. 185c, oraz świadka, o którym mowa w art. 185b, utrwala się za pomocą urządzenia rejestrującego obraz i dźwięk.</a:t>
            </a:r>
          </a:p>
          <a:p>
            <a:pPr algn="just"/>
            <a:r>
              <a:rPr lang="pl-PL" dirty="0"/>
              <a:t>§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Tree>
    <p:extLst>
      <p:ext uri="{BB962C8B-B14F-4D97-AF65-F5344CB8AC3E}">
        <p14:creationId xmlns:p14="http://schemas.microsoft.com/office/powerpoint/2010/main" val="3428878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0"/>
            <a:ext cx="9720072" cy="1499616"/>
          </a:xfrm>
        </p:spPr>
        <p:txBody>
          <a:bodyPr/>
          <a:lstStyle/>
          <a:p>
            <a:r>
              <a:rPr lang="pl-PL" dirty="0"/>
              <a:t>Dostęp do akt postępowania </a:t>
            </a:r>
          </a:p>
        </p:txBody>
      </p:sp>
      <p:sp>
        <p:nvSpPr>
          <p:cNvPr id="4" name="Symbol zastępczy tekstu 3"/>
          <p:cNvSpPr>
            <a:spLocks noGrp="1"/>
          </p:cNvSpPr>
          <p:nvPr>
            <p:ph type="body" idx="1"/>
          </p:nvPr>
        </p:nvSpPr>
        <p:spPr>
          <a:xfrm>
            <a:off x="1024128" y="1356676"/>
            <a:ext cx="4754880" cy="822960"/>
          </a:xfrm>
        </p:spPr>
        <p:txBody>
          <a:bodyPr/>
          <a:lstStyle/>
          <a:p>
            <a:r>
              <a:rPr lang="pl-PL" dirty="0"/>
              <a:t>Postępowanie przygotowawcze	</a:t>
            </a:r>
          </a:p>
        </p:txBody>
      </p:sp>
      <p:sp>
        <p:nvSpPr>
          <p:cNvPr id="5" name="Symbol zastępczy zawartości 4"/>
          <p:cNvSpPr>
            <a:spLocks noGrp="1"/>
          </p:cNvSpPr>
          <p:nvPr>
            <p:ph sz="half" idx="2"/>
          </p:nvPr>
        </p:nvSpPr>
        <p:spPr>
          <a:xfrm>
            <a:off x="390525" y="2286000"/>
            <a:ext cx="6433062" cy="4343400"/>
          </a:xfrm>
        </p:spPr>
        <p:txBody>
          <a:bodyPr>
            <a:normAutofit fontScale="77500" lnSpcReduction="20000"/>
          </a:bodyPr>
          <a:lstStyle/>
          <a:p>
            <a:pPr algn="just"/>
            <a:r>
              <a:rPr lang="pl-PL" dirty="0"/>
              <a:t>156 § 5 </a:t>
            </a:r>
            <a:r>
              <a:rPr lang="pl-PL" b="1" dirty="0"/>
              <a:t>Jeżeli nie zachodzi potrzeba zabezpieczenia prawidłowego toku postępowania lub ochrony ważnego interesu państwa</a:t>
            </a:r>
            <a:r>
              <a:rPr lang="pl-PL" dirty="0"/>
              <a:t>, w toku postępowania przygotowawczego stronom, obrońcom, pełnomocnikom i przedstawicielom ustawowym udostępnia się akta, umożliwia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u="sng" dirty="0"/>
              <a:t>prowadzący postępowanie przygotowawcze wydaje zarządzenie</a:t>
            </a:r>
            <a:r>
              <a:rPr lang="pl-PL" dirty="0"/>
              <a:t>. </a:t>
            </a:r>
          </a:p>
          <a:p>
            <a:pPr algn="just"/>
            <a:r>
              <a:rPr lang="pl-PL" dirty="0"/>
              <a:t>W wypadku odmowy udostępnienia akt pokrzywdzonemu na jego wniosek należy poinformować go o możliwości udostępnienia mu akt w późniejszym terminie. </a:t>
            </a:r>
            <a:r>
              <a:rPr lang="pl-PL" b="1" dirty="0"/>
              <a:t>Z chwilą powiadomienia podejrzanego lub obrońcy o terminie końcowego zaznajomienia z materiałami postępowania przygotowawczego pokrzywdzonemu, jego pełnomocnikowi lub przedstawicielowi ustawowemu nie można odmówić udostępnienia akt, umożliwienia sporządzania odpisów lub kopii oraz wydania odpisów lub kopii</a:t>
            </a:r>
            <a:r>
              <a:rPr lang="pl-PL" dirty="0"/>
              <a:t>. Za zgodą prokuratora akta w toku postępowania przygotowawczego mogą być w wyjątkowych wypadkach udostępnione innym osobom. Prokurator może udostępnić akta w postaci elektronicznej.</a:t>
            </a:r>
          </a:p>
        </p:txBody>
      </p:sp>
      <p:sp>
        <p:nvSpPr>
          <p:cNvPr id="6" name="Symbol zastępczy tekstu 5"/>
          <p:cNvSpPr>
            <a:spLocks noGrp="1"/>
          </p:cNvSpPr>
          <p:nvPr>
            <p:ph type="body" sz="quarter" idx="3"/>
          </p:nvPr>
        </p:nvSpPr>
        <p:spPr>
          <a:xfrm>
            <a:off x="7067213" y="1356676"/>
            <a:ext cx="4754880" cy="822960"/>
          </a:xfrm>
        </p:spPr>
        <p:txBody>
          <a:bodyPr/>
          <a:lstStyle/>
          <a:p>
            <a:r>
              <a:rPr lang="pl-PL" dirty="0"/>
              <a:t>Postępowanie sądowe </a:t>
            </a:r>
          </a:p>
        </p:txBody>
      </p:sp>
      <p:sp>
        <p:nvSpPr>
          <p:cNvPr id="7" name="Symbol zastępczy zawartości 6"/>
          <p:cNvSpPr>
            <a:spLocks noGrp="1"/>
          </p:cNvSpPr>
          <p:nvPr>
            <p:ph sz="quarter" idx="4"/>
          </p:nvPr>
        </p:nvSpPr>
        <p:spPr>
          <a:xfrm>
            <a:off x="7067213" y="2286000"/>
            <a:ext cx="4754880" cy="4023360"/>
          </a:xfrm>
        </p:spPr>
        <p:txBody>
          <a:bodyPr>
            <a:normAutofit/>
          </a:bodyPr>
          <a:lstStyle/>
          <a:p>
            <a:pPr algn="just"/>
            <a:r>
              <a:rPr lang="pl-PL" dirty="0"/>
              <a:t>art. 156 §  1 </a:t>
            </a:r>
          </a:p>
          <a:p>
            <a:pPr algn="just"/>
            <a:r>
              <a:rPr lang="pl-PL" b="1" dirty="0"/>
              <a:t>Stronom, obrońcom, pełnomocnikom i przedstawicielom ustawowym </a:t>
            </a:r>
            <a:r>
              <a:rPr lang="pl-PL" b="1" u="sng" dirty="0">
                <a:solidFill>
                  <a:srgbClr val="FF0000"/>
                </a:solidFill>
              </a:rPr>
              <a:t>udostępnia się akta</a:t>
            </a:r>
            <a:r>
              <a:rPr lang="pl-PL" dirty="0"/>
              <a:t> sprawy sądowej oraz daje możność sporządzenia z nich odpisów lub kopii. Za zgodą prezesa sądu akta te mogą być udostępnione również innym osobom. Informacje o aktach sprawy mogą być udostępnione także za pomocą systemu teleinformatycznego, jeżeli względy techniczne nie stoją temu na przeszkodzie.</a:t>
            </a:r>
          </a:p>
        </p:txBody>
      </p:sp>
    </p:spTree>
    <p:extLst>
      <p:ext uri="{BB962C8B-B14F-4D97-AF65-F5344CB8AC3E}">
        <p14:creationId xmlns:p14="http://schemas.microsoft.com/office/powerpoint/2010/main" val="6038175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r>
              <a:rPr lang="pl-PL" sz="4800" dirty="0"/>
              <a:t>Dostęp do akt postępowania</a:t>
            </a:r>
          </a:p>
        </p:txBody>
      </p:sp>
      <p:sp>
        <p:nvSpPr>
          <p:cNvPr id="3" name="Symbol zastępczy tekstu 2"/>
          <p:cNvSpPr>
            <a:spLocks noGrp="1"/>
          </p:cNvSpPr>
          <p:nvPr>
            <p:ph type="body" idx="1"/>
          </p:nvPr>
        </p:nvSpPr>
        <p:spPr>
          <a:xfrm>
            <a:off x="1024128" y="1953494"/>
            <a:ext cx="4754880" cy="822960"/>
          </a:xfrm>
        </p:spPr>
        <p:txBody>
          <a:bodyPr/>
          <a:lstStyle/>
          <a:p>
            <a:r>
              <a:rPr lang="pl-PL" dirty="0"/>
              <a:t>Postępowanie przygotowawcze	</a:t>
            </a:r>
          </a:p>
        </p:txBody>
      </p:sp>
      <p:sp>
        <p:nvSpPr>
          <p:cNvPr id="4" name="Symbol zastępczy zawartości 3"/>
          <p:cNvSpPr>
            <a:spLocks noGrp="1"/>
          </p:cNvSpPr>
          <p:nvPr>
            <p:ph sz="half" idx="2"/>
          </p:nvPr>
        </p:nvSpPr>
        <p:spPr>
          <a:xfrm>
            <a:off x="275302" y="2776453"/>
            <a:ext cx="6744929" cy="3932367"/>
          </a:xfrm>
        </p:spPr>
        <p:txBody>
          <a:bodyPr>
            <a:normAutofit fontScale="85000" lnSpcReduction="20000"/>
          </a:bodyPr>
          <a:lstStyle/>
          <a:p>
            <a:pPr algn="just"/>
            <a:r>
              <a:rPr lang="pl-PL" dirty="0"/>
              <a:t>Zasada – jawność dostępu do akt postępowania przygotowawczego </a:t>
            </a:r>
          </a:p>
          <a:p>
            <a:pPr algn="just"/>
            <a:r>
              <a:rPr lang="pl-PL" dirty="0"/>
              <a:t>Można odmówić dostępu do akt:</a:t>
            </a:r>
          </a:p>
          <a:p>
            <a:pPr lvl="1" algn="just"/>
            <a:r>
              <a:rPr lang="pl-PL" dirty="0"/>
              <a:t>gdy zachodzi potrzeba zabezpieczenia prawidłowego toku postępowania </a:t>
            </a:r>
          </a:p>
          <a:p>
            <a:pPr lvl="1" algn="just"/>
            <a:r>
              <a:rPr lang="pl-PL" dirty="0"/>
              <a:t>konieczność ochrony ważnego interesu państwa </a:t>
            </a:r>
          </a:p>
          <a:p>
            <a:pPr algn="just"/>
            <a:r>
              <a:rPr lang="pl-PL" dirty="0"/>
              <a:t>Po wydaniu postanowienia o umorzeniu/odmowie wszczęcia postępowania przygotowawczego osoby, które mogą złożyć zażalenie mogą również zapoznać się z aktami – art. 306 § 1b</a:t>
            </a:r>
          </a:p>
          <a:p>
            <a:pPr algn="just"/>
            <a:r>
              <a:rPr lang="pl-PL" dirty="0"/>
              <a:t>Pokrzywdzonemu nie można odmówić dostępu do akt postępowania, gdy wyznaczono termin końcowego zaznajomienia podejrzanego z aktami sprawy – por. art. 321 </a:t>
            </a:r>
          </a:p>
          <a:p>
            <a:pPr algn="just"/>
            <a:r>
              <a:rPr lang="pl-PL" dirty="0"/>
              <a:t>ważne – 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131430" y="1953494"/>
            <a:ext cx="4754880" cy="822960"/>
          </a:xfrm>
        </p:spPr>
        <p:txBody>
          <a:bodyPr/>
          <a:lstStyle/>
          <a:p>
            <a:r>
              <a:rPr lang="pl-PL" dirty="0"/>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dirty="0"/>
              <a:t>Zasada – udostępnianie akt</a:t>
            </a:r>
          </a:p>
          <a:p>
            <a:pPr algn="just"/>
            <a:r>
              <a:rPr lang="pl-PL" dirty="0"/>
              <a:t>Jawność wewnętrzna postępowania</a:t>
            </a:r>
          </a:p>
          <a:p>
            <a:pPr algn="just"/>
            <a:r>
              <a:rPr lang="pl-PL" dirty="0"/>
              <a:t>Nie można odmówić stronom dostępu do akt sprawy sądowej (tj. w po wniesieniu aktu oskarżenia/innej skargi oskarżycielskiej)</a:t>
            </a:r>
          </a:p>
        </p:txBody>
      </p:sp>
      <p:sp>
        <p:nvSpPr>
          <p:cNvPr id="8" name="pole tekstowe 7"/>
          <p:cNvSpPr txBox="1"/>
          <p:nvPr/>
        </p:nvSpPr>
        <p:spPr>
          <a:xfrm>
            <a:off x="7374194" y="5231493"/>
            <a:ext cx="462331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u="sng" dirty="0"/>
              <a:t>Art.159.Na odmowę udostępnienia akt w postępowaniu przygotowawczym przysługuje stronom zażalenie; na zarządzenie prokuratora </a:t>
            </a:r>
            <a:r>
              <a:rPr lang="pl-PL" b="1" u="sng" dirty="0">
                <a:solidFill>
                  <a:srgbClr val="FF0000"/>
                </a:solidFill>
              </a:rPr>
              <a:t>zażalenie przysługuje do sądu</a:t>
            </a:r>
            <a:r>
              <a:rPr lang="pl-PL" u="sng" dirty="0"/>
              <a:t>.</a:t>
            </a:r>
          </a:p>
        </p:txBody>
      </p:sp>
    </p:spTree>
    <p:extLst>
      <p:ext uri="{BB962C8B-B14F-4D97-AF65-F5344CB8AC3E}">
        <p14:creationId xmlns:p14="http://schemas.microsoft.com/office/powerpoint/2010/main" val="3264158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Dostęp do akt postępowania a tymczasowe aresztowanie </a:t>
            </a:r>
          </a:p>
        </p:txBody>
      </p:sp>
      <p:sp>
        <p:nvSpPr>
          <p:cNvPr id="8" name="Symbol zastępczy zawartości 7"/>
          <p:cNvSpPr>
            <a:spLocks noGrp="1"/>
          </p:cNvSpPr>
          <p:nvPr>
            <p:ph idx="1"/>
          </p:nvPr>
        </p:nvSpPr>
        <p:spPr>
          <a:xfrm>
            <a:off x="353961" y="2286000"/>
            <a:ext cx="11602065" cy="4419600"/>
          </a:xfrm>
        </p:spPr>
        <p:txBody>
          <a:bodyPr>
            <a:normAutofit lnSpcReduction="10000"/>
          </a:bodyPr>
          <a:lstStyle/>
          <a:p>
            <a:pPr algn="just"/>
            <a:r>
              <a:rPr lang="pl-PL" dirty="0"/>
              <a:t>1. 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r>
              <a:rPr lang="pl-PL" dirty="0"/>
              <a:t>2. art. 249a § 1 Podstawę orzeczenia o zastosowaniu lub przedłużeniu tymczasowego aresztowania mogą stanowić ustalenia poczynione na podstawie:</a:t>
            </a:r>
          </a:p>
          <a:p>
            <a:pPr lvl="1" algn="just"/>
            <a:r>
              <a:rPr lang="pl-PL" dirty="0"/>
              <a:t>1)dowodów jawnych dla oskarżonego i jego obrońcy,</a:t>
            </a:r>
          </a:p>
          <a:p>
            <a:pPr lvl="1" algn="just"/>
            <a:r>
              <a:rPr lang="pl-PL" dirty="0"/>
              <a:t>2)dowodów z zeznań świadków, o których mowa w art. 250 § 2b.</a:t>
            </a:r>
          </a:p>
          <a:p>
            <a:pPr algn="just"/>
            <a:r>
              <a:rPr lang="pl-PL" dirty="0"/>
              <a:t>§ 2. Sąd, uprzedzając o tym prokuratora, uwzględnia z urzędu także okoliczności, których prokurator nie ujawnił, po ich ujawnieniu na posiedzeniu, jeżeli są one korzystne dla oskarżonego.</a:t>
            </a:r>
          </a:p>
          <a:p>
            <a:pPr algn="just"/>
            <a:r>
              <a:rPr lang="pl-PL" dirty="0"/>
              <a:t>3. 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Tree>
    <p:extLst>
      <p:ext uri="{BB962C8B-B14F-4D97-AF65-F5344CB8AC3E}">
        <p14:creationId xmlns:p14="http://schemas.microsoft.com/office/powerpoint/2010/main" val="449623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Dostęp do akt postępowania a tymczasowe aresztowanie</a:t>
            </a:r>
          </a:p>
        </p:txBody>
      </p:sp>
      <p:sp>
        <p:nvSpPr>
          <p:cNvPr id="3" name="Symbol zastępczy zawartości 2"/>
          <p:cNvSpPr>
            <a:spLocks noGrp="1"/>
          </p:cNvSpPr>
          <p:nvPr>
            <p:ph idx="1"/>
          </p:nvPr>
        </p:nvSpPr>
        <p:spPr>
          <a:xfrm>
            <a:off x="1024128" y="2286000"/>
            <a:ext cx="10705756" cy="4023360"/>
          </a:xfrm>
        </p:spPr>
        <p:txBody>
          <a:bodyPr>
            <a:normAutofit fontScale="92500" lnSpcReduction="20000"/>
          </a:bodyPr>
          <a:lstStyle/>
          <a:p>
            <a:pPr algn="just"/>
            <a:r>
              <a:rPr lang="pl-PL" dirty="0"/>
              <a:t>Wbrew twierdzeniom ustawodawcy obecnie – w dalszym ciągu, poza okresem między 1.07.2015 a 14.04.2016 r. – istnieje możliwość stosowania w postępowaniu przygotowawczym tymczasowego aresztowania na podstawie materiałów z którymi obrońca podejrzanego i sam podejrzany nie mieli możliwości się zapoznać. Brak znajomości utajnionych przez prokuratora materiałów utrudnia efektywne kwestionowanie podstaw zastosowania tymczasowego aresztowania – por. art. 249 § 1 i art. 258 § 1 – 3 k.p.k. </a:t>
            </a:r>
          </a:p>
          <a:p>
            <a:pPr lvl="1" algn="just"/>
            <a:r>
              <a:rPr lang="pl-PL" i="1" dirty="0"/>
              <a:t>W jaki sposób podejrzany np. ma kwestionować to, że nie nakłaniał nikogo do składania fałszywych zeznań skoro nie wie, na podstawie czyich zeznań organ prowadzący postępowanie przygotowawcze doszedł do przekonania, że zachodzi przesłanka z art. 249 § 1 pkt 2?</a:t>
            </a:r>
          </a:p>
          <a:p>
            <a:pPr algn="just"/>
            <a:r>
              <a:rPr lang="pl-PL" dirty="0"/>
              <a:t>Przesłanki utajnienia części akt postępowania są bardzo ogólnie i nieprecyzyjne. Co więcej w całości pozostają niejawne protokoły z art. 250 § 2b i nie sporządza się z nich zanonimizowanych odpisów dla podejrzanego i jego obrońcy. Tożsame przesłanki utajnienia danych świadka ustawodawca wprowadził w przypadku świadka anonimowego – art. 184 – ale wówczas podejrzany może zapoznać się z zanonimizowanymi protokołami oraz złożyć zażalenie na podstawienie o animizacji. </a:t>
            </a:r>
          </a:p>
          <a:p>
            <a:pPr marL="0" indent="0" algn="just">
              <a:buNone/>
            </a:pPr>
            <a:r>
              <a:rPr lang="pl-PL" dirty="0"/>
              <a:t>W przypadku, o którym mowa w art. 250 § 2b jest pozbawiony takich możliwości. </a:t>
            </a:r>
          </a:p>
        </p:txBody>
      </p:sp>
    </p:spTree>
    <p:extLst>
      <p:ext uri="{BB962C8B-B14F-4D97-AF65-F5344CB8AC3E}">
        <p14:creationId xmlns:p14="http://schemas.microsoft.com/office/powerpoint/2010/main" val="17600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363793"/>
            <a:ext cx="10902401" cy="1499616"/>
          </a:xfrm>
        </p:spPr>
        <p:txBody>
          <a:bodyPr>
            <a:normAutofit/>
          </a:bodyPr>
          <a:lstStyle/>
          <a:p>
            <a:r>
              <a:rPr lang="pl-PL" sz="4400" dirty="0"/>
              <a:t>Wyrok TK z 3.06.2007 r., K 42/07</a:t>
            </a:r>
          </a:p>
        </p:txBody>
      </p:sp>
      <p:sp>
        <p:nvSpPr>
          <p:cNvPr id="3" name="Symbol zastępczy zawartości 2"/>
          <p:cNvSpPr>
            <a:spLocks noGrp="1"/>
          </p:cNvSpPr>
          <p:nvPr>
            <p:ph idx="1"/>
          </p:nvPr>
        </p:nvSpPr>
        <p:spPr>
          <a:xfrm>
            <a:off x="0" y="1052052"/>
            <a:ext cx="11926529" cy="5584722"/>
          </a:xfrm>
        </p:spPr>
        <p:txBody>
          <a:bodyPr>
            <a:normAutofit fontScale="92500" lnSpcReduction="10000"/>
          </a:bodyPr>
          <a:lstStyle/>
          <a:p>
            <a:pPr algn="just"/>
            <a:r>
              <a:rPr lang="pl-PL" dirty="0"/>
              <a:t>Trybunał Konstytucyjny stwierdzał również, że prawo do obrony nie jest prawem absolutnym. Ograniczenia tego prawa podlegają ocenie przez pryzmat art. 31 ust. 3 Konstytucji, który formułuje kumulatywnie ujęte przesłanki dopuszczalności ograniczeń w korzystaniu z konstytucyjnych praw i wolności. Są to: ustawowa forma ograniczenia, istnienie w państwie demokratycznym konieczności wprowadzenia ograniczenia, funkcjonalny związek ograniczenia z realizacją wskazanych w art. 31 ust. 3 wartości (bezpieczeństwo państwa, porządek publiczny, ochrona środowiska, zdrowia i moralności publicznej, wolności i praw innych osób) oraz zakaz naruszania istoty danego prawa lub wolności. (…)</a:t>
            </a:r>
          </a:p>
          <a:p>
            <a:pPr algn="just"/>
            <a:r>
              <a:rPr lang="pl-PL" dirty="0"/>
              <a:t>W związku z powyższym, Trybunał Konstytucyjny uznaje, że co do zasady słusznie postępowanie przygotowawcze - odmiennie niż postępowanie sądowe - nie jest oparte na zasadzie pełnej jawności akt sprawy (por. art. 156 § 1 k.p.k. "Stronom (...), obrońcom, pełnomocnikom i przedstawicielom ustawowym udostępnia się akta sprawy sądowej i daje możność sporządzenia z nich odpisów"). Jak stwierdził TK w postanowieniu z 27 stycznia 2004 r., sygn. SK 50/03, OTK ZU nr 1/A/2004, poz. 6 "</a:t>
            </a:r>
            <a:r>
              <a:rPr lang="pl-PL" b="1" dirty="0"/>
              <a:t>możliwość osiągnięcia celów postępowania przygotowawczego warunkowana jest, między innymi, zachowaniem w tajemnicy pewnych informacji, dowodów, itd. Stąd zasada udostępniania akt w postępowaniu sądowym ustępuje fakultatywności w postępowaniu przygotowawczym. Sytuacja prawna, ale przede wszystkim okoliczności faktyczne występujące w danym momencie stanowią każdorazowo o tym, czy podejrzany (jego obrońca) mogą zapoznać się z aktami"</a:t>
            </a:r>
            <a:r>
              <a:rPr lang="pl-PL" dirty="0"/>
              <a:t>. Także w doktrynie podkreśla się, że postępowanie przygotowawcze, w którego toku następuje zbieranie i przygotowywanie dowodów dla oceny sądu, powinno przebiegać w warunkach umożliwiających efektywne działanie organowi prowadzącemu postępowanie (por. P. Wiliński, Odmowa dostępu do akt sprawy w postępowaniu przygotowawczym, "Prokuratura i Prawo" 2006, nr 11, s. 79).</a:t>
            </a:r>
          </a:p>
        </p:txBody>
      </p:sp>
    </p:spTree>
    <p:extLst>
      <p:ext uri="{BB962C8B-B14F-4D97-AF65-F5344CB8AC3E}">
        <p14:creationId xmlns:p14="http://schemas.microsoft.com/office/powerpoint/2010/main" val="40386837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793" y="-462116"/>
            <a:ext cx="9720072" cy="1499616"/>
          </a:xfrm>
        </p:spPr>
        <p:txBody>
          <a:bodyPr>
            <a:normAutofit/>
          </a:bodyPr>
          <a:lstStyle/>
          <a:p>
            <a:r>
              <a:rPr lang="pl-PL" sz="4400" dirty="0"/>
              <a:t>Wyrok TK z 3.06.2007 r., K 42/07</a:t>
            </a:r>
          </a:p>
        </p:txBody>
      </p:sp>
      <p:sp>
        <p:nvSpPr>
          <p:cNvPr id="3" name="Symbol zastępczy zawartości 2"/>
          <p:cNvSpPr>
            <a:spLocks noGrp="1"/>
          </p:cNvSpPr>
          <p:nvPr>
            <p:ph idx="1"/>
          </p:nvPr>
        </p:nvSpPr>
        <p:spPr>
          <a:xfrm>
            <a:off x="265471" y="1268361"/>
            <a:ext cx="11611897" cy="5466736"/>
          </a:xfrm>
        </p:spPr>
        <p:txBody>
          <a:bodyPr>
            <a:normAutofit fontScale="92500" lnSpcReduction="10000"/>
          </a:bodyPr>
          <a:lstStyle/>
          <a:p>
            <a:pPr algn="just"/>
            <a:r>
              <a:rPr lang="pl-PL" dirty="0"/>
              <a:t>Europejski Trybunał Praw Człowieka w Strasburgu wielokrotnie odnosił się do kwestii utajnienia materiałów, na podstawie których podejmowane są decyzje w przedmiocie tymczasowego aresztowania w toku postępowania przygotowawczego (zob. m.in. wyroki: Lamy przeciwko Belgii w sprawie 10444/83, </a:t>
            </a:r>
            <a:r>
              <a:rPr lang="pl-PL" dirty="0" err="1"/>
              <a:t>Lietzow</a:t>
            </a:r>
            <a:r>
              <a:rPr lang="pl-PL" dirty="0"/>
              <a:t> przeciwko Niemcom w sprawie 24479/94, Garcia Alva przeciwko Niemcom w sprawie 23541/94, </a:t>
            </a:r>
            <a:r>
              <a:rPr lang="pl-PL" dirty="0" err="1"/>
              <a:t>Schoeps</a:t>
            </a:r>
            <a:r>
              <a:rPr lang="pl-PL" dirty="0"/>
              <a:t> przeciwko Niemcom w sprawie 25116/94, </a:t>
            </a:r>
            <a:r>
              <a:rPr lang="pl-PL" dirty="0" err="1"/>
              <a:t>Shishkov</a:t>
            </a:r>
            <a:r>
              <a:rPr lang="pl-PL" dirty="0"/>
              <a:t> przeciwko Bułgarii w sprawie 38822/97, </a:t>
            </a:r>
            <a:r>
              <a:rPr lang="pl-PL" dirty="0" err="1"/>
              <a:t>Kehayov</a:t>
            </a:r>
            <a:r>
              <a:rPr lang="pl-PL" dirty="0"/>
              <a:t> przeciwko Bułgarii w sprawie 41035/98, </a:t>
            </a:r>
            <a:r>
              <a:rPr lang="pl-PL" dirty="0" err="1"/>
              <a:t>Turcan</a:t>
            </a:r>
            <a:r>
              <a:rPr lang="pl-PL" dirty="0"/>
              <a:t> i </a:t>
            </a:r>
            <a:r>
              <a:rPr lang="pl-PL" dirty="0" err="1"/>
              <a:t>Turcan</a:t>
            </a:r>
            <a:r>
              <a:rPr lang="pl-PL" dirty="0"/>
              <a:t> przeciwko Mołdawii w sprawie 39835/05, a w sprawach polskich: </a:t>
            </a:r>
            <a:r>
              <a:rPr lang="pl-PL" dirty="0" err="1"/>
              <a:t>Migoń</a:t>
            </a:r>
            <a:r>
              <a:rPr lang="pl-PL" dirty="0"/>
              <a:t> przeciwko Polsce w sprawie 24244/94, Matyjek przeciwko Polsce w sprawie 38184/03, Chruściński przeciwko Polsce w sprawie 22755/04, Łaszkiewicz przeciwko Polsce w sprawie 28481/03). </a:t>
            </a:r>
            <a:r>
              <a:rPr lang="pl-PL" b="1" dirty="0"/>
              <a:t>We wszystkich tych sprawach </a:t>
            </a:r>
            <a:r>
              <a:rPr lang="pl-PL" b="1" dirty="0" err="1"/>
              <a:t>ETPCz</a:t>
            </a:r>
            <a:r>
              <a:rPr lang="pl-PL" b="1" dirty="0"/>
              <a:t> wyrażał opinię, że w sytuacji gdy obrońcy osoby pozbawionej wolności odmawia się dostępu do akt postępowania przygotowawczego, które są istotne dla skutecznego podważania legalności pozbawienia wolności, dochodzi do pogwałcenia zasady równości broni. Trybunał dostrzegał wprawdzie konieczność utajnienia części materiału dowodowego zebranego w trakcie śledztwa w celu zapobieżenia ingerencji podejrzanych w ten materiał, ale podkreślał, że nie może to być osiągane kosztem istotnego ograniczenia prawa do obrony.</a:t>
            </a:r>
            <a:r>
              <a:rPr lang="pl-PL" dirty="0"/>
              <a:t> Przykładowo, w wyroku z 25 czerwca 2002 r. w sprawie </a:t>
            </a:r>
            <a:r>
              <a:rPr lang="pl-PL" dirty="0" err="1"/>
              <a:t>Migoń</a:t>
            </a:r>
            <a:r>
              <a:rPr lang="pl-PL" dirty="0"/>
              <a:t> przeciwko Polsce (skarga nr 24244/94) uznał, że informacje zawarte w pisemnym uzasadnieniu postanowienia o tymczasowym aresztowaniu nie wystarczyły skarżącemu do prowadzenia skutecznej obrony w postępowaniu </a:t>
            </a:r>
            <a:r>
              <a:rPr lang="pl-PL" dirty="0" err="1"/>
              <a:t>aresztowym</a:t>
            </a:r>
            <a:r>
              <a:rPr lang="pl-PL" dirty="0"/>
              <a:t>, skoro jego obrońca nie uzyskał zgody prokuratora na zaznajomienie się z aktami sprawy. </a:t>
            </a:r>
            <a:r>
              <a:rPr lang="pl-PL" b="1" dirty="0"/>
              <a:t>Dalej Trybunał podkreślił, że "informacje, które są istotne dla oceny zasadności stosowania wobec podejrzanego tymczasowego aresztowania, powinny być w odpowiedni sposób udostępnione obrońcy podejrzanego"</a:t>
            </a:r>
            <a:r>
              <a:rPr lang="pl-PL" dirty="0"/>
              <a:t> (por. M. Wąsek-Wiaderek, Zasada równości stron w polskim procesie karnym w perspektywie </a:t>
            </a:r>
            <a:r>
              <a:rPr lang="pl-PL" dirty="0" err="1"/>
              <a:t>prawnoporównawczej</a:t>
            </a:r>
            <a:r>
              <a:rPr lang="pl-PL" dirty="0"/>
              <a:t>, Kraków 2003, s. 245).</a:t>
            </a:r>
          </a:p>
          <a:p>
            <a:endParaRPr lang="pl-PL" dirty="0"/>
          </a:p>
        </p:txBody>
      </p:sp>
    </p:spTree>
    <p:extLst>
      <p:ext uri="{BB962C8B-B14F-4D97-AF65-F5344CB8AC3E}">
        <p14:creationId xmlns:p14="http://schemas.microsoft.com/office/powerpoint/2010/main" val="879118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a:t>Wyrok TK z 3.06.2007 r., K 42/07</a:t>
            </a:r>
          </a:p>
        </p:txBody>
      </p:sp>
      <p:sp>
        <p:nvSpPr>
          <p:cNvPr id="3" name="Symbol zastępczy zawartości 2"/>
          <p:cNvSpPr>
            <a:spLocks noGrp="1"/>
          </p:cNvSpPr>
          <p:nvPr>
            <p:ph idx="1"/>
          </p:nvPr>
        </p:nvSpPr>
        <p:spPr/>
        <p:txBody>
          <a:bodyPr>
            <a:normAutofit fontScale="92500" lnSpcReduction="10000"/>
          </a:bodyPr>
          <a:lstStyle/>
          <a:p>
            <a:pPr algn="ctr"/>
            <a:r>
              <a:rPr lang="pl-PL" sz="3200" dirty="0"/>
              <a:t>Trybunał Konstytucyjny stoi na stanowisku, że </a:t>
            </a:r>
            <a:r>
              <a:rPr lang="pl-PL" sz="3200" b="1" dirty="0"/>
              <a:t>zakres akt, które powinny być udostępnione aresztowanemu i jego obrońcy, powinien być wyznaczany przez efektywność prawa do obrony. </a:t>
            </a:r>
            <a:r>
              <a:rPr lang="pl-PL" sz="3600" b="1" u="sng" dirty="0">
                <a:solidFill>
                  <a:srgbClr val="FF0000"/>
                </a:solidFill>
              </a:rPr>
              <a:t>Jawne muszą być więc wszystkie te materiały postępowania przygotowawczego, które uzasadniają wniosek prokuratora o zastosowanie lub przedłużenie tymczasowego aresztowania.</a:t>
            </a:r>
            <a:endParaRPr lang="pl-PL" sz="3200" u="sng" dirty="0">
              <a:solidFill>
                <a:srgbClr val="FF0000"/>
              </a:solidFill>
            </a:endParaRPr>
          </a:p>
        </p:txBody>
      </p:sp>
    </p:spTree>
    <p:extLst>
      <p:ext uri="{BB962C8B-B14F-4D97-AF65-F5344CB8AC3E}">
        <p14:creationId xmlns:p14="http://schemas.microsoft.com/office/powerpoint/2010/main" val="244976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a:t>
            </a:r>
          </a:p>
        </p:txBody>
      </p:sp>
      <p:sp>
        <p:nvSpPr>
          <p:cNvPr id="3" name="Symbol zastępczy zawartości 2"/>
          <p:cNvSpPr>
            <a:spLocks noGrp="1"/>
          </p:cNvSpPr>
          <p:nvPr>
            <p:ph idx="1"/>
          </p:nvPr>
        </p:nvSpPr>
        <p:spPr/>
        <p:txBody>
          <a:bodyPr>
            <a:normAutofit fontScale="92500" lnSpcReduction="20000"/>
          </a:bodyPr>
          <a:lstStyle/>
          <a:p>
            <a:r>
              <a:rPr lang="pl-PL" dirty="0"/>
              <a:t>Warunki formalne wyroku – art. 413 </a:t>
            </a:r>
          </a:p>
          <a:p>
            <a:pPr marL="800100" lvl="1" indent="-342900">
              <a:buFont typeface="+mj-lt"/>
              <a:buAutoNum type="arabicPeriod"/>
            </a:pPr>
            <a:r>
              <a:rPr lang="pl-PL" dirty="0"/>
              <a:t>Oznaczenie sądu, który go wydał, sędziów, ławników, oskarżycieli i protokolanta </a:t>
            </a:r>
          </a:p>
          <a:p>
            <a:pPr marL="800100" lvl="1" indent="-342900">
              <a:buFont typeface="+mj-lt"/>
              <a:buAutoNum type="arabicPeriod"/>
            </a:pPr>
            <a:r>
              <a:rPr lang="pl-PL" dirty="0"/>
              <a:t>Data, miejsce rozpoznania sprawy i wydania wyroku </a:t>
            </a:r>
          </a:p>
          <a:p>
            <a:pPr marL="800100" lvl="1" indent="-342900">
              <a:buFont typeface="+mj-lt"/>
              <a:buAutoNum type="arabicPeriod"/>
            </a:pPr>
            <a:r>
              <a:rPr lang="pl-PL" dirty="0"/>
              <a:t>Imię, nazwisko i inne dane określające tożsamość oskarżonego </a:t>
            </a:r>
          </a:p>
          <a:p>
            <a:pPr marL="800100" lvl="1" indent="-342900">
              <a:buFont typeface="+mj-lt"/>
              <a:buAutoNum type="arabicPeriod"/>
            </a:pPr>
            <a:r>
              <a:rPr lang="pl-PL" dirty="0"/>
              <a:t>Przytoczenie opisu i kwalifikacji prawnej czynu, którego popełnienie oskarżyciel zarzucił oskarżonemu </a:t>
            </a:r>
          </a:p>
          <a:p>
            <a:pPr marL="800100" lvl="1" indent="-342900">
              <a:buFont typeface="+mj-lt"/>
              <a:buAutoNum type="arabicPeriod"/>
            </a:pPr>
            <a:r>
              <a:rPr lang="pl-PL" dirty="0"/>
              <a:t>Rozstrzygnięcie sądu </a:t>
            </a:r>
          </a:p>
          <a:p>
            <a:pPr marL="800100" lvl="1" indent="-342900">
              <a:buFont typeface="+mj-lt"/>
              <a:buAutoNum type="arabicPeriod"/>
            </a:pPr>
            <a:r>
              <a:rPr lang="pl-PL" dirty="0"/>
              <a:t>Wskazanie zastosowanych przepisów ustawy karnej </a:t>
            </a:r>
          </a:p>
          <a:p>
            <a:pPr marL="400050"/>
            <a:r>
              <a:rPr lang="pl-PL" dirty="0"/>
              <a:t>Wyrok </a:t>
            </a:r>
            <a:r>
              <a:rPr lang="pl-PL" b="1" dirty="0"/>
              <a:t>skazujący</a:t>
            </a:r>
            <a:r>
              <a:rPr lang="pl-PL" dirty="0"/>
              <a:t> zawiera również: </a:t>
            </a:r>
          </a:p>
          <a:p>
            <a:pPr marL="857250" lvl="1" indent="-342900" algn="just">
              <a:buFont typeface="+mj-lt"/>
              <a:buAutoNum type="arabicPeriod"/>
            </a:pPr>
            <a:r>
              <a:rPr lang="pl-PL" dirty="0"/>
              <a:t>Dokładne określenie czynu przypisanego oskarżonemu wraz z kwalifikacją prawną </a:t>
            </a:r>
          </a:p>
          <a:p>
            <a:pPr marL="857250" lvl="1" indent="-342900" algn="just">
              <a:buFont typeface="+mj-lt"/>
              <a:buAutoNum type="arabicPeriod"/>
            </a:pPr>
            <a:r>
              <a:rPr lang="pl-PL" dirty="0"/>
              <a:t>Rozstrzygnięcie co do kary i środków karnych, środków kompensacyjnych i przepadku; a w razie potrzeby – co do zaliczenia na ich poczet tymczasowego aresztowania, zatrzymania oraz środków zapobiegawczych z art. 276</a:t>
            </a:r>
          </a:p>
          <a:p>
            <a:pPr marL="457200"/>
            <a:endParaRPr lang="pl-PL" dirty="0"/>
          </a:p>
        </p:txBody>
      </p:sp>
    </p:spTree>
    <p:extLst>
      <p:ext uri="{BB962C8B-B14F-4D97-AF65-F5344CB8AC3E}">
        <p14:creationId xmlns:p14="http://schemas.microsoft.com/office/powerpoint/2010/main" val="413189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wyroków </a:t>
            </a:r>
          </a:p>
        </p:txBody>
      </p:sp>
      <p:sp>
        <p:nvSpPr>
          <p:cNvPr id="3" name="Symbol zastępczy zawartości 2"/>
          <p:cNvSpPr>
            <a:spLocks noGrp="1"/>
          </p:cNvSpPr>
          <p:nvPr>
            <p:ph idx="1"/>
          </p:nvPr>
        </p:nvSpPr>
        <p:spPr>
          <a:xfrm>
            <a:off x="196645" y="1664208"/>
            <a:ext cx="11772851" cy="5193792"/>
          </a:xfrm>
        </p:spPr>
        <p:txBody>
          <a:bodyPr>
            <a:normAutofit/>
          </a:bodyPr>
          <a:lstStyle/>
          <a:p>
            <a:pPr algn="just"/>
            <a:r>
              <a:rPr lang="pl-PL" dirty="0" err="1"/>
              <a:t>Kpk</a:t>
            </a:r>
            <a:r>
              <a:rPr lang="pl-PL" dirty="0"/>
              <a:t> wprowadza zamknięty katalog wyroków, które mogą:</a:t>
            </a:r>
          </a:p>
          <a:p>
            <a:pPr lvl="1" algn="just"/>
            <a:r>
              <a:rPr lang="pl-PL" dirty="0"/>
              <a:t>Warunkowo umarzać postępowanie (art. 414 § 1)</a:t>
            </a:r>
          </a:p>
          <a:p>
            <a:pPr lvl="1" algn="just"/>
            <a:r>
              <a:rPr lang="pl-PL" dirty="0"/>
              <a:t>Umarzać postępowanie (art. 414 § 1)</a:t>
            </a:r>
          </a:p>
          <a:p>
            <a:pPr lvl="1" algn="just"/>
            <a:r>
              <a:rPr lang="pl-PL" dirty="0"/>
              <a:t>Rozstrzygać kwestię zarzutów formułowanych wobec oskarżonego przed sądem I instancji (wyroki uniewinniające i skazujące)</a:t>
            </a:r>
          </a:p>
          <a:p>
            <a:pPr lvl="1" algn="just"/>
            <a:r>
              <a:rPr lang="pl-PL" dirty="0"/>
              <a:t>Rozstrzygać o zasadności roszczeń majątkowych w razie skazania oskarżonego (art. 415)</a:t>
            </a:r>
          </a:p>
          <a:p>
            <a:pPr lvl="1" algn="just"/>
            <a:r>
              <a:rPr lang="pl-PL" dirty="0"/>
              <a:t>Rozstrzygać kwestię zasadności zarzutów apelacyjnych (utrzymanie w mocy orzeczenia sądu I instancji, uchylenie go i przekazanie sprawy do ponownego rozpoznania, uchylenie go i umorzenie postępowanie, zmiana wyroku I instancji)</a:t>
            </a:r>
          </a:p>
          <a:p>
            <a:pPr lvl="1" algn="just"/>
            <a:r>
              <a:rPr lang="pl-PL" dirty="0"/>
              <a:t>Rozstrzygać kwestię zasadności zarzutów kasacyjnych (oddalenie kasacji, uchylenie wyroku i przekazanie sprawy do ponownego rozpoznania sądowi II instancji, uchylenie go i umorzenie postepowania, zmiana orzeczenia i uniewinnienie oskarżonego)</a:t>
            </a:r>
          </a:p>
          <a:p>
            <a:pPr lvl="1" algn="just"/>
            <a:r>
              <a:rPr lang="pl-PL" dirty="0"/>
              <a:t>Rozstrzygać kwestię wniosku o odszkodowanie za niesłuszne skazanie lub stosowanie środków przymusu (wyrok zasądzający odszkodowanie lub zadośćuczynienie, wyrok oddalający wniosek) </a:t>
            </a:r>
          </a:p>
          <a:p>
            <a:pPr lvl="1" algn="just"/>
            <a:r>
              <a:rPr lang="pl-PL" dirty="0"/>
              <a:t>Rozstrzygać o zasadności wniosku o wydanie wyroku łącznego (wydanie wyroku łącznego albo w razie stwierdzenia braku podstaw – </a:t>
            </a:r>
            <a:r>
              <a:rPr lang="pl-PL" b="1" dirty="0"/>
              <a:t>wydanie postanowienia o umorzeniu postępowania)</a:t>
            </a:r>
            <a:endParaRPr lang="pl-PL" dirty="0"/>
          </a:p>
          <a:p>
            <a:pPr lvl="1" algn="just"/>
            <a:endParaRPr lang="pl-PL" dirty="0"/>
          </a:p>
        </p:txBody>
      </p:sp>
    </p:spTree>
    <p:extLst>
      <p:ext uri="{BB962C8B-B14F-4D97-AF65-F5344CB8AC3E}">
        <p14:creationId xmlns:p14="http://schemas.microsoft.com/office/powerpoint/2010/main" val="360601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i zarządzenie  </a:t>
            </a:r>
          </a:p>
        </p:txBody>
      </p:sp>
      <p:sp>
        <p:nvSpPr>
          <p:cNvPr id="3" name="Symbol zastępczy zawartości 2"/>
          <p:cNvSpPr>
            <a:spLocks noGrp="1"/>
          </p:cNvSpPr>
          <p:nvPr>
            <p:ph idx="1"/>
          </p:nvPr>
        </p:nvSpPr>
        <p:spPr>
          <a:xfrm>
            <a:off x="403123" y="2019300"/>
            <a:ext cx="11543071" cy="4332339"/>
          </a:xfrm>
        </p:spPr>
        <p:txBody>
          <a:bodyPr>
            <a:normAutofit fontScale="92500" lnSpcReduction="20000"/>
          </a:bodyPr>
          <a:lstStyle/>
          <a:p>
            <a:pPr marL="0" indent="0" algn="just">
              <a:buNone/>
            </a:pPr>
            <a:endParaRPr lang="pl-PL" dirty="0"/>
          </a:p>
          <a:p>
            <a:pPr marL="0" indent="0" algn="just">
              <a:buNone/>
            </a:pPr>
            <a:r>
              <a:rPr lang="pl-PL" dirty="0"/>
              <a:t>Jeżeli ustawa nie wymaga wydania wyroku, sąd wydaje postanowienie (czyli – </a:t>
            </a:r>
            <a:r>
              <a:rPr lang="pl-PL" b="1" dirty="0"/>
              <a:t>domniemanie formy postanowienia</a:t>
            </a:r>
            <a:r>
              <a:rPr lang="pl-PL" dirty="0"/>
              <a:t>). Postanowienia może wydawać również referendarz sądowy, a w postępowaniu przygotowawczym – także prokurator lub inne organy prowadzące śledztwo (dochodzenie) np. postanowienie o powołaniu biegłego</a:t>
            </a:r>
          </a:p>
          <a:p>
            <a:pPr algn="just"/>
            <a:r>
              <a:rPr lang="pl-PL" dirty="0"/>
              <a:t>Warunki formalne – art. 94: </a:t>
            </a:r>
            <a:r>
              <a:rPr lang="pl-PL" dirty="0" err="1"/>
              <a:t>kpk</a:t>
            </a:r>
            <a:endParaRPr lang="pl-PL" dirty="0"/>
          </a:p>
          <a:p>
            <a:pPr algn="just"/>
            <a:r>
              <a:rPr lang="pl-PL" dirty="0"/>
              <a:t>Postanowienie musi zawierać:</a:t>
            </a:r>
          </a:p>
          <a:p>
            <a:pPr marL="800100" lvl="1" indent="-342900" algn="just">
              <a:buFont typeface="+mj-lt"/>
              <a:buAutoNum type="arabicPeriod"/>
            </a:pPr>
            <a:r>
              <a:rPr lang="pl-PL" dirty="0"/>
              <a:t>Oznaczenie organu oraz osoby lub osób wydających postanowienie </a:t>
            </a:r>
          </a:p>
          <a:p>
            <a:pPr marL="800100" lvl="1" indent="-342900" algn="just">
              <a:buFont typeface="+mj-lt"/>
              <a:buAutoNum type="arabicPeriod"/>
            </a:pPr>
            <a:r>
              <a:rPr lang="pl-PL" dirty="0"/>
              <a:t>Datę wydania</a:t>
            </a:r>
          </a:p>
          <a:p>
            <a:pPr marL="800100" lvl="1" indent="-342900" algn="just">
              <a:buFont typeface="+mj-lt"/>
              <a:buAutoNum type="arabicPeriod"/>
            </a:pPr>
            <a:r>
              <a:rPr lang="pl-PL" dirty="0"/>
              <a:t>Wskazanie sprawy oraz kwestii, której postanowienie dotyczy </a:t>
            </a:r>
          </a:p>
          <a:p>
            <a:pPr marL="800100" lvl="1" indent="-342900" algn="just">
              <a:buFont typeface="+mj-lt"/>
              <a:buAutoNum type="arabicPeriod"/>
            </a:pPr>
            <a:r>
              <a:rPr lang="pl-PL" dirty="0"/>
              <a:t>Rozstrzygnięcie wraz z podaniem podstawy prawnej </a:t>
            </a:r>
          </a:p>
          <a:p>
            <a:pPr marL="800100" lvl="1" indent="-342900" algn="just">
              <a:buFont typeface="+mj-lt"/>
              <a:buAutoNum type="arabicPeriod"/>
            </a:pPr>
            <a:r>
              <a:rPr lang="pl-PL" dirty="0"/>
              <a:t>Uzasadnienie, chyba że ustawa zwalnia z tego wymogu </a:t>
            </a:r>
          </a:p>
          <a:p>
            <a:pPr marL="283464" indent="0" algn="just">
              <a:buNone/>
            </a:pPr>
            <a:r>
              <a:rPr lang="pl-PL" dirty="0"/>
              <a:t>Powyższe zasady stosuje się odpowiednio do zarządzeń, ale uzasadnienie zarządzenia sporządza się tylko wówczas, gdy podlega ono zaskarżeniu (art. 99 § 2)</a:t>
            </a:r>
          </a:p>
          <a:p>
            <a:pPr marL="457200" lvl="1" indent="0" algn="just">
              <a:buNone/>
            </a:pPr>
            <a:endParaRPr lang="pl-PL" dirty="0"/>
          </a:p>
          <a:p>
            <a:pPr lvl="1" algn="just"/>
            <a:endParaRPr lang="pl-PL" dirty="0"/>
          </a:p>
        </p:txBody>
      </p:sp>
    </p:spTree>
    <p:extLst>
      <p:ext uri="{BB962C8B-B14F-4D97-AF65-F5344CB8AC3E}">
        <p14:creationId xmlns:p14="http://schemas.microsoft.com/office/powerpoint/2010/main" val="359104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Zarządzenie </a:t>
            </a:r>
          </a:p>
        </p:txBody>
      </p:sp>
      <p:sp>
        <p:nvSpPr>
          <p:cNvPr id="3" name="Symbol zastępczy zawartości 2"/>
          <p:cNvSpPr>
            <a:spLocks noGrp="1"/>
          </p:cNvSpPr>
          <p:nvPr>
            <p:ph idx="1"/>
          </p:nvPr>
        </p:nvSpPr>
        <p:spPr/>
        <p:txBody>
          <a:bodyPr/>
          <a:lstStyle/>
          <a:p>
            <a:r>
              <a:rPr lang="pl-PL" dirty="0"/>
              <a:t>Decyzja procesowa niebędąca orzeczeniem, wydawana w kwestiach niewymagających postanowienia.</a:t>
            </a:r>
          </a:p>
          <a:p>
            <a:r>
              <a:rPr lang="pl-PL" dirty="0"/>
              <a:t>Co do zasady mają charakter porządkowy, ale mogą ingerować w prawa uczestników postępowania (por. art. 247 §1)</a:t>
            </a:r>
          </a:p>
          <a:p>
            <a:r>
              <a:rPr lang="pl-PL" dirty="0"/>
              <a:t>Zarządzenie wydaje:</a:t>
            </a:r>
          </a:p>
          <a:p>
            <a:pPr lvl="1"/>
            <a:r>
              <a:rPr lang="pl-PL" dirty="0"/>
              <a:t>w postępowaniu przygotowawczym: prokurator, inny organ prowadzący postępowanie, niekiedy sąd (ale wyłącznie w wypadkach wskazanych w ustawie, por. art. 81 k.p.k.), referendarz sądowy</a:t>
            </a:r>
          </a:p>
          <a:p>
            <a:pPr lvl="1"/>
            <a:r>
              <a:rPr lang="pl-PL" dirty="0"/>
              <a:t>w postępowaniu sądowym: prezes sądu, przewodniczący składu orzekającego, upoważniony sędzia</a:t>
            </a:r>
          </a:p>
          <a:p>
            <a:pPr lvl="1"/>
            <a:r>
              <a:rPr lang="pl-PL" b="1" dirty="0"/>
              <a:t>W postępowaniu sądowym </a:t>
            </a:r>
            <a:r>
              <a:rPr lang="pl-PL" b="1" u="sng" dirty="0"/>
              <a:t>SĄD nie wydaje zarządzeń!</a:t>
            </a:r>
            <a:endParaRPr lang="pl-PL" b="1" dirty="0"/>
          </a:p>
        </p:txBody>
      </p:sp>
    </p:spTree>
    <p:extLst>
      <p:ext uri="{BB962C8B-B14F-4D97-AF65-F5344CB8AC3E}">
        <p14:creationId xmlns:p14="http://schemas.microsoft.com/office/powerpoint/2010/main" val="148509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5078" y="0"/>
            <a:ext cx="9720072" cy="1499616"/>
          </a:xfrm>
        </p:spPr>
        <p:txBody>
          <a:bodyPr/>
          <a:lstStyle/>
          <a:p>
            <a:r>
              <a:rPr lang="pl-PL" dirty="0"/>
              <a:t>Uzasadnienie decyzji procesowych </a:t>
            </a:r>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97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Cytat">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ytat">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ytat">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3" ma:contentTypeDescription="Utwórz nowy dokument." ma:contentTypeScope="" ma:versionID="782fd597c5624c1e39d35b606490aa2d">
  <xsd:schema xmlns:xsd="http://www.w3.org/2001/XMLSchema" xmlns:xs="http://www.w3.org/2001/XMLSchema" xmlns:p="http://schemas.microsoft.com/office/2006/metadata/properties" xmlns:ns2="1a5378cd-315c-435a-885b-191c7c93c01e" targetNamespace="http://schemas.microsoft.com/office/2006/metadata/properties" ma:root="true" ma:fieldsID="dc046fbcef9fc39ac411974d5d62cd67" ns2:_="">
    <xsd:import namespace="1a5378cd-315c-435a-885b-191c7c93c01e"/>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39FC89-009D-4513-8E59-CD41FCED1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3E4E89-5FE0-4AA1-A03A-787101610DFE}">
  <ds:schemaRefs>
    <ds:schemaRef ds:uri="http://schemas.microsoft.com/sharepoint/v3/contenttype/forms"/>
  </ds:schemaRefs>
</ds:datastoreItem>
</file>

<file path=customXml/itemProps3.xml><?xml version="1.0" encoding="utf-8"?>
<ds:datastoreItem xmlns:ds="http://schemas.openxmlformats.org/officeDocument/2006/customXml" ds:itemID="{801AE95E-431F-4B2A-912A-CB85D88887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Cytat</Template>
  <TotalTime>3693</TotalTime>
  <Words>7373</Words>
  <Application>Microsoft Office PowerPoint</Application>
  <PresentationFormat>Panoramiczny</PresentationFormat>
  <Paragraphs>362</Paragraphs>
  <Slides>49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49</vt:i4>
      </vt:variant>
    </vt:vector>
  </HeadingPairs>
  <TitlesOfParts>
    <vt:vector size="52" baseType="lpstr">
      <vt:lpstr>Century Gothic</vt:lpstr>
      <vt:lpstr>Wingdings 2</vt:lpstr>
      <vt:lpstr>Cytat</vt:lpstr>
      <vt:lpstr>Czynności procesowe</vt:lpstr>
      <vt:lpstr>Pojęcie i rodzaje czynności procesowych, konsekwencje wadliwości czynności procesowych </vt:lpstr>
      <vt:lpstr>Czynność procesowa…</vt:lpstr>
      <vt:lpstr>Decyzje procesowe (rozstrzygnięcia)</vt:lpstr>
      <vt:lpstr>Wyrok </vt:lpstr>
      <vt:lpstr>Rodzaje wyroków </vt:lpstr>
      <vt:lpstr>Postanowienie i zarządzenie  </vt:lpstr>
      <vt:lpstr>Zarządzenie </vt:lpstr>
      <vt:lpstr>Uzasadnienie decyzji procesowych </vt:lpstr>
      <vt:lpstr>Znaczenie uzasadnienia decyzji procesowych </vt:lpstr>
      <vt:lpstr>Sporządzanie uzasadnień na formularzu</vt:lpstr>
      <vt:lpstr>Zaskarżalność decyzji procesowych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Prezentacja programu PowerPoint</vt:lpstr>
      <vt:lpstr>Ogłaszanie rozstrzygnięć procesowych </vt:lpstr>
      <vt:lpstr>Ogłaszanie i doręczanie wyroków </vt:lpstr>
      <vt:lpstr>Prawomocność decyzji procesowych  </vt:lpstr>
      <vt:lpstr>Kiedy orzeczenie staje się prawomocne?</vt:lpstr>
      <vt:lpstr>Sposoby komunikowania się stron (lub innych osób) z organami procesowymi</vt:lpstr>
      <vt:lpstr>Niestawiennictwo strony</vt:lpstr>
      <vt:lpstr>Terminy procesowe </vt:lpstr>
      <vt:lpstr>Przywrócenie terminu zawitego</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Dokumentowanie czynności procesowych </vt:lpstr>
      <vt:lpstr>Protokół</vt:lpstr>
      <vt:lpstr>Protokół</vt:lpstr>
      <vt:lpstr>Protokół</vt:lpstr>
      <vt:lpstr>Dane, których nie zamieszcza się w protokole – art. 148a</vt:lpstr>
      <vt:lpstr>Notatka urzędowa </vt:lpstr>
      <vt:lpstr>Postanowienie SN z 22.02.2007 r., V KK 183/06</vt:lpstr>
      <vt:lpstr>ZAKAZ SUBSTYTUOWANIA WYJAŚNIEŃ OSKARŻONEGO (art. 174 k.p.k.)</vt:lpstr>
      <vt:lpstr>Prezentacja programu PowerPoint</vt:lpstr>
      <vt:lpstr>Dostęp do akt postępowania </vt:lpstr>
      <vt:lpstr>Dostęp do akt postępowania</vt:lpstr>
      <vt:lpstr>Dostęp do akt postępowania a tymczasowe aresztowanie </vt:lpstr>
      <vt:lpstr>Dostęp do akt postępowania a tymczasowe aresztowanie</vt:lpstr>
      <vt:lpstr>Wyrok TK z 3.06.2007 r., K 42/07</vt:lpstr>
      <vt:lpstr>Wyrok TK z 3.06.2007 r., K 42/07</vt:lpstr>
      <vt:lpstr>Wyrok TK z 3.06.2007 r., K 42/07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Karol Jarząbek</cp:lastModifiedBy>
  <cp:revision>134</cp:revision>
  <dcterms:created xsi:type="dcterms:W3CDTF">2015-10-01T18:59:00Z</dcterms:created>
  <dcterms:modified xsi:type="dcterms:W3CDTF">2023-12-01T22:11:43Z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