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6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22.02.2018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Pojęcie i skład spadku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215106"/>
          </a:xfrm>
        </p:spPr>
        <p:txBody>
          <a:bodyPr/>
          <a:lstStyle/>
          <a:p>
            <a:r>
              <a:rPr lang="pl-PL" dirty="0" smtClean="0"/>
              <a:t>Dziedziczenie posiadania rzeczy polega na przejściu na spadkobierców z mocy prawa, z chwilą otwarcia spadku wszystkich skutków prawnych, jakie wynikały z jej posiadania przez spadkodawcę, nie zależy natomiast od tego, czy spadkobiercy objęli w faktyczne władztwo rzecz znajdującą się dotychczas w posiadaniu spadkodawcy, a więc czy kontynuują jego </a:t>
            </a:r>
            <a:r>
              <a:rPr lang="pl-PL" dirty="0" smtClean="0"/>
              <a:t>posiadanie (I CKU 105/98)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793001"/>
          </a:xfrm>
        </p:spPr>
        <p:txBody>
          <a:bodyPr/>
          <a:lstStyle/>
          <a:p>
            <a:r>
              <a:rPr lang="pl-PL" dirty="0" smtClean="0"/>
              <a:t>W skład spadku wchodzi:</a:t>
            </a:r>
          </a:p>
          <a:p>
            <a:r>
              <a:rPr lang="pl-PL" dirty="0" smtClean="0"/>
              <a:t>Prawo odkupu i pierwokupu,</a:t>
            </a:r>
          </a:p>
          <a:p>
            <a:r>
              <a:rPr lang="pl-PL" dirty="0" smtClean="0"/>
              <a:t>Odwołanie darowizny w razie rażącej niewdzięczności</a:t>
            </a:r>
          </a:p>
          <a:p>
            <a:r>
              <a:rPr lang="pl-PL" dirty="0" smtClean="0"/>
              <a:t>Roszczenie o naprawienie szkody z art. 444 par. 1 </a:t>
            </a:r>
            <a:r>
              <a:rPr lang="pl-PL" dirty="0" err="1" smtClean="0"/>
              <a:t>zd</a:t>
            </a:r>
            <a:r>
              <a:rPr lang="pl-PL" dirty="0" smtClean="0"/>
              <a:t>. 1 </a:t>
            </a:r>
            <a:r>
              <a:rPr lang="pl-PL" dirty="0" err="1" smtClean="0"/>
              <a:t>kc</a:t>
            </a:r>
            <a:r>
              <a:rPr lang="pl-PL" dirty="0" smtClean="0"/>
              <a:t>,</a:t>
            </a:r>
          </a:p>
          <a:p>
            <a:r>
              <a:rPr lang="pl-PL" dirty="0" smtClean="0"/>
              <a:t>Obowiązki wynikające z umowy o dożywocie, </a:t>
            </a:r>
          </a:p>
          <a:p>
            <a:r>
              <a:rPr lang="pl-PL" dirty="0" smtClean="0"/>
              <a:t>Roszczenia z tytułu </a:t>
            </a:r>
            <a:r>
              <a:rPr lang="pl-PL" dirty="0" err="1" smtClean="0"/>
              <a:t>zagległego</a:t>
            </a:r>
            <a:r>
              <a:rPr lang="pl-PL" dirty="0" smtClean="0"/>
              <a:t> wynagrodzenia za pracę</a:t>
            </a:r>
          </a:p>
          <a:p>
            <a:r>
              <a:rPr lang="pl-PL" dirty="0" smtClean="0"/>
              <a:t>Wypłatę ekwiwalenty za urlop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/>
          <a:lstStyle/>
          <a:p>
            <a:pPr>
              <a:buNone/>
            </a:pPr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Spadkodawca </a:t>
            </a:r>
            <a:r>
              <a:rPr lang="pl-PL" dirty="0" smtClean="0"/>
              <a:t>– zmarła osoba fizyczna ( dziedziczenia może nastąpić jedynie po osobie fizycznej; tzw. śmierć mózgowa)</a:t>
            </a:r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Spadkobierca -</a:t>
            </a:r>
            <a:r>
              <a:rPr lang="pl-PL" dirty="0" smtClean="0"/>
              <a:t> podmiot, który przeżył spadkodawcę i jest powołany do dziedziczenia po nim z mocy ustawy lub testamentu i ma zdolność do dziedziczenia po nim. Podmioty takie nabywają prawa i obowiązki po spadkodawcy.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endParaRPr lang="pl-PL" sz="1000" b="1" dirty="0" smtClean="0"/>
          </a:p>
          <a:p>
            <a:r>
              <a:rPr lang="pl-PL" b="1" dirty="0" smtClean="0"/>
              <a:t>Do spadku wchodzą prawa i obowiązki, które:</a:t>
            </a:r>
          </a:p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- mają charakter cywilnoprawny</a:t>
            </a:r>
          </a:p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- mają charakter majątkowy</a:t>
            </a:r>
          </a:p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- nie są związane z osobą zmarłego w sposób ścisły</a:t>
            </a:r>
          </a:p>
          <a:p>
            <a:pPr>
              <a:buNone/>
            </a:pPr>
            <a:r>
              <a:rPr lang="pl-PL" dirty="0" smtClean="0"/>
              <a:t>			</a:t>
            </a:r>
          </a:p>
          <a:p>
            <a:pPr>
              <a:buNone/>
            </a:pPr>
            <a:r>
              <a:rPr lang="pl-PL" dirty="0" smtClean="0"/>
              <a:t>- nie przechodzą na określone osoby bez względu na to czy osoby te są spadkobiercami czy też nie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357850"/>
          </a:xfrm>
        </p:spPr>
        <p:txBody>
          <a:bodyPr>
            <a:normAutofit/>
          </a:bodyPr>
          <a:lstStyle/>
          <a:p>
            <a:r>
              <a:rPr lang="pl-PL" sz="2200" dirty="0" smtClean="0"/>
              <a:t>To te wynikające ze stosunków cywilnoprawnych, tj. takie gdzie nie zachodzi podporządkowanie jednej ze stron stosunku, oparte na zasadzie równorzędności podmiotów; szerokie (</a:t>
            </a:r>
            <a:r>
              <a:rPr lang="pl-PL" sz="2200" dirty="0" err="1" smtClean="0"/>
              <a:t>niegałęziowe</a:t>
            </a:r>
            <a:r>
              <a:rPr lang="pl-PL" sz="2200" dirty="0" smtClean="0"/>
              <a:t>) ujęcie,</a:t>
            </a:r>
          </a:p>
          <a:p>
            <a:pPr>
              <a:buNone/>
            </a:pPr>
            <a:r>
              <a:rPr lang="pl-PL" sz="2200" dirty="0" smtClean="0"/>
              <a:t>	</a:t>
            </a:r>
          </a:p>
          <a:p>
            <a:pPr>
              <a:buNone/>
            </a:pPr>
            <a:r>
              <a:rPr lang="pl-PL" sz="2200" dirty="0" smtClean="0"/>
              <a:t>	</a:t>
            </a:r>
            <a:r>
              <a:rPr lang="pl-PL" sz="2200" i="1" dirty="0" smtClean="0"/>
              <a:t>Dług obejmujący obowiązek naprawienia szkody, nawet jeżeli został ustalony w procesie karnym, ma charakter cywilnoprawny. W konsekwencji uznać należy, że dług taki, jako element majątku spadkodawcy (obowiązek majątkowy zmarłego) z </a:t>
            </a:r>
            <a:r>
              <a:rPr lang="pl-PL" sz="2000" i="1" dirty="0" smtClean="0"/>
              <a:t>chwilą</a:t>
            </a:r>
            <a:r>
              <a:rPr lang="pl-PL" sz="2200" i="1" dirty="0" smtClean="0"/>
              <a:t> jego śmierci, zgodnie z przepisem art. 922 § 1 KC, przechodzi na jego spadkobierców. </a:t>
            </a:r>
            <a:r>
              <a:rPr lang="pl-PL" sz="2200" dirty="0" smtClean="0"/>
              <a:t>(</a:t>
            </a:r>
            <a:r>
              <a:rPr lang="pl-PL" sz="2400" dirty="0" smtClean="0"/>
              <a:t>I </a:t>
            </a:r>
            <a:r>
              <a:rPr lang="pl-PL" sz="2400" dirty="0" err="1" smtClean="0"/>
              <a:t>ACa</a:t>
            </a:r>
            <a:r>
              <a:rPr lang="pl-PL" sz="2400" dirty="0" smtClean="0"/>
              <a:t> 139/16</a:t>
            </a:r>
            <a:r>
              <a:rPr lang="pl-PL" sz="2200" dirty="0" smtClean="0"/>
              <a:t>)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P/o o charakterze cywilnoprawnym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Prawa związane z interesem ekonomicznym zmarłego, bezpośrednio ze sferą jego ekonomicznych interesów, </a:t>
            </a:r>
          </a:p>
          <a:p>
            <a:r>
              <a:rPr lang="pl-PL" dirty="0" smtClean="0"/>
              <a:t>Nie wchodzą p/o niemajątkowe – </a:t>
            </a:r>
            <a:r>
              <a:rPr lang="pl-PL" dirty="0" smtClean="0"/>
              <a:t>prawa podmiotowe chroniące dobra osobiste </a:t>
            </a:r>
            <a:r>
              <a:rPr lang="pl-PL" dirty="0" smtClean="0"/>
              <a:t>oraz </a:t>
            </a:r>
            <a:r>
              <a:rPr lang="pl-PL" dirty="0" smtClean="0"/>
              <a:t>roszczenia niemajątkowe wynikające z naruszenia tych praw (np. roszczenie o zaniechanie dalszych naruszeń czy opublikowanie przeprosin</a:t>
            </a:r>
            <a:r>
              <a:rPr lang="pl-PL" dirty="0" smtClean="0"/>
              <a:t>)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P/o </a:t>
            </a:r>
            <a:r>
              <a:rPr lang="pl-PL" dirty="0" err="1" smtClean="0"/>
              <a:t>o</a:t>
            </a:r>
            <a:r>
              <a:rPr lang="pl-PL" dirty="0" smtClean="0"/>
              <a:t> charakterze majątkowym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Sukcesja syngularna </a:t>
            </a:r>
            <a:r>
              <a:rPr lang="pl-PL" b="1" dirty="0" smtClean="0"/>
              <a:t>i nie należą do </a:t>
            </a:r>
            <a:r>
              <a:rPr lang="pl-PL" b="1" dirty="0" smtClean="0"/>
              <a:t>spadku</a:t>
            </a:r>
          </a:p>
          <a:p>
            <a:r>
              <a:rPr lang="pl-PL" dirty="0" smtClean="0"/>
              <a:t>wyłączenia </a:t>
            </a:r>
            <a:r>
              <a:rPr lang="pl-PL" dirty="0" smtClean="0"/>
              <a:t>następuje</a:t>
            </a:r>
            <a:r>
              <a:rPr lang="pl-PL" dirty="0" smtClean="0"/>
              <a:t> </a:t>
            </a:r>
            <a:r>
              <a:rPr lang="pl-PL" i="1" dirty="0" smtClean="0"/>
              <a:t>ex </a:t>
            </a:r>
            <a:r>
              <a:rPr lang="pl-PL" i="1" dirty="0" err="1" smtClean="0"/>
              <a:t>lege</a:t>
            </a:r>
            <a:r>
              <a:rPr lang="pl-PL" dirty="0" smtClean="0"/>
              <a:t>, choć niekiedy </a:t>
            </a:r>
            <a:r>
              <a:rPr lang="pl-PL" dirty="0" smtClean="0"/>
              <a:t>uzależnione </a:t>
            </a:r>
            <a:r>
              <a:rPr lang="pl-PL" dirty="0" smtClean="0"/>
              <a:t>może być od złożenia przez osobę uprawnioną, odpowiedniego oświadczenia woli o skorzystaniu z przyznanego mu ustawą </a:t>
            </a:r>
            <a:r>
              <a:rPr lang="pl-PL" dirty="0" smtClean="0"/>
              <a:t>uprawnienia,</a:t>
            </a:r>
          </a:p>
          <a:p>
            <a:r>
              <a:rPr lang="pl-PL" dirty="0" smtClean="0"/>
              <a:t>musi wynikać z wyraźnego przepisu ustawy </a:t>
            </a:r>
            <a:r>
              <a:rPr lang="pl-PL" dirty="0" smtClean="0"/>
              <a:t>,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P/o przechodzące na określone osoby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Ustawa/umowa/natura lub charakter danego prawa lub obowiązku – umowa o dzieło,</a:t>
            </a:r>
          </a:p>
          <a:p>
            <a:r>
              <a:rPr lang="pl-PL" dirty="0" smtClean="0"/>
              <a:t>Najczęściej oparcie stosunku na osobistych relacjach – art. 872 </a:t>
            </a:r>
            <a:r>
              <a:rPr lang="pl-PL" dirty="0" err="1" smtClean="0"/>
              <a:t>kc</a:t>
            </a:r>
            <a:r>
              <a:rPr lang="pl-PL" dirty="0" smtClean="0"/>
              <a:t>,</a:t>
            </a:r>
          </a:p>
          <a:p>
            <a:r>
              <a:rPr lang="pl-PL" dirty="0" smtClean="0"/>
              <a:t>Zaspokojenie indywidualnych interesów jednostki – np. art. 444 par. 1 </a:t>
            </a:r>
            <a:r>
              <a:rPr lang="pl-PL" dirty="0" err="1" smtClean="0"/>
              <a:t>zd</a:t>
            </a:r>
            <a:r>
              <a:rPr lang="pl-PL" dirty="0" smtClean="0"/>
              <a:t>. 2 </a:t>
            </a:r>
            <a:r>
              <a:rPr lang="pl-PL" dirty="0" err="1" smtClean="0"/>
              <a:t>kc</a:t>
            </a:r>
            <a:r>
              <a:rPr lang="pl-PL" dirty="0" smtClean="0"/>
              <a:t>, art. 444 par. 2 i 3 </a:t>
            </a:r>
            <a:r>
              <a:rPr lang="pl-PL" dirty="0" err="1" smtClean="0"/>
              <a:t>kc</a:t>
            </a:r>
            <a:r>
              <a:rPr lang="pl-PL" dirty="0" smtClean="0"/>
              <a:t>, 445 i 448, </a:t>
            </a:r>
          </a:p>
          <a:p>
            <a:endParaRPr lang="pl-PL" dirty="0" smtClean="0"/>
          </a:p>
          <a:p>
            <a:r>
              <a:rPr lang="pl-PL" dirty="0" smtClean="0"/>
              <a:t>alimenty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P/o ściśle powiązane z osobą </a:t>
            </a:r>
            <a:r>
              <a:rPr lang="pl-PL" dirty="0" err="1" smtClean="0"/>
              <a:t>zamrłego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roszczenia o naprawienie szkody </a:t>
            </a:r>
            <a:r>
              <a:rPr lang="pl-PL" dirty="0" smtClean="0"/>
              <a:t>majątkowej wynikające </a:t>
            </a:r>
            <a:r>
              <a:rPr lang="pl-PL" dirty="0" smtClean="0"/>
              <a:t>z naruszenia praw podmiotowych chroniących dobra </a:t>
            </a:r>
            <a:r>
              <a:rPr lang="pl-PL" dirty="0" smtClean="0"/>
              <a:t>osobiste, </a:t>
            </a:r>
            <a:r>
              <a:rPr lang="pl-PL" dirty="0" smtClean="0"/>
              <a:t>powstałej wskutek naruszenia dobra osobistego (art. 24 § 2 KC</a:t>
            </a:r>
            <a:r>
              <a:rPr lang="pl-PL" dirty="0" smtClean="0"/>
              <a:t>),</a:t>
            </a:r>
          </a:p>
          <a:p>
            <a:r>
              <a:rPr lang="pl-PL" dirty="0" smtClean="0"/>
              <a:t>Terminy przedawnienia, w takim stopniu jak wykorzystał to spadkodawca,</a:t>
            </a:r>
          </a:p>
          <a:p>
            <a:r>
              <a:rPr lang="pl-PL" dirty="0" smtClean="0"/>
              <a:t>Art. 62 </a:t>
            </a:r>
            <a:r>
              <a:rPr lang="pl-PL" dirty="0" err="1" smtClean="0"/>
              <a:t>kc</a:t>
            </a:r>
            <a:endParaRPr lang="pl-PL" dirty="0" smtClean="0"/>
          </a:p>
          <a:p>
            <a:r>
              <a:rPr lang="pl-PL" dirty="0" smtClean="0"/>
              <a:t>Obowiązek oświadczenia woli </a:t>
            </a:r>
          </a:p>
          <a:p>
            <a:r>
              <a:rPr lang="pl-PL" dirty="0" smtClean="0"/>
              <a:t>Art. 84, 86-88 </a:t>
            </a:r>
            <a:r>
              <a:rPr lang="pl-PL" dirty="0" err="1" smtClean="0"/>
              <a:t>kc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skład spadku wchodzą np.: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4294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Roman X. był uprawnionym z tytułów tj.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Prawo własności, </a:t>
            </a:r>
          </a:p>
          <a:p>
            <a:r>
              <a:rPr lang="pl-PL" dirty="0" smtClean="0"/>
              <a:t>prawo użytkowania wieczystego wraz z własnością budynków, </a:t>
            </a:r>
          </a:p>
          <a:p>
            <a:r>
              <a:rPr lang="pl-PL" dirty="0" smtClean="0"/>
              <a:t>służebność gruntowa, </a:t>
            </a:r>
          </a:p>
          <a:p>
            <a:r>
              <a:rPr lang="pl-PL" dirty="0" smtClean="0"/>
              <a:t>służebność przesyłu, </a:t>
            </a:r>
          </a:p>
          <a:p>
            <a:r>
              <a:rPr lang="pl-PL" dirty="0" smtClean="0"/>
              <a:t>Użytkowanie z umowy </a:t>
            </a:r>
            <a:r>
              <a:rPr lang="pl-PL" dirty="0" err="1" smtClean="0"/>
              <a:t>timeshare</a:t>
            </a:r>
            <a:endParaRPr lang="pl-PL" dirty="0" smtClean="0"/>
          </a:p>
          <a:p>
            <a:r>
              <a:rPr lang="pl-PL" dirty="0" smtClean="0"/>
              <a:t>Spółdzielcze własnościowe prawo do lokalu</a:t>
            </a:r>
          </a:p>
          <a:p>
            <a:r>
              <a:rPr lang="pl-PL" dirty="0" smtClean="0"/>
              <a:t>Służebność mieszkania, </a:t>
            </a:r>
          </a:p>
          <a:p>
            <a:r>
              <a:rPr lang="pl-PL" dirty="0" smtClean="0"/>
              <a:t>Użytkowanie, </a:t>
            </a:r>
          </a:p>
          <a:p>
            <a:r>
              <a:rPr lang="pl-PL" dirty="0" smtClean="0"/>
              <a:t>Lokatorskie własnościowe prawo do lokalu</a:t>
            </a:r>
          </a:p>
          <a:p>
            <a:endParaRPr lang="pl-PL" dirty="0" smtClean="0"/>
          </a:p>
          <a:p>
            <a:r>
              <a:rPr lang="pl-PL" dirty="0" smtClean="0"/>
              <a:t>Co wchodzi w skład spadku?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370</Words>
  <PresentationFormat>Pokaz na ekranie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Pojęcie i skład spadku</vt:lpstr>
      <vt:lpstr>Slajd 2</vt:lpstr>
      <vt:lpstr>Slajd 3</vt:lpstr>
      <vt:lpstr>P/o o charakterze cywilnoprawnym</vt:lpstr>
      <vt:lpstr>P/o o charakterze majątkowym</vt:lpstr>
      <vt:lpstr>P/o przechodzące na określone osoby</vt:lpstr>
      <vt:lpstr>P/o ściśle powiązane z osobą zamrłego</vt:lpstr>
      <vt:lpstr>W skład spadku wchodzą np.: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i skład spadku</dc:title>
  <dc:creator>Magdalena Stec</dc:creator>
  <cp:lastModifiedBy>Magdalena Stec</cp:lastModifiedBy>
  <cp:revision>21</cp:revision>
  <dcterms:created xsi:type="dcterms:W3CDTF">2018-02-21T17:37:42Z</dcterms:created>
  <dcterms:modified xsi:type="dcterms:W3CDTF">2018-02-22T18:34:44Z</dcterms:modified>
</cp:coreProperties>
</file>