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7"/>
  </p:notesMasterIdLst>
  <p:sldIdLst>
    <p:sldId id="256" r:id="rId2"/>
    <p:sldId id="260" r:id="rId3"/>
    <p:sldId id="263" r:id="rId4"/>
    <p:sldId id="261" r:id="rId5"/>
    <p:sldId id="299" r:id="rId6"/>
    <p:sldId id="300" r:id="rId7"/>
    <p:sldId id="301" r:id="rId8"/>
    <p:sldId id="302" r:id="rId9"/>
    <p:sldId id="303" r:id="rId10"/>
    <p:sldId id="309" r:id="rId11"/>
    <p:sldId id="288" r:id="rId12"/>
    <p:sldId id="304" r:id="rId13"/>
    <p:sldId id="310" r:id="rId14"/>
    <p:sldId id="311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Mencel" userId="1318a730cb872e56" providerId="LiveId" clId="{3FE19FB2-E8B6-4DC2-A064-353BB5D84789}"/>
    <pc:docChg chg="modSld">
      <pc:chgData name="Patrycja Mencel" userId="1318a730cb872e56" providerId="LiveId" clId="{3FE19FB2-E8B6-4DC2-A064-353BB5D84789}" dt="2023-11-04T18:35:08.653" v="1" actId="20577"/>
      <pc:docMkLst>
        <pc:docMk/>
      </pc:docMkLst>
      <pc:sldChg chg="modSp mod">
        <pc:chgData name="Patrycja Mencel" userId="1318a730cb872e56" providerId="LiveId" clId="{3FE19FB2-E8B6-4DC2-A064-353BB5D84789}" dt="2023-11-04T18:35:08.653" v="1" actId="20577"/>
        <pc:sldMkLst>
          <pc:docMk/>
          <pc:sldMk cId="3109167957" sldId="256"/>
        </pc:sldMkLst>
        <pc:spChg chg="mod">
          <ac:chgData name="Patrycja Mencel" userId="1318a730cb872e56" providerId="LiveId" clId="{3FE19FB2-E8B6-4DC2-A064-353BB5D84789}" dt="2023-11-04T18:35:08.653" v="1" actId="20577"/>
          <ac:spMkLst>
            <pc:docMk/>
            <pc:sldMk cId="3109167957" sldId="256"/>
            <ac:spMk id="2" creationId="{C2472B24-6305-4F7D-815E-DFB776EBF403}"/>
          </ac:spMkLst>
        </pc:spChg>
      </pc:sldChg>
    </pc:docChg>
  </pc:docChgLst>
  <pc:docChgLst>
    <pc:chgData name="Patrycja Mencel" userId="1318a730cb872e56" providerId="LiveId" clId="{6AFC260E-5084-41BD-B3F2-E9E8A43AF226}"/>
    <pc:docChg chg="undo custSel modSld">
      <pc:chgData name="Patrycja Mencel" userId="1318a730cb872e56" providerId="LiveId" clId="{6AFC260E-5084-41BD-B3F2-E9E8A43AF226}" dt="2023-11-04T18:32:44.033" v="31" actId="20577"/>
      <pc:docMkLst>
        <pc:docMk/>
      </pc:docMkLst>
      <pc:sldChg chg="modSp mod">
        <pc:chgData name="Patrycja Mencel" userId="1318a730cb872e56" providerId="LiveId" clId="{6AFC260E-5084-41BD-B3F2-E9E8A43AF226}" dt="2023-11-04T18:31:09.444" v="16" actId="20577"/>
        <pc:sldMkLst>
          <pc:docMk/>
          <pc:sldMk cId="3109167957" sldId="256"/>
        </pc:sldMkLst>
        <pc:spChg chg="mod">
          <ac:chgData name="Patrycja Mencel" userId="1318a730cb872e56" providerId="LiveId" clId="{6AFC260E-5084-41BD-B3F2-E9E8A43AF226}" dt="2023-11-04T18:31:09.444" v="16" actId="20577"/>
          <ac:spMkLst>
            <pc:docMk/>
            <pc:sldMk cId="3109167957" sldId="256"/>
            <ac:spMk id="2" creationId="{C2472B24-6305-4F7D-815E-DFB776EBF403}"/>
          </ac:spMkLst>
        </pc:spChg>
      </pc:sldChg>
      <pc:sldChg chg="modSp mod">
        <pc:chgData name="Patrycja Mencel" userId="1318a730cb872e56" providerId="LiveId" clId="{6AFC260E-5084-41BD-B3F2-E9E8A43AF226}" dt="2023-11-04T18:32:28.601" v="29" actId="1076"/>
        <pc:sldMkLst>
          <pc:docMk/>
          <pc:sldMk cId="2328745149" sldId="261"/>
        </pc:sldMkLst>
        <pc:spChg chg="mod">
          <ac:chgData name="Patrycja Mencel" userId="1318a730cb872e56" providerId="LiveId" clId="{6AFC260E-5084-41BD-B3F2-E9E8A43AF226}" dt="2023-11-04T18:32:28.601" v="29" actId="1076"/>
          <ac:spMkLst>
            <pc:docMk/>
            <pc:sldMk cId="2328745149" sldId="261"/>
            <ac:spMk id="3" creationId="{1E69FF1C-B2C2-4307-A18B-7618A89F7A05}"/>
          </ac:spMkLst>
        </pc:spChg>
      </pc:sldChg>
      <pc:sldChg chg="modSp mod">
        <pc:chgData name="Patrycja Mencel" userId="1318a730cb872e56" providerId="LiveId" clId="{6AFC260E-5084-41BD-B3F2-E9E8A43AF226}" dt="2023-11-04T18:32:44.033" v="31" actId="20577"/>
        <pc:sldMkLst>
          <pc:docMk/>
          <pc:sldMk cId="613974234" sldId="299"/>
        </pc:sldMkLst>
        <pc:spChg chg="mod">
          <ac:chgData name="Patrycja Mencel" userId="1318a730cb872e56" providerId="LiveId" clId="{6AFC260E-5084-41BD-B3F2-E9E8A43AF226}" dt="2023-11-04T18:32:44.033" v="31" actId="20577"/>
          <ac:spMkLst>
            <pc:docMk/>
            <pc:sldMk cId="613974234" sldId="299"/>
            <ac:spMk id="4" creationId="{BA38AD8A-B3B7-4D55-9BDD-E4DBA6D1DA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8E9DD-D762-46E0-A87B-E9FED7D6412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5ACB1-54A9-4D45-892B-744E11B23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Z. Czeczot, T. Tomaszewski, Kryminalistyka ogólna, </a:t>
            </a:r>
            <a:r>
              <a:rPr lang="pl-PL" dirty="0" err="1"/>
              <a:t>Comer</a:t>
            </a:r>
            <a:r>
              <a:rPr lang="pl-PL" dirty="0"/>
              <a:t> 1996 (w zakresie psychologicznych podstaw przesłuchania)</a:t>
            </a:r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5ACB1-54A9-4D45-892B-744E11B2392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35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70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751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23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5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665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38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434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08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07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40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05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79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66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0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46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80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B73F9B-970C-4591-AA05-ED7FF11F18C2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6A7E13-36B2-4312-88AD-B98CFE882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472B24-6305-4F7D-815E-DFB776EBF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570" y="884068"/>
            <a:ext cx="10323871" cy="4837471"/>
          </a:xfrm>
        </p:spPr>
        <p:txBody>
          <a:bodyPr anchor="ctr">
            <a:normAutofit fontScale="90000"/>
          </a:bodyPr>
          <a:lstStyle/>
          <a:p>
            <a:br>
              <a:rPr lang="pl-PL" sz="3100" i="1" dirty="0"/>
            </a:br>
            <a:br>
              <a:rPr lang="pl-PL" sz="3100" i="1" dirty="0"/>
            </a:br>
            <a:br>
              <a:rPr lang="pl-PL" sz="4000" i="1" dirty="0"/>
            </a:br>
            <a:r>
              <a:rPr lang="pl-PL" sz="4000" i="1" dirty="0"/>
              <a:t>Kryminalistyczna problematyka </a:t>
            </a:r>
            <a:br>
              <a:rPr lang="pl-PL" sz="4000" i="1" dirty="0"/>
            </a:br>
            <a:r>
              <a:rPr lang="pl-PL" sz="4000" i="1" dirty="0"/>
              <a:t>osobowych środków dowodowych</a:t>
            </a:r>
            <a:br>
              <a:rPr lang="pl-PL" sz="4000" dirty="0"/>
            </a:br>
            <a:r>
              <a:rPr lang="pl-PL" sz="4000" dirty="0"/>
              <a:t>Zakres zagadnień</a:t>
            </a:r>
            <a:br>
              <a:rPr lang="pl-PL" sz="4000" dirty="0"/>
            </a:br>
            <a:r>
              <a:rPr lang="pl-PL" sz="4000" dirty="0"/>
              <a:t>Warunki zaliczenia</a:t>
            </a:r>
            <a:br>
              <a:rPr lang="pl-PL" sz="4000" dirty="0"/>
            </a:br>
            <a:r>
              <a:rPr lang="pl-PL" sz="3100" dirty="0"/>
              <a:t>gr. 2</a:t>
            </a:r>
            <a:br>
              <a:rPr lang="pl-PL" sz="3100" dirty="0"/>
            </a:br>
            <a:r>
              <a:rPr lang="pl-PL" sz="4400" dirty="0">
                <a:ea typeface="Cambria" panose="02040503050406030204" pitchFamily="18" charset="0"/>
              </a:rPr>
              <a:t>dr Patrycja </a:t>
            </a:r>
            <a:r>
              <a:rPr lang="pl-PL" sz="4400" dirty="0" err="1">
                <a:ea typeface="Cambria" panose="02040503050406030204" pitchFamily="18" charset="0"/>
              </a:rPr>
              <a:t>Mieszkalska</a:t>
            </a:r>
            <a:br>
              <a:rPr lang="pl-PL" sz="4400" dirty="0">
                <a:ea typeface="Cambria" panose="02040503050406030204" pitchFamily="18" charset="0"/>
              </a:rPr>
            </a:br>
            <a:r>
              <a:rPr lang="pl-PL" sz="4400" dirty="0">
                <a:ea typeface="Cambria" panose="02040503050406030204" pitchFamily="18" charset="0"/>
              </a:rPr>
              <a:t>e-mail: patrycja.mencel@uwr.edu.pl</a:t>
            </a:r>
            <a:br>
              <a:rPr lang="pl-PL" sz="4400" dirty="0">
                <a:ea typeface="Cambria" panose="02040503050406030204" pitchFamily="18" charset="0"/>
              </a:rPr>
            </a:br>
            <a:r>
              <a:rPr lang="pl-PL" sz="4400" dirty="0">
                <a:ea typeface="Cambria" panose="02040503050406030204" pitchFamily="18" charset="0"/>
              </a:rPr>
              <a:t>Konsultacje</a:t>
            </a:r>
            <a:br>
              <a:rPr lang="pl-PL" sz="3600" dirty="0">
                <a:ea typeface="Cambria" panose="02040503050406030204" pitchFamily="18" charset="0"/>
              </a:rPr>
            </a:br>
            <a:br>
              <a:rPr lang="pl-PL" sz="2200" dirty="0"/>
            </a:b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0916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06D8182-7EF5-45D1-A777-2919BFA29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44" y="885825"/>
            <a:ext cx="3607341" cy="508635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E3BAE98-D95B-42D0-9A15-8B588202FAFB}"/>
              </a:ext>
            </a:extLst>
          </p:cNvPr>
          <p:cNvSpPr txBox="1"/>
          <p:nvPr/>
        </p:nvSpPr>
        <p:spPr>
          <a:xfrm>
            <a:off x="5943600" y="948809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800" dirty="0"/>
              <a:t>Psychologia dla prawników, Warszawa 2021.</a:t>
            </a:r>
          </a:p>
          <a:p>
            <a:pPr marL="0" indent="0">
              <a:buNone/>
            </a:pPr>
            <a:r>
              <a:rPr lang="pl-PL" sz="2800" dirty="0"/>
              <a:t>E. Gruza</a:t>
            </a:r>
          </a:p>
        </p:txBody>
      </p:sp>
    </p:spTree>
    <p:extLst>
      <p:ext uri="{BB962C8B-B14F-4D97-AF65-F5344CB8AC3E}">
        <p14:creationId xmlns:p14="http://schemas.microsoft.com/office/powerpoint/2010/main" val="80629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3" t="2222" r="14558" b="29697"/>
          <a:stretch/>
        </p:blipFill>
        <p:spPr>
          <a:xfrm>
            <a:off x="1621387" y="747707"/>
            <a:ext cx="3787227" cy="536258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600056" y="1124744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Leksykon kryminalistyki </a:t>
            </a:r>
          </a:p>
          <a:p>
            <a:r>
              <a:rPr lang="pl-PL" dirty="0"/>
              <a:t>M. Bartnik, W. Lis,  Beck, 2016.</a:t>
            </a:r>
          </a:p>
        </p:txBody>
      </p:sp>
    </p:spTree>
    <p:extLst>
      <p:ext uri="{BB962C8B-B14F-4D97-AF65-F5344CB8AC3E}">
        <p14:creationId xmlns:p14="http://schemas.microsoft.com/office/powerpoint/2010/main" val="2713232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zesłuchanie jako czynność dowodowa">
            <a:extLst>
              <a:ext uri="{FF2B5EF4-FFF2-40B4-BE49-F238E27FC236}">
                <a16:creationId xmlns:a16="http://schemas.microsoft.com/office/drawing/2014/main" id="{0F97018E-8D02-494F-BA11-C2072BAE4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1818" r="7561" b="1702"/>
          <a:stretch/>
        </p:blipFill>
        <p:spPr bwMode="auto">
          <a:xfrm>
            <a:off x="1373578" y="462336"/>
            <a:ext cx="4015217" cy="62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185CC46-EBD7-40DA-9648-24BF26C304BC}"/>
              </a:ext>
            </a:extLst>
          </p:cNvPr>
          <p:cNvSpPr txBox="1"/>
          <p:nvPr/>
        </p:nvSpPr>
        <p:spPr>
          <a:xfrm>
            <a:off x="6277510" y="678094"/>
            <a:ext cx="470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D. Jagiełło, Przesłuchanie jako czynność dowodowa, Warszawa 2017. </a:t>
            </a:r>
          </a:p>
        </p:txBody>
      </p:sp>
    </p:spTree>
    <p:extLst>
      <p:ext uri="{BB962C8B-B14F-4D97-AF65-F5344CB8AC3E}">
        <p14:creationId xmlns:p14="http://schemas.microsoft.com/office/powerpoint/2010/main" val="177693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9237A24-D47F-4F2C-AB53-C82367F73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60" y="809625"/>
            <a:ext cx="3657600" cy="523875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35A1410-7363-4518-BC75-1778F5C5156B}"/>
              </a:ext>
            </a:extLst>
          </p:cNvPr>
          <p:cNvSpPr txBox="1"/>
          <p:nvPr/>
        </p:nvSpPr>
        <p:spPr>
          <a:xfrm>
            <a:off x="5362575" y="991285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400" dirty="0"/>
              <a:t>Przesłuchanie małoletnich świadków, PWN 2012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M. Zielona- </a:t>
            </a:r>
            <a:r>
              <a:rPr lang="pl-PL" sz="2400" dirty="0" err="1"/>
              <a:t>Jenek</a:t>
            </a:r>
            <a:r>
              <a:rPr lang="pl-PL" sz="24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0651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BC5226A-D727-4C03-95D4-57A16F3AC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7" y="951131"/>
            <a:ext cx="3564806" cy="51054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71236FF-8EAA-4ADF-B251-651BDFC81719}"/>
              </a:ext>
            </a:extLst>
          </p:cNvPr>
          <p:cNvSpPr txBox="1"/>
          <p:nvPr/>
        </p:nvSpPr>
        <p:spPr>
          <a:xfrm>
            <a:off x="4927600" y="77919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/>
              <a:t> Kryminalistyka ogólna, </a:t>
            </a:r>
            <a:r>
              <a:rPr lang="pl-PL" sz="2400" dirty="0" err="1"/>
              <a:t>Comer</a:t>
            </a:r>
            <a:r>
              <a:rPr lang="pl-PL" sz="2400" dirty="0"/>
              <a:t> 1996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/>
              <a:t>  Z. Czeczot, T. Tomaszewski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2AD52CE-8FE1-4485-808E-C02F37B53CFE}"/>
              </a:ext>
            </a:extLst>
          </p:cNvPr>
          <p:cNvSpPr txBox="1"/>
          <p:nvPr/>
        </p:nvSpPr>
        <p:spPr>
          <a:xfrm>
            <a:off x="4815840" y="5225534"/>
            <a:ext cx="6858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/>
              <a:t>Rozdział dotyczący psychologicznych podstaw przesłuchania</a:t>
            </a:r>
          </a:p>
        </p:txBody>
      </p:sp>
    </p:spTree>
    <p:extLst>
      <p:ext uri="{BB962C8B-B14F-4D97-AF65-F5344CB8AC3E}">
        <p14:creationId xmlns:p14="http://schemas.microsoft.com/office/powerpoint/2010/main" val="4168201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48" y="1025674"/>
            <a:ext cx="3275539" cy="51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32F8554-00D1-4615-ABD4-072770D2BD02}"/>
              </a:ext>
            </a:extLst>
          </p:cNvPr>
          <p:cNvSpPr txBox="1"/>
          <p:nvPr/>
        </p:nvSpPr>
        <p:spPr>
          <a:xfrm>
            <a:off x="5467350" y="189616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400" dirty="0"/>
              <a:t>Ustawa z</a:t>
            </a:r>
            <a:r>
              <a:rPr lang="pl-PL" sz="2400" dirty="0">
                <a:effectLst/>
              </a:rPr>
              <a:t> dnia 6 czerwca 1997 r. </a:t>
            </a:r>
            <a:r>
              <a:rPr lang="pl-PL" sz="2400" dirty="0"/>
              <a:t>Kodeks postępowania karnego, </a:t>
            </a:r>
            <a:r>
              <a:rPr lang="pl-PL" sz="2400" dirty="0">
                <a:effectLst/>
              </a:rPr>
              <a:t>Dz. U. 1997 Nr 89 poz. 555 ze zm. </a:t>
            </a:r>
            <a:r>
              <a:rPr lang="pl-PL" sz="2400" dirty="0"/>
              <a:t>– w odniesieniu do zakresu </a:t>
            </a:r>
            <a:r>
              <a:rPr lang="pl-PL" sz="2400" dirty="0" err="1"/>
              <a:t>zajeć</a:t>
            </a:r>
            <a:r>
              <a:rPr lang="pl-PL" sz="2400" dirty="0"/>
              <a:t>.</a:t>
            </a:r>
            <a:endParaRPr lang="pl-PL" sz="2400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0ED44B-FBC8-4A02-872F-77E8F03D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"/>
            <a:ext cx="10925175" cy="6419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chemeClr val="tx1"/>
                </a:solidFill>
              </a:rPr>
              <a:t>Program zajęć</a:t>
            </a:r>
          </a:p>
          <a:p>
            <a:pPr marL="571500" indent="-571500">
              <a:buAutoNum type="romanUcPeriod"/>
            </a:pPr>
            <a:r>
              <a:rPr lang="pl-PL" sz="2800" dirty="0">
                <a:solidFill>
                  <a:schemeClr val="tx1"/>
                </a:solidFill>
              </a:rPr>
              <a:t>Wprowadzenie do problematyki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</a:rPr>
              <a:t>Osobowe źródła, środki dowodowe i czynności dowodowe. Wyjaśnienie pojęć.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</a:rPr>
              <a:t>II. Psychologiczne podstawy formowania się zeznań. 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</a:rPr>
              <a:t>III. Przesłuchanie podejrzanego i świadka w świetle kryminalistyki i procedury karnej (przesłuchujący, przygotowanie do przesłuchania, etapy przesłuchania, metody przesłuchania). 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</a:rPr>
              <a:t>Przesłuchania szczególne (przesłuchanie małoletniego świadka, osoby starszej i osoby chorej). 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</a:rPr>
              <a:t>IV. Ocena wiarygodności zeznań i wyjaśnień. 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</a:rPr>
              <a:t>V. Zaliczenie. Test końcowy.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15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849E8B-EDB7-4A9E-A3B9-F4E24C188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228600"/>
            <a:ext cx="10810875" cy="5948363"/>
          </a:xfrm>
        </p:spPr>
        <p:txBody>
          <a:bodyPr/>
          <a:lstStyle/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r>
              <a:rPr lang="pl-PL" sz="3200" b="1" dirty="0"/>
              <a:t>Warunki zaliczenia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sz="2800" b="1" dirty="0"/>
          </a:p>
          <a:p>
            <a:pPr marL="971550" lvl="1" indent="-514350">
              <a:buAutoNum type="arabicPeriod"/>
            </a:pPr>
            <a:r>
              <a:rPr lang="pl-PL" sz="3200" dirty="0"/>
              <a:t>Przygotowanie krótkiego wystąpienia 10-15 minutowego na zajęcia.</a:t>
            </a:r>
          </a:p>
          <a:p>
            <a:pPr marL="971550" lvl="1" indent="-514350">
              <a:buAutoNum type="arabicPeriod"/>
            </a:pPr>
            <a:r>
              <a:rPr lang="pl-PL" sz="3200" dirty="0"/>
              <a:t>Obecności na zajęciach.</a:t>
            </a:r>
          </a:p>
          <a:p>
            <a:pPr marL="971550" lvl="1" indent="-514350">
              <a:buAutoNum type="arabicPeriod"/>
            </a:pPr>
            <a:r>
              <a:rPr lang="pl-PL" sz="3200" dirty="0"/>
              <a:t>Test jednokrotnego wyboru na ostatnich zajęciach- około 15 pytań z zakresu ćwiczeń.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21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69FF1C-B2C2-4307-A18B-7618A89F7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03903"/>
            <a:ext cx="11108300" cy="64389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3200" b="1" dirty="0"/>
              <a:t>Lista tematów</a:t>
            </a:r>
          </a:p>
          <a:p>
            <a:pPr marL="0" indent="0">
              <a:buNone/>
            </a:pPr>
            <a:r>
              <a:rPr lang="pl-PL" sz="3200" dirty="0"/>
              <a:t>1.	Etapy formowania się zeznań (funkcjonowanie zmysłów człowieka; spostrzeganie, procesy pamięciowe, zapamiętywanie). Czynniki obiektywne i subiektywne wpływające na formowanie się zeznań. Trzy osoby- 26.11.2023 r.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2.	Przebieg przesłuchania w świetle procedury karnej. Jedna osoba 3.12.2023 r.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3.	Przesłuchujący- cechy przesłuchującego, podmioty uprawnione do przesłuchiwania. Dwie osoby 26.11.2023 r.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4.	Przygotowanie do przesłuchania, planowanie. Wybór miejsca przesłuchania. Dwie osoby 26.11.2022 r.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5.	Klasyfikacja świadków- Jedna osoba 03.12.2023 r.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6.	Etapy przesłuchania świadków. Taktyka przesłuchania świadka. Dwie lub trzy osoby 03.12.2023 r.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7.	Etapy przesłuchania podejrzanego. Metody i taktyka przesłuchania podejrzanego. Trzy osoby 03.12.2023 r.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8.	Motywacja podejrzanego i taktyka obrony. Dwie lub trzy osoby 03.12.2023 r.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9.	Metody przesłuchania podejrzanego. Dwie lub trzy osoby 13.01.2023 r.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10.	Przesłuchanie małoletniego. Dwie osoby 13.01.2024 r.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11.	Przesłuchanie osoby w podeszłym wieku i osoby chorej psychicznie.  Dwie osoby 13.01.2024 r.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12.	Ocena zeznań i wyjaśnień. Trzy osoby 13.01.2024 r.</a:t>
            </a:r>
            <a:br>
              <a:rPr lang="pl-PL" sz="3200" dirty="0"/>
            </a:br>
            <a:br>
              <a:rPr lang="pl-PL" dirty="0"/>
            </a:b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74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A38AD8A-B3B7-4D55-9BDD-E4DBA6D1DA6F}"/>
              </a:ext>
            </a:extLst>
          </p:cNvPr>
          <p:cNvSpPr txBox="1"/>
          <p:nvPr/>
        </p:nvSpPr>
        <p:spPr>
          <a:xfrm>
            <a:off x="6384032" y="692696"/>
            <a:ext cx="41044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/>
              <a:t>Kryminalistyka, czyli o współczesnych metodach dowodzenia przestępstw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E. Gruza, M. Goc, J. Moszczyński, Wolters Kluwer 2020. 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sz="1600" dirty="0"/>
              <a:t>W niniejszej publikacji rozdziały: IX (Podstawy psychologii zeznań), X (przesłuchanie), XI (Przesłuchania szczególne), XII (Metody oceny zeznań i wyjaśnień), XIII ( Inne czynności procesowo – kryminalistyczne). 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8655805-9805-B688-4D13-442051408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81" y="912095"/>
            <a:ext cx="3617588" cy="486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536" y="1350458"/>
            <a:ext cx="2930744" cy="415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4916184" y="260648"/>
            <a:ext cx="61593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/>
              <a:t>Kryminalistyka-czyli rzecz o metodach śledczych</a:t>
            </a:r>
          </a:p>
          <a:p>
            <a:pPr algn="ctr"/>
            <a:endParaRPr lang="pl-PL" sz="2400" b="1" dirty="0"/>
          </a:p>
          <a:p>
            <a:pPr algn="r"/>
            <a:r>
              <a:rPr lang="pl-PL" sz="2400" dirty="0"/>
              <a:t>                            E. Gruza, M. Goc </a:t>
            </a:r>
          </a:p>
          <a:p>
            <a:pPr algn="r"/>
            <a:r>
              <a:rPr lang="pl-PL" sz="2400" dirty="0"/>
              <a:t> J. Moszczyński </a:t>
            </a:r>
          </a:p>
          <a:p>
            <a:pPr algn="r"/>
            <a:r>
              <a:rPr lang="pl-PL" sz="2400" dirty="0"/>
              <a:t>Wydawnictwo: </a:t>
            </a:r>
            <a:r>
              <a:rPr lang="pl-PL" sz="2400" dirty="0" err="1"/>
              <a:t>Łośgraf</a:t>
            </a:r>
            <a:r>
              <a:rPr lang="pl-PL" sz="2400" dirty="0"/>
              <a:t> 2011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W niniejszej publikacji rozdziały: 6 (Psychologia zeznań), 7 (Uzyskiwanie osobowych środków dowodowych), 8 (Przesłuchania szczególne), 9 (Ocena zeznań i wyjaśnień), 10 ( Inne czynności procesowo – kryminalistyczne).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536" y="1124745"/>
            <a:ext cx="2520280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5101118" y="1214422"/>
            <a:ext cx="62158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/>
              <a:t>Kryminalistyka</a:t>
            </a:r>
          </a:p>
          <a:p>
            <a:pPr algn="r"/>
            <a:r>
              <a:rPr lang="pl-PL" sz="2400" dirty="0"/>
              <a:t>                     </a:t>
            </a:r>
          </a:p>
          <a:p>
            <a:pPr algn="r"/>
            <a:r>
              <a:rPr lang="pl-PL" sz="2400" dirty="0"/>
              <a:t>                     red. Jan Widacki</a:t>
            </a:r>
          </a:p>
          <a:p>
            <a:pPr algn="r"/>
            <a:r>
              <a:rPr lang="pl-PL" sz="2400" dirty="0"/>
              <a:t>                      Wydawnictwo: </a:t>
            </a:r>
            <a:r>
              <a:rPr lang="pl-PL" sz="2400" dirty="0" err="1"/>
              <a:t>C.H.Beck</a:t>
            </a:r>
            <a:r>
              <a:rPr lang="pl-PL" sz="2400" dirty="0"/>
              <a:t> 2018,          </a:t>
            </a:r>
          </a:p>
          <a:p>
            <a:pPr algn="r"/>
            <a:r>
              <a:rPr lang="pl-PL" sz="2400" dirty="0"/>
              <a:t>                     wyd. 4.</a:t>
            </a:r>
          </a:p>
          <a:p>
            <a:pPr algn="r"/>
            <a:endParaRPr lang="pl-PL" sz="2400" dirty="0"/>
          </a:p>
          <a:p>
            <a:pPr algn="r"/>
            <a:endParaRPr lang="pl-PL" sz="2400" dirty="0"/>
          </a:p>
          <a:p>
            <a:pPr algn="just"/>
            <a:endParaRPr lang="pl-PL" sz="1600" dirty="0"/>
          </a:p>
          <a:p>
            <a:pPr algn="just"/>
            <a:endParaRPr lang="pl-PL" sz="1600" dirty="0"/>
          </a:p>
          <a:p>
            <a:pPr algn="just"/>
            <a:endParaRPr lang="pl-PL" sz="1600" dirty="0"/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W niniejszej publikacji rozdziały: VI (Zarys kryminalistycznej problematyki przesłuchania), VII ( Identyfikacja osoby na podstawie śladów pamięciowych – okazanie), VIII (Wybrane czynności taktyczne o charakterze procesowym prowadzone z udziałem podejrzanego lub świadka).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751798" y="214291"/>
            <a:ext cx="6539501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2400" b="1" dirty="0"/>
          </a:p>
          <a:p>
            <a:pPr algn="r"/>
            <a:r>
              <a:rPr lang="pl-PL" sz="2400" b="1" dirty="0"/>
              <a:t>Kryminalistyka. </a:t>
            </a:r>
          </a:p>
          <a:p>
            <a:pPr algn="r"/>
            <a:r>
              <a:rPr lang="pl-PL" sz="2400" b="1" dirty="0"/>
              <a:t>Wybrane zagadnienia teorii i praktyki śledczo-sądowej</a:t>
            </a:r>
          </a:p>
          <a:p>
            <a:pPr algn="r"/>
            <a:endParaRPr lang="pl-PL" sz="2400" dirty="0"/>
          </a:p>
          <a:p>
            <a:pPr algn="r"/>
            <a:r>
              <a:rPr lang="pl-PL" sz="2400" dirty="0"/>
              <a:t> V. Kwiatkowska-</a:t>
            </a:r>
            <a:r>
              <a:rPr lang="pl-PL" sz="2400" dirty="0" err="1"/>
              <a:t>Wójcikiewicz</a:t>
            </a:r>
            <a:r>
              <a:rPr lang="pl-PL" sz="2400" dirty="0"/>
              <a:t>, M. </a:t>
            </a:r>
            <a:r>
              <a:rPr lang="pl-PL" sz="2400" dirty="0" err="1"/>
              <a:t>Kulicki</a:t>
            </a:r>
            <a:r>
              <a:rPr lang="pl-PL" sz="2400" dirty="0"/>
              <a:t>,  L. Stępka,</a:t>
            </a:r>
          </a:p>
          <a:p>
            <a:pPr algn="r"/>
            <a:r>
              <a:rPr lang="pl-PL" sz="2400" dirty="0"/>
              <a:t>Wydawnictwo: Uniwersytet Mikołaja Kopernika 2009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Rozdziały w niniejszej publikacji: Rozdział II (Źródła i środki dowodowe w kryminalistyce), III ( Psychologia kryminalistyczna), IV (Przesłuchanie), V (Szczególne formy przesłuchania).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2544" y="930727"/>
            <a:ext cx="3310462" cy="475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214135" y="476672"/>
            <a:ext cx="625182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/>
              <a:t>Kryminalistyka</a:t>
            </a:r>
          </a:p>
          <a:p>
            <a:pPr algn="r"/>
            <a:endParaRPr lang="pl-PL" sz="2400" dirty="0"/>
          </a:p>
          <a:p>
            <a:pPr algn="r"/>
            <a:r>
              <a:rPr lang="pl-PL" sz="2400" dirty="0"/>
              <a:t>                    Brunon </a:t>
            </a:r>
            <a:r>
              <a:rPr lang="pl-PL" sz="2400" dirty="0" err="1"/>
              <a:t>Hołyst</a:t>
            </a:r>
            <a:r>
              <a:rPr lang="pl-PL" sz="2400" dirty="0"/>
              <a:t>, Wolters </a:t>
            </a:r>
            <a:r>
              <a:rPr lang="pl-PL" sz="2400" dirty="0" err="1"/>
              <a:t>Kluwe</a:t>
            </a:r>
            <a:r>
              <a:rPr lang="pl-PL" sz="2400" dirty="0"/>
              <a:t>               Kluwer 2017, wydanie XIII.</a:t>
            </a:r>
          </a:p>
          <a:p>
            <a:pPr algn="r"/>
            <a:endParaRPr lang="pl-PL" sz="2800" dirty="0"/>
          </a:p>
          <a:p>
            <a:pPr algn="r"/>
            <a:endParaRPr lang="pl-PL" sz="2800" dirty="0"/>
          </a:p>
          <a:p>
            <a:pPr algn="r"/>
            <a:endParaRPr lang="pl-PL" sz="2800" dirty="0"/>
          </a:p>
          <a:p>
            <a:pPr algn="r"/>
            <a:endParaRPr lang="pl-PL" sz="2800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Rozdziały w niniejszej publikacji: Rozdział XXXIV (Wybrane zagadnienia problematyki zeznań i wyjaśnień), XXXV ( Ekspertyza psychologiczna), XXX VI ( Ekspertyza psychiatryczna). </a:t>
            </a:r>
            <a:r>
              <a:rPr lang="pl-PL" sz="2800" dirty="0"/>
              <a:t>                        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r="5235" b="15413"/>
          <a:stretch/>
        </p:blipFill>
        <p:spPr>
          <a:xfrm>
            <a:off x="1310345" y="840919"/>
            <a:ext cx="3351196" cy="517616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207</TotalTime>
  <Words>765</Words>
  <Application>Microsoft Office PowerPoint</Application>
  <PresentationFormat>Panoramiczny</PresentationFormat>
  <Paragraphs>108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Organiczny</vt:lpstr>
      <vt:lpstr>   Kryminalistyczna problematyka  osobowych środków dowodowych Zakres zagadnień Warunki zaliczenia gr. 2 dr Patrycja Mieszkalska e-mail: patrycja.mencel@uwr.edu.pl Konsultacje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Kryminalistyczna problematyka osobowych środków dowodowych</dc:title>
  <dc:creator>Iwona Zieniewicz</dc:creator>
  <cp:lastModifiedBy>Patrycja Mencel</cp:lastModifiedBy>
  <cp:revision>9</cp:revision>
  <dcterms:created xsi:type="dcterms:W3CDTF">2021-11-04T12:09:54Z</dcterms:created>
  <dcterms:modified xsi:type="dcterms:W3CDTF">2023-11-04T18:35:16Z</dcterms:modified>
</cp:coreProperties>
</file>