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0" r:id="rId2"/>
    <p:sldId id="368" r:id="rId3"/>
    <p:sldId id="378" r:id="rId4"/>
    <p:sldId id="369" r:id="rId5"/>
    <p:sldId id="370" r:id="rId6"/>
    <p:sldId id="371" r:id="rId7"/>
    <p:sldId id="372" r:id="rId8"/>
    <p:sldId id="373" r:id="rId9"/>
    <p:sldId id="374" r:id="rId10"/>
    <p:sldId id="379" r:id="rId11"/>
    <p:sldId id="375" r:id="rId12"/>
    <p:sldId id="380" r:id="rId13"/>
    <p:sldId id="376" r:id="rId14"/>
    <p:sldId id="377" r:id="rId15"/>
    <p:sldId id="381" r:id="rId16"/>
    <p:sldId id="326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3837" autoAdjust="0"/>
  </p:normalViewPr>
  <p:slideViewPr>
    <p:cSldViewPr snapToGrid="0">
      <p:cViewPr varScale="1">
        <p:scale>
          <a:sx n="80" d="100"/>
          <a:sy n="80" d="100"/>
        </p:scale>
        <p:origin x="10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31.01.2021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Prawo karne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000" dirty="0">
                <a:latin typeface="Century Gothic" panose="020B0502020202020204" pitchFamily="34" charset="0"/>
              </a:rPr>
              <a:t>Katedra Prawa Karnego Materialnego</a:t>
            </a:r>
            <a:endParaRPr lang="pl-PL" sz="1400" dirty="0">
              <a:latin typeface="Century Gothic" panose="020B0502020202020204" pitchFamily="34" charset="0"/>
            </a:endParaRP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wymierzana w przypadku realnego zbiegu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warunki: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2 lub więcej przestępstw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„zanim zapadł pierwszy wyrok, chociażby nieprawomocny”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kary tego samego rodzaju „lub inne podlegające łączeniu”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kary tego samego rodzaju: np. pozbawienie wolności + pozbawienie wolności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kary podlegające łączeniu: ograniczenie wolności + pozbawienie wolności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grzywna łączy się tylko z inną grzywną (w tym wymierzoną w innym systemie)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podstawa: „kary z osobna wymierzone za zbiegające się przestępstwa”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2 etapy: 1) kary jednostkowe, 2) kara łączna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granice wymiaru kary łącznej:</a:t>
            </a:r>
          </a:p>
          <a:p>
            <a:pPr lvl="1" algn="just">
              <a:lnSpc>
                <a:spcPct val="100000"/>
              </a:lnSpc>
            </a:pPr>
            <a:r>
              <a:rPr lang="pl-PL" sz="2200" u="sng" dirty="0">
                <a:latin typeface="Century Gothic" panose="020B0502020202020204" pitchFamily="34" charset="0"/>
              </a:rPr>
              <a:t>powyżej</a:t>
            </a:r>
            <a:r>
              <a:rPr lang="pl-PL" sz="2200" dirty="0">
                <a:latin typeface="Century Gothic" panose="020B0502020202020204" pitchFamily="34" charset="0"/>
              </a:rPr>
              <a:t> najwyższej kary jednostkowej</a:t>
            </a:r>
          </a:p>
          <a:p>
            <a:pPr lvl="2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może to wykluczyć połączenie jednostkowych kar pozbawienia wolności z warunkowym zawieszeniem wykonania w karę łączną z warunkowym zawieszeniem wykonania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pełna absorpcja możliwa jest tylko w 3 przypadkach: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art. 86 par. 1 </a:t>
            </a:r>
            <a:r>
              <a:rPr lang="pl-PL" sz="1600" dirty="0" err="1">
                <a:latin typeface="Century Gothic" panose="020B0502020202020204" pitchFamily="34" charset="0"/>
              </a:rPr>
              <a:t>zd</a:t>
            </a:r>
            <a:r>
              <a:rPr lang="pl-PL" sz="1600" dirty="0">
                <a:latin typeface="Century Gothic" panose="020B0502020202020204" pitchFamily="34" charset="0"/>
              </a:rPr>
              <a:t>. 2 (wymierzenie maksymalnej kary jednostkowej)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art. 88 (kary eliminacyjne jako kara łączna)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art. 89a par. 1 (warunkowe zawieszenie kary na podstawie art. 60 par. 5)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do sumy wymierzonych kar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nieprzekraczalne limity: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810 stawek dziennych grzywny (wyjątek: 4500 – art. 86 par. 2b)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uwaga: nowa wysokość pojedynczej stawki dziennej (art. 86 par. 2)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2 lata ograniczenia wolności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20 lat pozbawienia wolności</a:t>
            </a: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kary podlegające łączeniu: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kary jednorodne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grzywna wymierzana kwotowo z grzywną wymierzaną w stawkach dziennych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kara pozbawienia wolności z karą 25 lat lub dożywotniego pozbawienia wolności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kara pozbawienia wolności z karą ograniczenia wolności (w stosunku 1:2)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czy połączenie jest obligatoryjne? Wyrok TK z 11 czerwca 2019 r., P 20/17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możliwość wymierzenia koniunkcyjnej kary łącznej (art. 87 par. 2)</a:t>
            </a:r>
            <a:endParaRPr lang="pl-PL" sz="18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połączalność</a:t>
            </a:r>
            <a:r>
              <a:rPr lang="pl-PL" sz="2600" dirty="0">
                <a:latin typeface="Century Gothic" panose="020B0502020202020204" pitchFamily="34" charset="0"/>
              </a:rPr>
              <a:t> kar z warunkowym zawieszeniem wykonania i bez warunkowego zawieszenia wykonania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możliwość połączenia kar „w zawieszeniu” w karę łączną „bez zawieszenia”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możliwość zawieszenia wykonania kary łącznej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możliwość wymierzenia grzywny na podstawie art. 89a par. 2</a:t>
            </a: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art. 85a k.k. – dyrektywa wymiaru kary łącznej: sąd bierze pod uwagę przede wszystkim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cele zapobiegawcze i wychowawcze, które kara ma osiągnąć w stosunku do skazanego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potrzeby w zakresie kształtowania świadomości prawnej społeczeństwa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problem szczególnych dyrektyw wymiaru kary łącznej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związek przedmiotowo-podmiotowy między przestępstwami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czy mogą mieć zastosowanie pozostałe dyrektywy wymiaru kary?</a:t>
            </a: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odpowiednie stosowanie do łączenia środków karnych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„Środki karne, przepadek, środki kompensacyjne, środki zabezpieczające oraz dozór stosuje się, chociażby orzeczono je tylko co do jednego ze zbiegających się przestępstw” (art. 90 par. </a:t>
            </a:r>
            <a:r>
              <a:rPr lang="pl-PL" sz="2600">
                <a:latin typeface="Century Gothic" panose="020B0502020202020204" pitchFamily="34" charset="0"/>
              </a:rPr>
              <a:t>1)</a:t>
            </a:r>
            <a:endParaRPr lang="pl-PL" sz="260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przestępstw, 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uwaga: 2 wielkie, systemowe nowelizacje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„krocząca” kara łączna – lipiec 2015 r.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powrót do starego systemu – czerwiec 2020 r. (ustawa o dopłatach do kredytów bankowych… [sic!])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czy w istocie jest to powrót do starego systemu? Zob. drobną różnicę w art. 86 par. 1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każda z nich ma swoje przepisy przejściowe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przepisy przejściowe nie wyłączają zastosowania zasady z art. 4 par. 1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nowy art. 91a: „Wydaniu wyroku łącznego nie stoi na przeszkodzie, że poszczególne kary wymierzone za należące do ciągu przestępstw lub zbiegające się przestępstwa zostały już w całości albo w części wykonane.”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konstrukcja wieloczynowa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podstawa: wiele (więcej niż 1) czynów, z których każdy z osobna realizuje znamiona typu czynu zabronionego = wiele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zbieg wieloczynowy może podlegać redukcji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właściwy zbieg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realny zbieg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ciąg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niewłaściwy (pomijalny) zbieg przestępstw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niewłaściwy (pomijalny) zbieg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niektóre z przestępstw zostają pominięte przy wymiarze kary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związek funkcjonalny między przestępstwami: kara wymierzona za jedno przestępstwo wyczerpuje potrzebę ukarania za pozostałe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przestępstwo główne i „satelitarne”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kryteria o charakterze celowościowym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przestępstwa </a:t>
            </a:r>
            <a:r>
              <a:rPr lang="pl-PL" sz="2200" dirty="0" err="1">
                <a:latin typeface="Century Gothic" panose="020B0502020202020204" pitchFamily="34" charset="0"/>
              </a:rPr>
              <a:t>współukarane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uprzednie (np. formy stadialne jako odrębne czyny, formy niesprawcze oraz sprawstwo, relacja środka do celu)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następcze (np. wykorzystanie owoców przestępstwa)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realny zbieg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konstrukcja wieloczynowa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stanowi podstawę wymierzenia kary łącznej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warunki: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2 lub więcej przestępstw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„zanim zapadł pierwszy wyrok, chociażby nieprawomocny”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zbieg może mieć charakter jednorodny lub różnorodny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Zbieg przestępstw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ciąg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postać realnego zbiegu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silne związki przedmiotowo-podmiotowe między poszczególnymi przestępstwami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przesłanki (art. 91 par. 1):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popełnienie 2 lub więcej przestępstw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zanim zapadnie pierwszy wyrok (chociażby nieprawomocny) co do któregokolwiek z nich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krótkie odstępy czasu między przestępstwami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wykorzystanie takiej samej sposobności</a:t>
            </a:r>
          </a:p>
          <a:p>
            <a:pPr lvl="2" algn="just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tożsamość podstawy wymiaru kary</a:t>
            </a:r>
          </a:p>
          <a:p>
            <a:pPr lvl="3" algn="just">
              <a:lnSpc>
                <a:spcPct val="100000"/>
              </a:lnSpc>
            </a:pPr>
            <a:r>
              <a:rPr lang="pl-PL" sz="1600" dirty="0">
                <a:latin typeface="Century Gothic" panose="020B0502020202020204" pitchFamily="34" charset="0"/>
              </a:rPr>
              <a:t>możliwe usiłowanie i dokonanie, kumulatywna kwalifikacja prawna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konsekwencja: zwiększenie górnej granicy ustawowego zagrożenia o połowę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teoretyczne systemy wymiaru kary łącznej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system absorpcji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system kumulacji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system </a:t>
            </a:r>
            <a:r>
              <a:rPr lang="pl-PL" sz="2200" dirty="0" err="1">
                <a:latin typeface="Century Gothic" panose="020B0502020202020204" pitchFamily="34" charset="0"/>
              </a:rPr>
              <a:t>asperacji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systemy mieszane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możliwość wymierzenia w: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„zwykłym” wyroku skazującym obejmującym popełnienie kilku przestępstw</a:t>
            </a:r>
          </a:p>
          <a:p>
            <a:pPr lvl="1" algn="just">
              <a:lnSpc>
                <a:spcPct val="100000"/>
              </a:lnSpc>
            </a:pPr>
            <a:r>
              <a:rPr lang="pl-PL" sz="2200" dirty="0">
                <a:latin typeface="Century Gothic" panose="020B0502020202020204" pitchFamily="34" charset="0"/>
              </a:rPr>
              <a:t>wyroku łącznym, jeśli kary za kilka przestępstw wymierzono w kilku postępowaniach (przed tym samym lub innymi sądami)</a:t>
            </a: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  <a:t>Zbieg przestępstw i kara łączna</a:t>
            </a:r>
            <a:endParaRPr lang="de-DE" sz="3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Kara łączna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obligatoryjny charakter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podstawą wymiaru kary łącznej mogą być tylko kary jednostkowe</a:t>
            </a:r>
          </a:p>
          <a:p>
            <a:pPr algn="just"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oznacza to konieczność ponownej analizy całego zbiegu i rozwiązania dotychczasowej kary łącznej w przypadku skazania za „nowy” czyn</a:t>
            </a:r>
          </a:p>
          <a:p>
            <a:pPr algn="just">
              <a:lnSpc>
                <a:spcPct val="100000"/>
              </a:lnSpc>
            </a:pPr>
            <a:endParaRPr lang="pl-PL" sz="2600" dirty="0">
              <a:latin typeface="Century Gothic" panose="020B0502020202020204" pitchFamily="34" charset="0"/>
            </a:endParaRPr>
          </a:p>
          <a:p>
            <a:pPr lvl="1" algn="just">
              <a:lnSpc>
                <a:spcPct val="100000"/>
              </a:lnSpc>
            </a:pPr>
            <a:endParaRPr lang="pl-PL" sz="22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10369</TotalTime>
  <Words>941</Words>
  <Application>Microsoft Office PowerPoint</Application>
  <PresentationFormat>Panoramiczny</PresentationFormat>
  <Paragraphs>128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Zbieg przestępstw i kara łączna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689</cp:revision>
  <dcterms:created xsi:type="dcterms:W3CDTF">2018-10-22T06:25:53Z</dcterms:created>
  <dcterms:modified xsi:type="dcterms:W3CDTF">2021-01-31T14:58:40Z</dcterms:modified>
</cp:coreProperties>
</file>