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307" r:id="rId2"/>
    <p:sldId id="377" r:id="rId3"/>
    <p:sldId id="378" r:id="rId4"/>
    <p:sldId id="379" r:id="rId5"/>
    <p:sldId id="380" r:id="rId6"/>
    <p:sldId id="381" r:id="rId7"/>
    <p:sldId id="382" r:id="rId8"/>
    <p:sldId id="383" r:id="rId9"/>
    <p:sldId id="374" r:id="rId10"/>
    <p:sldId id="344" r:id="rId11"/>
    <p:sldId id="375" r:id="rId12"/>
    <p:sldId id="376" r:id="rId13"/>
    <p:sldId id="332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397" r:id="rId28"/>
    <p:sldId id="398" r:id="rId29"/>
    <p:sldId id="399" r:id="rId30"/>
    <p:sldId id="400" r:id="rId31"/>
    <p:sldId id="401" r:id="rId32"/>
    <p:sldId id="402" r:id="rId33"/>
    <p:sldId id="403" r:id="rId34"/>
    <p:sldId id="404" r:id="rId35"/>
    <p:sldId id="405" r:id="rId36"/>
    <p:sldId id="406" r:id="rId37"/>
    <p:sldId id="407" r:id="rId38"/>
    <p:sldId id="408" r:id="rId39"/>
    <p:sldId id="409" r:id="rId40"/>
    <p:sldId id="410" r:id="rId41"/>
    <p:sldId id="411" r:id="rId42"/>
    <p:sldId id="412" r:id="rId43"/>
    <p:sldId id="413" r:id="rId44"/>
    <p:sldId id="414" r:id="rId45"/>
    <p:sldId id="415" r:id="rId46"/>
    <p:sldId id="416" r:id="rId47"/>
    <p:sldId id="417" r:id="rId4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1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06.05.2018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ZBIOROWE PRAWO PRACY</a:t>
            </a:r>
            <a:endParaRPr lang="pl-PL" sz="2800" b="1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78025" y="1387714"/>
            <a:ext cx="7956376" cy="311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+mj-lt"/>
              </a:rPr>
              <a:t>SAMORZĄDNOŚĆ ZWIĄZKU ZAWODOWEGO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500" b="1" dirty="0">
              <a:solidFill>
                <a:prstClr val="black"/>
              </a:solidFill>
              <a:latin typeface="+mj-lt"/>
            </a:endParaRPr>
          </a:p>
          <a:p>
            <a:pPr marL="109728" lv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800" dirty="0">
                <a:latin typeface="+mj-lt"/>
              </a:rPr>
              <a:t>Art. 9. Statuty oraz uchwały związkowe określają swobodnie struktury organizacyjne związków zawodowych. Zobowiązania majątkowe mogą podejmować wyłącznie statutowe organy struktur związkowych posiadających osobowość prawną</a:t>
            </a:r>
            <a:endParaRPr lang="pl-PL" sz="2500" dirty="0" smtClean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043608" y="1772816"/>
            <a:ext cx="8229600" cy="468052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5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1" strike="noStrike" kern="1200" cap="none" spc="0" normalizeH="0" baseline="0" noProof="0" dirty="0" smtClean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300" b="0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5" y="1628800"/>
            <a:ext cx="75610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latin typeface="+mj-lt"/>
              </a:rPr>
              <a:t>Art. 10. Zasady członkostwa w związku zawodowym oraz sprawowania funkcji związkowych ustalają statuty i uchwały statutowych organów związkowych</a:t>
            </a:r>
            <a:r>
              <a:rPr lang="pl-PL" sz="2400" dirty="0" smtClean="0">
                <a:latin typeface="+mj-lt"/>
              </a:rPr>
              <a:t>.</a:t>
            </a:r>
          </a:p>
          <a:p>
            <a:endParaRPr lang="pl-PL" sz="2400" dirty="0">
              <a:latin typeface="+mj-lt"/>
            </a:endParaRPr>
          </a:p>
          <a:p>
            <a:endParaRPr lang="pl-PL" sz="2400" dirty="0" smtClean="0">
              <a:latin typeface="+mj-lt"/>
            </a:endParaRPr>
          </a:p>
          <a:p>
            <a:r>
              <a:rPr lang="pl-PL" sz="2400" dirty="0" smtClean="0">
                <a:latin typeface="+mj-lt"/>
              </a:rPr>
              <a:t>ART. 13 mówi o statucie </a:t>
            </a:r>
            <a:r>
              <a:rPr lang="pl-PL" sz="2400" dirty="0" err="1" smtClean="0">
                <a:latin typeface="+mj-lt"/>
              </a:rPr>
              <a:t>zz</a:t>
            </a:r>
            <a:r>
              <a:rPr lang="pl-PL" sz="2400" dirty="0" smtClean="0">
                <a:latin typeface="+mj-lt"/>
              </a:rPr>
              <a:t>- statut stanowi wyraz samorządności </a:t>
            </a:r>
            <a:r>
              <a:rPr lang="pl-PL" sz="2400" dirty="0" err="1" smtClean="0">
                <a:latin typeface="+mj-lt"/>
              </a:rPr>
              <a:t>zz</a:t>
            </a:r>
            <a:endParaRPr lang="pl-PL" sz="2400" dirty="0" smtClean="0">
              <a:latin typeface="+mj-lt"/>
            </a:endParaRPr>
          </a:p>
          <a:p>
            <a:endParaRPr lang="pl-PL" sz="2400" dirty="0">
              <a:latin typeface="+mj-lt"/>
            </a:endParaRPr>
          </a:p>
          <a:p>
            <a:endParaRPr lang="pl-PL" sz="2400" dirty="0" smtClean="0">
              <a:latin typeface="+mj-lt"/>
            </a:endParaRPr>
          </a:p>
          <a:p>
            <a:r>
              <a:rPr lang="pl-PL" sz="2400" b="1" dirty="0" smtClean="0">
                <a:latin typeface="+mj-lt"/>
              </a:rPr>
              <a:t>SAMORZĄDNOŚĆ W GRANICACH PRAWA- </a:t>
            </a:r>
            <a:r>
              <a:rPr lang="pl-PL" sz="2400" dirty="0" smtClean="0">
                <a:latin typeface="+mj-lt"/>
              </a:rPr>
              <a:t>np. dot. osób prawnych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043608" y="980728"/>
            <a:ext cx="784842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POWSTANIE ZWIĄZKU ZAWODOWEGO</a:t>
            </a:r>
          </a:p>
          <a:p>
            <a:pPr algn="just"/>
            <a:endParaRPr lang="pl-PL" sz="2400" b="1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c</a:t>
            </a:r>
            <a:r>
              <a:rPr lang="pl-PL" sz="2400" dirty="0" smtClean="0">
                <a:latin typeface="+mj-lt"/>
              </a:rPr>
              <a:t>o najmniej 10 osób posiadających zdolność do zakładania </a:t>
            </a:r>
            <a:r>
              <a:rPr lang="pl-PL" sz="2400" dirty="0" err="1" smtClean="0">
                <a:latin typeface="+mj-lt"/>
              </a:rPr>
              <a:t>zz</a:t>
            </a:r>
            <a:endParaRPr lang="pl-PL" sz="2400" dirty="0" smtClean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u</a:t>
            </a:r>
            <a:r>
              <a:rPr lang="pl-PL" sz="2400" dirty="0" smtClean="0">
                <a:latin typeface="+mj-lt"/>
              </a:rPr>
              <a:t>chwała- w ciągu 30 dni od podjęcia obowiązek przekazania do rejestracji SR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ąd rejestruje w terminie 14 dni wg przepisów o postępowaniu nieprocesowym (bada legalność, może odmówić rejestracji)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115616" y="1484784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TYPY ORGANIZACJI ZWIĄZKOWYCH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s</a:t>
            </a:r>
            <a:r>
              <a:rPr lang="pl-PL" sz="2400" dirty="0" smtClean="0">
                <a:latin typeface="+mj-lt"/>
              </a:rPr>
              <a:t>tatus związku zawodowego określa zakres podmiotowy, terytorialny i strukturę organizacyjną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ZASIĘG: organizacje związkowe zakładowe i ponadzakładowe (krajowe i regionalne)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PRZYNALEŻNOŚĆ:  branżowe, branżowo-zawodowe, terytorialno-branżowe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latin typeface="+mj-lt"/>
              </a:rPr>
              <a:t>związki zawodowe mogą tworzyć ogólnokrajowe zrzeszenia (federacje)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latin typeface="+mj-lt"/>
              </a:rPr>
              <a:t>o</a:t>
            </a:r>
            <a:r>
              <a:rPr lang="pl-PL" sz="2400" dirty="0" smtClean="0">
                <a:latin typeface="+mj-lt"/>
              </a:rPr>
              <a:t>gólnokrajowe związki i zrzeszenia związków </a:t>
            </a:r>
            <a:r>
              <a:rPr lang="pl-PL" sz="2400" dirty="0">
                <a:latin typeface="+mj-lt"/>
              </a:rPr>
              <a:t>mogą tworzyć </a:t>
            </a:r>
            <a:r>
              <a:rPr lang="pl-PL" sz="2400" dirty="0" smtClean="0">
                <a:latin typeface="+mj-lt"/>
              </a:rPr>
              <a:t>ogólnokrajowe organizacje międzyzwiązkowe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971154" y="1412775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 smtClean="0">
                <a:latin typeface="+mj-lt"/>
              </a:rPr>
              <a:t>KOGO REPREZENTUJĄ ZWIĄZKI ZAWODOWE???</a:t>
            </a:r>
          </a:p>
          <a:p>
            <a:pPr algn="just"/>
            <a:endParaRPr lang="pl-PL" sz="2400" b="1" dirty="0">
              <a:latin typeface="+mj-lt"/>
            </a:endParaRPr>
          </a:p>
          <a:p>
            <a:pPr algn="just"/>
            <a:r>
              <a:rPr lang="pl-PL" sz="2400" b="1" dirty="0" smtClean="0">
                <a:latin typeface="+mj-lt"/>
              </a:rPr>
              <a:t>Reprezentacja wszystkich pracowników- </a:t>
            </a:r>
            <a:r>
              <a:rPr lang="pl-PL" sz="2400" dirty="0" smtClean="0">
                <a:latin typeface="+mj-lt"/>
              </a:rPr>
              <a:t>w zakresie praw i interesów zbiorowych</a:t>
            </a:r>
          </a:p>
          <a:p>
            <a:pPr algn="just"/>
            <a:endParaRPr lang="pl-PL" sz="2400" dirty="0">
              <a:latin typeface="+mj-lt"/>
            </a:endParaRPr>
          </a:p>
          <a:p>
            <a:pPr algn="just"/>
            <a:r>
              <a:rPr lang="pl-PL" sz="2400" b="1" dirty="0" smtClean="0">
                <a:latin typeface="+mj-lt"/>
              </a:rPr>
              <a:t>Reprezentacja członków/pracownika objętego ochrona na jego wniosek- </a:t>
            </a:r>
            <a:r>
              <a:rPr lang="pl-PL" sz="2400" dirty="0" smtClean="0">
                <a:latin typeface="+mj-lt"/>
              </a:rPr>
              <a:t>w zakresie indywidualnych stosunków pracy</a:t>
            </a:r>
            <a:endParaRPr lang="pl-PL" sz="2400" b="1" dirty="0" smtClean="0">
              <a:latin typeface="+mj-lt"/>
            </a:endParaRPr>
          </a:p>
          <a:p>
            <a:pPr algn="just"/>
            <a:endParaRPr lang="pl-PL" sz="2400" b="1" dirty="0">
              <a:latin typeface="+mj-lt"/>
            </a:endParaRPr>
          </a:p>
          <a:p>
            <a:pPr algn="just"/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17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Calibri"/>
              </a:rPr>
              <a:t>ROZWIĄZYWANIE SPORÓW ZBIOROWYCH</a:t>
            </a:r>
            <a:endParaRPr lang="pl-PL" sz="2800" b="1" cap="all" dirty="0">
              <a:solidFill>
                <a:srgbClr val="33333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735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4" y="2967335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prstClr val="black"/>
                </a:solidFill>
                <a:latin typeface="Calibri"/>
              </a:rPr>
              <a:t>Ustawa z dnia 23 maja 1991 r. </a:t>
            </a:r>
            <a:r>
              <a:rPr lang="pl-PL" sz="2400" b="1" dirty="0" smtClean="0">
                <a:solidFill>
                  <a:prstClr val="black"/>
                </a:solidFill>
                <a:latin typeface="Calibri"/>
              </a:rPr>
              <a:t>o </a:t>
            </a:r>
            <a:r>
              <a:rPr lang="pl-PL" sz="2400" b="1" dirty="0">
                <a:solidFill>
                  <a:prstClr val="black"/>
                </a:solidFill>
                <a:latin typeface="Calibri"/>
              </a:rPr>
              <a:t>rozwiązywaniu sporów zbiorowych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>Dz. U. z dnia 26 czerwca 1991 r.) </a:t>
            </a:r>
          </a:p>
        </p:txBody>
      </p:sp>
    </p:spTree>
    <p:extLst>
      <p:ext uri="{BB962C8B-B14F-4D97-AF65-F5344CB8AC3E}">
        <p14:creationId xmlns:p14="http://schemas.microsoft.com/office/powerpoint/2010/main" val="20092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150575"/>
            <a:ext cx="81724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dirty="0">
                <a:solidFill>
                  <a:prstClr val="black"/>
                </a:solidFill>
              </a:rPr>
              <a:t>Art. 1. Spór zbiorowy pracowników z pracodawcą lub pracodawcami </a:t>
            </a:r>
            <a:r>
              <a:rPr lang="pl-PL" sz="2000" b="1" dirty="0" smtClean="0">
                <a:solidFill>
                  <a:prstClr val="black"/>
                </a:solidFill>
              </a:rPr>
              <a:t>może dotyczyć</a:t>
            </a:r>
            <a:r>
              <a:rPr lang="pl-PL" sz="2000" dirty="0" smtClean="0">
                <a:solidFill>
                  <a:prstClr val="black"/>
                </a:solidFill>
              </a:rPr>
              <a:t>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prstClr val="black"/>
                </a:solidFill>
              </a:rPr>
              <a:t>warunków </a:t>
            </a:r>
            <a:r>
              <a:rPr lang="pl-PL" sz="2000" dirty="0">
                <a:solidFill>
                  <a:prstClr val="black"/>
                </a:solidFill>
              </a:rPr>
              <a:t>pracy, </a:t>
            </a:r>
            <a:endParaRPr lang="pl-PL" sz="2000" dirty="0" smtClean="0">
              <a:solidFill>
                <a:prstClr val="black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</a:rPr>
              <a:t>p</a:t>
            </a:r>
            <a:r>
              <a:rPr lang="pl-PL" sz="2000" dirty="0" smtClean="0">
                <a:solidFill>
                  <a:prstClr val="black"/>
                </a:solidFill>
              </a:rPr>
              <a:t>łac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prstClr val="black"/>
                </a:solidFill>
              </a:rPr>
              <a:t>świadczeń socjalnych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prstClr val="black"/>
                </a:solidFill>
              </a:rPr>
              <a:t>praw </a:t>
            </a:r>
            <a:r>
              <a:rPr lang="pl-PL" sz="2000" dirty="0">
                <a:solidFill>
                  <a:prstClr val="black"/>
                </a:solidFill>
              </a:rPr>
              <a:t>i wolności związkowych pracowników lub innych grup, którym przysługuje prawo zrzeszania się w związkach zawodowych.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43223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2551837"/>
            <a:ext cx="79924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pl-PL" dirty="0" smtClean="0">
              <a:solidFill>
                <a:srgbClr val="333333"/>
              </a:solidFill>
              <a:latin typeface="Open Sans"/>
            </a:endParaRPr>
          </a:p>
          <a:p>
            <a:endParaRPr lang="pl-PL" dirty="0">
              <a:solidFill>
                <a:srgbClr val="333333"/>
              </a:solidFill>
              <a:latin typeface="Open San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43608" y="2551837"/>
            <a:ext cx="79924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prstClr val="black"/>
                </a:solidFill>
              </a:rPr>
              <a:t>Art. 2. </a:t>
            </a:r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  <a:p>
            <a:r>
              <a:rPr lang="pl-PL" dirty="0" smtClean="0">
                <a:solidFill>
                  <a:prstClr val="black"/>
                </a:solidFill>
              </a:rPr>
              <a:t>Prawa </a:t>
            </a:r>
            <a:r>
              <a:rPr lang="pl-PL" dirty="0">
                <a:solidFill>
                  <a:prstClr val="black"/>
                </a:solidFill>
              </a:rPr>
              <a:t>i interesy zbiorowe pracowników wskazane w art. 1 są reprezentowane przez </a:t>
            </a:r>
            <a:r>
              <a:rPr lang="pl-PL" b="1" dirty="0">
                <a:solidFill>
                  <a:prstClr val="black"/>
                </a:solidFill>
              </a:rPr>
              <a:t>związki zawodowe</a:t>
            </a:r>
            <a:r>
              <a:rPr lang="pl-PL" dirty="0">
                <a:solidFill>
                  <a:prstClr val="black"/>
                </a:solidFill>
              </a:rPr>
              <a:t>. </a:t>
            </a:r>
            <a:endParaRPr lang="pl-PL" dirty="0" smtClean="0">
              <a:solidFill>
                <a:prstClr val="black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  <a:p>
            <a:endParaRPr lang="pl-PL" dirty="0" smtClean="0">
              <a:solidFill>
                <a:prstClr val="black"/>
              </a:solidFill>
            </a:endParaRPr>
          </a:p>
          <a:p>
            <a:r>
              <a:rPr lang="pl-PL" dirty="0" smtClean="0">
                <a:solidFill>
                  <a:prstClr val="black"/>
                </a:solidFill>
              </a:rPr>
              <a:t>Prawa </a:t>
            </a:r>
            <a:r>
              <a:rPr lang="pl-PL" dirty="0">
                <a:solidFill>
                  <a:prstClr val="black"/>
                </a:solidFill>
              </a:rPr>
              <a:t>i interesy pracodawców w sporach zbiorowych mogą być reprezentowane przez </a:t>
            </a:r>
            <a:r>
              <a:rPr lang="pl-PL" b="1" dirty="0">
                <a:solidFill>
                  <a:prstClr val="black"/>
                </a:solidFill>
              </a:rPr>
              <a:t>właściwe organizacje pracodawców</a:t>
            </a:r>
            <a:r>
              <a:rPr lang="pl-PL" dirty="0">
                <a:solidFill>
                  <a:prstClr val="black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671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2814307"/>
            <a:ext cx="792043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b="1" dirty="0" smtClean="0">
                <a:solidFill>
                  <a:srgbClr val="333333"/>
                </a:solidFill>
                <a:latin typeface="Open Sans"/>
              </a:rPr>
              <a:t>ETAPY SPORU ZBIOROWEGO</a:t>
            </a:r>
            <a:endParaRPr lang="pl-PL" b="1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b="1" cap="all" dirty="0">
              <a:solidFill>
                <a:prstClr val="black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6025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073626"/>
            <a:ext cx="81003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400" b="1" cap="all" dirty="0" smtClean="0">
                <a:solidFill>
                  <a:srgbClr val="333333"/>
                </a:solidFill>
                <a:latin typeface="+mj-lt"/>
              </a:rPr>
              <a:t>Część prawa pracy </a:t>
            </a:r>
            <a:r>
              <a:rPr lang="pl-PL" sz="2400" cap="all" dirty="0" smtClean="0">
                <a:solidFill>
                  <a:srgbClr val="333333"/>
                </a:solidFill>
                <a:latin typeface="+mj-lt"/>
              </a:rPr>
              <a:t>wyodrębniana ze względu na przedmiot regulacji (brak ustawowej definicji)</a:t>
            </a:r>
          </a:p>
          <a:p>
            <a:pPr algn="just"/>
            <a:endParaRPr lang="pl-PL" sz="2400" cap="all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333333"/>
                </a:solidFill>
                <a:latin typeface="+mn-lt"/>
              </a:rPr>
              <a:t>p</a:t>
            </a:r>
            <a:r>
              <a:rPr lang="pl-PL" sz="2400" dirty="0" smtClean="0">
                <a:solidFill>
                  <a:srgbClr val="333333"/>
                </a:solidFill>
                <a:latin typeface="+mn-lt"/>
              </a:rPr>
              <a:t>rzedmiotem zbiorowego prawa pracy są stosunki społeczne regulowane przepisami prawnymi, których celem jest stworzenie </a:t>
            </a:r>
            <a:r>
              <a:rPr lang="pl-PL" sz="2400" b="1" dirty="0" smtClean="0">
                <a:solidFill>
                  <a:srgbClr val="333333"/>
                </a:solidFill>
                <a:latin typeface="+mn-lt"/>
              </a:rPr>
              <a:t>ram organizacyjno-prawnych</a:t>
            </a:r>
            <a:r>
              <a:rPr lang="pl-PL" sz="2400" dirty="0" smtClean="0">
                <a:solidFill>
                  <a:srgbClr val="333333"/>
                </a:solidFill>
                <a:latin typeface="+mn-lt"/>
              </a:rPr>
              <a:t> dla realizacji interesów stron stosunku pracy  </a:t>
            </a:r>
            <a:endParaRPr lang="pl-PL" sz="2400" dirty="0">
              <a:solidFill>
                <a:srgbClr val="3333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64671" y="1988840"/>
            <a:ext cx="8100392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2000" b="1" dirty="0">
                <a:solidFill>
                  <a:srgbClr val="222222"/>
                </a:solidFill>
                <a:latin typeface="Calibri"/>
              </a:rPr>
              <a:t>Etap 1. Rokowania</a:t>
            </a:r>
            <a:endParaRPr lang="pl-PL" sz="2000" dirty="0">
              <a:solidFill>
                <a:srgbClr val="222222"/>
              </a:solidFill>
              <a:latin typeface="Calibri"/>
            </a:endParaRPr>
          </a:p>
          <a:p>
            <a:endParaRPr lang="pl-PL" sz="2000" dirty="0" smtClean="0">
              <a:solidFill>
                <a:srgbClr val="222222"/>
              </a:solidFill>
              <a:latin typeface="Calibri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Calibri"/>
              </a:rPr>
              <a:t>w</a:t>
            </a:r>
            <a:r>
              <a:rPr lang="pl-PL" sz="2000" dirty="0" smtClean="0">
                <a:solidFill>
                  <a:srgbClr val="222222"/>
                </a:solidFill>
                <a:latin typeface="Calibri"/>
              </a:rPr>
              <a:t> razie pojawienia się sporu pracodawca jest zobowiązany do przeprowadzenia </a:t>
            </a:r>
            <a:r>
              <a:rPr lang="pl-PL" sz="2000" b="1" dirty="0" smtClean="0">
                <a:solidFill>
                  <a:srgbClr val="222222"/>
                </a:solidFill>
                <a:latin typeface="Calibri"/>
              </a:rPr>
              <a:t>rokowań</a:t>
            </a:r>
          </a:p>
          <a:p>
            <a:pPr marL="342900" indent="-342900">
              <a:buFont typeface="Arial" pitchFamily="34" charset="0"/>
              <a:buChar char="•"/>
            </a:pPr>
            <a:endParaRPr lang="pl-PL" sz="2000" b="1" dirty="0">
              <a:solidFill>
                <a:srgbClr val="222222"/>
              </a:solidFill>
              <a:latin typeface="Calibri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Calibri"/>
              </a:rPr>
              <a:t>j</a:t>
            </a:r>
            <a:r>
              <a:rPr lang="pl-PL" sz="2000" dirty="0" smtClean="0">
                <a:solidFill>
                  <a:srgbClr val="222222"/>
                </a:solidFill>
                <a:latin typeface="Calibri"/>
              </a:rPr>
              <a:t>eśli rokowania zakończą się pomyślnie, strony kończą spór i podpisują </a:t>
            </a:r>
            <a:r>
              <a:rPr lang="pl-PL" sz="2000" b="1" dirty="0" smtClean="0">
                <a:solidFill>
                  <a:srgbClr val="222222"/>
                </a:solidFill>
                <a:latin typeface="Calibri"/>
              </a:rPr>
              <a:t>porozumienie (ŻRÓDŁO PRAWA)</a:t>
            </a:r>
          </a:p>
          <a:p>
            <a:pPr marL="342900" indent="-342900">
              <a:buFont typeface="Arial" pitchFamily="34" charset="0"/>
              <a:buChar char="•"/>
            </a:pPr>
            <a:endParaRPr lang="pl-PL" sz="2000" b="1" dirty="0">
              <a:solidFill>
                <a:srgbClr val="222222"/>
              </a:solidFill>
              <a:latin typeface="Calibri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Calibri"/>
              </a:rPr>
              <a:t>jeśli rokowania </a:t>
            </a:r>
            <a:r>
              <a:rPr lang="pl-PL" sz="2000" dirty="0" smtClean="0">
                <a:solidFill>
                  <a:srgbClr val="222222"/>
                </a:solidFill>
                <a:latin typeface="Calibri"/>
              </a:rPr>
              <a:t>nie zakończą </a:t>
            </a:r>
            <a:r>
              <a:rPr lang="pl-PL" sz="2000" dirty="0">
                <a:solidFill>
                  <a:srgbClr val="222222"/>
                </a:solidFill>
                <a:latin typeface="Calibri"/>
              </a:rPr>
              <a:t>się pomyślnie, </a:t>
            </a:r>
            <a:r>
              <a:rPr lang="pl-PL" sz="2000" dirty="0" smtClean="0">
                <a:solidFill>
                  <a:srgbClr val="222222"/>
                </a:solidFill>
                <a:latin typeface="Calibri"/>
              </a:rPr>
              <a:t>strony</a:t>
            </a:r>
            <a:r>
              <a:rPr lang="pl-PL" sz="2000" b="1" dirty="0">
                <a:solidFill>
                  <a:srgbClr val="222222"/>
                </a:solidFill>
                <a:latin typeface="Calibri"/>
              </a:rPr>
              <a:t> </a:t>
            </a:r>
            <a:r>
              <a:rPr lang="pl-PL" sz="2000" dirty="0" smtClean="0">
                <a:solidFill>
                  <a:srgbClr val="222222"/>
                </a:solidFill>
                <a:latin typeface="Calibri"/>
              </a:rPr>
              <a:t>podpisują </a:t>
            </a:r>
            <a:r>
              <a:rPr lang="pl-PL" sz="2000" dirty="0">
                <a:solidFill>
                  <a:srgbClr val="222222"/>
                </a:solidFill>
                <a:latin typeface="Calibri"/>
              </a:rPr>
              <a:t>protokół rozbieżności ze wskazaniem stanowisk stron i przechodzą do następnego etapu czyli </a:t>
            </a:r>
            <a:r>
              <a:rPr lang="pl-PL" sz="2400" b="1" dirty="0" smtClean="0">
                <a:solidFill>
                  <a:srgbClr val="222222"/>
                </a:solidFill>
                <a:latin typeface="Calibri"/>
              </a:rPr>
              <a:t>mediacji</a:t>
            </a:r>
            <a:endParaRPr lang="pl-PL" sz="2000" b="1" dirty="0">
              <a:solidFill>
                <a:srgbClr val="222222"/>
              </a:solidFill>
              <a:latin typeface="Calibri"/>
            </a:endParaRPr>
          </a:p>
          <a:p>
            <a:pPr algn="just"/>
            <a:endParaRPr lang="pl-PL" sz="2000" cap="all" dirty="0">
              <a:solidFill>
                <a:prstClr val="black"/>
              </a:solidFill>
              <a:latin typeface="Open Sans"/>
            </a:endParaRPr>
          </a:p>
          <a:p>
            <a:pPr algn="just"/>
            <a:endParaRPr lang="pl-PL" sz="2000" cap="all" dirty="0" smtClean="0">
              <a:solidFill>
                <a:prstClr val="black"/>
              </a:solidFill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solidFill>
                <a:prstClr val="black"/>
              </a:solidFill>
              <a:latin typeface="Open Sans"/>
            </a:endParaRPr>
          </a:p>
          <a:p>
            <a:pPr algn="just"/>
            <a:endParaRPr lang="pl-PL" cap="al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966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1052736"/>
            <a:ext cx="777641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2000" b="1" cap="all" dirty="0" smtClean="0">
                <a:solidFill>
                  <a:srgbClr val="333333"/>
                </a:solidFill>
                <a:latin typeface="Calibri"/>
              </a:rPr>
              <a:t>ETAP 2. MEDIACJE</a:t>
            </a:r>
          </a:p>
          <a:p>
            <a:pPr algn="just"/>
            <a:endParaRPr lang="pl-PL" sz="2000" dirty="0" smtClean="0">
              <a:solidFill>
                <a:srgbClr val="333333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333333"/>
                </a:solidFill>
                <a:latin typeface="Calibri"/>
              </a:rPr>
              <a:t>m</a:t>
            </a:r>
            <a:r>
              <a:rPr lang="pl-PL" sz="2000" dirty="0" smtClean="0">
                <a:solidFill>
                  <a:srgbClr val="333333"/>
                </a:solidFill>
                <a:latin typeface="Calibri"/>
              </a:rPr>
              <a:t>ediacje </a:t>
            </a:r>
            <a:r>
              <a:rPr lang="pl-PL" sz="2000" dirty="0">
                <a:solidFill>
                  <a:srgbClr val="333333"/>
                </a:solidFill>
                <a:latin typeface="Calibri"/>
              </a:rPr>
              <a:t>są prowadzone z udziałem osoby bezstronnej – </a:t>
            </a:r>
            <a:r>
              <a:rPr lang="pl-PL" sz="2000" b="1" dirty="0" smtClean="0">
                <a:solidFill>
                  <a:srgbClr val="333333"/>
                </a:solidFill>
                <a:latin typeface="Calibri"/>
              </a:rPr>
              <a:t>mediatora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b="1" dirty="0">
              <a:solidFill>
                <a:srgbClr val="333333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333333"/>
                </a:solidFill>
                <a:latin typeface="Calibri"/>
              </a:rPr>
              <a:t>s</a:t>
            </a:r>
            <a:r>
              <a:rPr lang="pl-PL" sz="2000" dirty="0" smtClean="0">
                <a:solidFill>
                  <a:srgbClr val="333333"/>
                </a:solidFill>
                <a:latin typeface="Calibri"/>
              </a:rPr>
              <a:t>trony </a:t>
            </a:r>
            <a:r>
              <a:rPr lang="pl-PL" sz="2000" dirty="0">
                <a:solidFill>
                  <a:srgbClr val="333333"/>
                </a:solidFill>
                <a:latin typeface="Calibri"/>
              </a:rPr>
              <a:t>wybierają </a:t>
            </a:r>
            <a:r>
              <a:rPr lang="pl-PL" sz="2000" dirty="0" smtClean="0">
                <a:solidFill>
                  <a:srgbClr val="333333"/>
                </a:solidFill>
                <a:latin typeface="Calibri"/>
              </a:rPr>
              <a:t>mediatora </a:t>
            </a:r>
            <a:r>
              <a:rPr lang="pl-PL" sz="2000" dirty="0">
                <a:solidFill>
                  <a:srgbClr val="333333"/>
                </a:solidFill>
                <a:latin typeface="Calibri"/>
              </a:rPr>
              <a:t>wspólnie, a jeśli nie uda się im porozumieć co do wyboru takiej osoby w ciągu 5 dni, to wybiera go Minister Pracy i Polityki Socjalnej na wniosek jednej ze </a:t>
            </a:r>
            <a:r>
              <a:rPr lang="pl-PL" sz="2000" dirty="0" smtClean="0">
                <a:solidFill>
                  <a:srgbClr val="333333"/>
                </a:solidFill>
                <a:latin typeface="Calibri"/>
              </a:rPr>
              <a:t>stron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333333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333333"/>
                </a:solidFill>
                <a:latin typeface="Calibri"/>
              </a:rPr>
              <a:t>m</a:t>
            </a:r>
            <a:r>
              <a:rPr lang="pl-PL" sz="2000" dirty="0" smtClean="0">
                <a:solidFill>
                  <a:srgbClr val="333333"/>
                </a:solidFill>
                <a:latin typeface="Calibri"/>
              </a:rPr>
              <a:t>ediator </a:t>
            </a:r>
            <a:r>
              <a:rPr lang="pl-PL" sz="2000" dirty="0">
                <a:solidFill>
                  <a:srgbClr val="333333"/>
                </a:solidFill>
                <a:latin typeface="Calibri"/>
              </a:rPr>
              <a:t>ma przede wszystkim pomóc w osiągnięciu </a:t>
            </a:r>
            <a:r>
              <a:rPr lang="pl-PL" sz="2000" b="1" dirty="0" smtClean="0">
                <a:solidFill>
                  <a:srgbClr val="333333"/>
                </a:solidFill>
                <a:latin typeface="Calibri"/>
              </a:rPr>
              <a:t>porozumienia</a:t>
            </a:r>
            <a:endParaRPr lang="pl-PL" sz="2000" dirty="0" smtClean="0">
              <a:solidFill>
                <a:srgbClr val="333333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333333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333333"/>
                </a:solidFill>
                <a:latin typeface="Calibri"/>
              </a:rPr>
              <a:t>nieosiągnięcie porozumienia rozwiązującego spór zbiorowy w postępowaniu mediacyjnym uprawnia do podjęcia </a:t>
            </a:r>
            <a:r>
              <a:rPr lang="pl-PL" sz="2000" b="1" dirty="0">
                <a:solidFill>
                  <a:srgbClr val="333333"/>
                </a:solidFill>
                <a:latin typeface="Calibri"/>
              </a:rPr>
              <a:t>akcji </a:t>
            </a:r>
            <a:r>
              <a:rPr lang="pl-PL" sz="2000" b="1" dirty="0" smtClean="0">
                <a:solidFill>
                  <a:srgbClr val="333333"/>
                </a:solidFill>
                <a:latin typeface="Calibri"/>
              </a:rPr>
              <a:t>strajkowej</a:t>
            </a:r>
          </a:p>
          <a:p>
            <a:pPr algn="just"/>
            <a:endParaRPr lang="pl-PL" sz="2000" b="1" dirty="0">
              <a:solidFill>
                <a:srgbClr val="333333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333333"/>
                </a:solidFill>
                <a:latin typeface="Calibri"/>
              </a:rPr>
              <a:t>podmiot </a:t>
            </a:r>
            <a:r>
              <a:rPr lang="pl-PL" sz="2000" dirty="0">
                <a:solidFill>
                  <a:srgbClr val="333333"/>
                </a:solidFill>
                <a:latin typeface="Calibri"/>
              </a:rPr>
              <a:t>prowadzący spór zbiorowy w interesie pracowników </a:t>
            </a:r>
            <a:r>
              <a:rPr lang="pl-PL" sz="2000" dirty="0" smtClean="0">
                <a:solidFill>
                  <a:srgbClr val="333333"/>
                </a:solidFill>
                <a:latin typeface="Calibri"/>
              </a:rPr>
              <a:t>może</a:t>
            </a:r>
            <a:r>
              <a:rPr lang="pl-PL" sz="2000" dirty="0">
                <a:solidFill>
                  <a:srgbClr val="333333"/>
                </a:solidFill>
                <a:latin typeface="Calibri"/>
              </a:rPr>
              <a:t>, nie korzystając </a:t>
            </a:r>
            <a:r>
              <a:rPr lang="pl-PL" sz="2000" dirty="0" smtClean="0">
                <a:solidFill>
                  <a:srgbClr val="333333"/>
                </a:solidFill>
                <a:latin typeface="Calibri"/>
              </a:rPr>
              <a:t>z prawa do akcji strajkowej, </a:t>
            </a:r>
            <a:r>
              <a:rPr lang="pl-PL" sz="2000" dirty="0">
                <a:solidFill>
                  <a:srgbClr val="333333"/>
                </a:solidFill>
                <a:latin typeface="Calibri"/>
              </a:rPr>
              <a:t>podjąć próbę rozwiązania sporu przez poddanie </a:t>
            </a:r>
            <a:r>
              <a:rPr lang="pl-PL" sz="2000" dirty="0" smtClean="0">
                <a:solidFill>
                  <a:srgbClr val="333333"/>
                </a:solidFill>
                <a:latin typeface="Calibri"/>
              </a:rPr>
              <a:t>go rozstrzygnięciu </a:t>
            </a:r>
            <a:r>
              <a:rPr lang="pl-PL" sz="2000" dirty="0">
                <a:solidFill>
                  <a:srgbClr val="333333"/>
                </a:solidFill>
                <a:latin typeface="Calibri"/>
              </a:rPr>
              <a:t>kolegium </a:t>
            </a:r>
            <a:r>
              <a:rPr lang="pl-PL" sz="2000" b="1" dirty="0" smtClean="0">
                <a:solidFill>
                  <a:srgbClr val="333333"/>
                </a:solidFill>
                <a:latin typeface="Calibri"/>
              </a:rPr>
              <a:t>arbitrażu społecznego</a:t>
            </a:r>
            <a:endParaRPr lang="pl-PL" sz="2400" b="1" dirty="0">
              <a:solidFill>
                <a:srgbClr val="333333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333333"/>
              </a:solidFill>
              <a:latin typeface="Calibri"/>
            </a:endParaRPr>
          </a:p>
          <a:p>
            <a:pPr algn="just"/>
            <a:endParaRPr lang="pl-PL" sz="2000" b="1" dirty="0">
              <a:solidFill>
                <a:srgbClr val="33333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967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cap="all" dirty="0" smtClean="0">
                <a:solidFill>
                  <a:srgbClr val="333333"/>
                </a:solidFill>
                <a:latin typeface="Calibri"/>
              </a:rPr>
              <a:t>ETAP 3. ARBITRAŻ</a:t>
            </a:r>
          </a:p>
          <a:p>
            <a:pPr algn="ctr"/>
            <a:endParaRPr lang="pl-PL" sz="2000" b="1" cap="all" dirty="0" smtClean="0">
              <a:solidFill>
                <a:srgbClr val="333333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arbitraż 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polega na rozpoznaniu sporu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przez </a:t>
            </a:r>
            <a:r>
              <a:rPr lang="pl-PL" sz="2000" b="1" dirty="0" smtClean="0">
                <a:solidFill>
                  <a:srgbClr val="222222"/>
                </a:solidFill>
                <a:latin typeface="Helvetica Neue"/>
              </a:rPr>
              <a:t>kolegium arbitrażu społecznego przy sądzie wojewódzkim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(dot. sporu zakładowego) lub </a:t>
            </a:r>
            <a:r>
              <a:rPr lang="pl-PL" sz="2000" b="1" dirty="0" smtClean="0">
                <a:solidFill>
                  <a:srgbClr val="222222"/>
                </a:solidFill>
                <a:latin typeface="Helvetica Neue"/>
              </a:rPr>
              <a:t>Kolegium </a:t>
            </a:r>
            <a:r>
              <a:rPr lang="pl-PL" sz="2000" b="1" dirty="0">
                <a:solidFill>
                  <a:srgbClr val="222222"/>
                </a:solidFill>
                <a:latin typeface="Helvetica Neue"/>
              </a:rPr>
              <a:t>Arbitrażu Społecznego przy Sądzie </a:t>
            </a:r>
            <a:r>
              <a:rPr lang="pl-PL" sz="2000" b="1" dirty="0" smtClean="0">
                <a:solidFill>
                  <a:srgbClr val="222222"/>
                </a:solidFill>
                <a:latin typeface="Helvetica Neue"/>
              </a:rPr>
              <a:t>Najwyższym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(dot. sporu ponadzakładowego)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222222"/>
              </a:solidFill>
              <a:latin typeface="Helvetica Neue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Helvetica Neue"/>
              </a:rPr>
              <a:t>k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olegium 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po rozpoznaniu sporu wydaje </a:t>
            </a:r>
            <a:r>
              <a:rPr lang="pl-PL" sz="2000" b="1" dirty="0">
                <a:solidFill>
                  <a:srgbClr val="222222"/>
                </a:solidFill>
                <a:latin typeface="Helvetica Neue"/>
              </a:rPr>
              <a:t>orzeczenie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, które jest wiążące dla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stron</a:t>
            </a:r>
            <a:endParaRPr lang="pl-PL" sz="2000" cap="all" dirty="0">
              <a:solidFill>
                <a:srgbClr val="333333"/>
              </a:solidFill>
              <a:latin typeface="Calibri"/>
            </a:endParaRPr>
          </a:p>
          <a:p>
            <a:pPr marL="109728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 smtClean="0">
              <a:solidFill>
                <a:prstClr val="black"/>
              </a:solidFill>
              <a:latin typeface="Calibri"/>
            </a:endParaRP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50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38135" y="1387714"/>
            <a:ext cx="7956376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000" b="1" cap="all" dirty="0">
                <a:solidFill>
                  <a:srgbClr val="333333"/>
                </a:solidFill>
                <a:latin typeface="Calibri"/>
              </a:rPr>
              <a:t>ETAP </a:t>
            </a:r>
            <a:r>
              <a:rPr lang="pl-PL" sz="2000" b="1" cap="all" dirty="0" smtClean="0">
                <a:solidFill>
                  <a:srgbClr val="333333"/>
                </a:solidFill>
                <a:latin typeface="Calibri"/>
              </a:rPr>
              <a:t>4. STRAJK</a:t>
            </a:r>
          </a:p>
          <a:p>
            <a:pPr algn="just"/>
            <a:endParaRPr lang="pl-PL" sz="2000" cap="all" dirty="0" smtClean="0">
              <a:solidFill>
                <a:srgbClr val="333333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Helvetica Neue"/>
              </a:rPr>
              <a:t>m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oże być 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ogłoszony dopiero po bezskutecznym przeprowadzeniu rokowań i 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mediacji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222222"/>
              </a:solidFill>
              <a:latin typeface="Helvetica Neue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222222"/>
                </a:solidFill>
                <a:latin typeface="Helvetica Neue"/>
              </a:rPr>
              <a:t>p</a:t>
            </a:r>
            <a:r>
              <a:rPr lang="pl-PL" sz="2000" dirty="0" smtClean="0">
                <a:solidFill>
                  <a:srgbClr val="222222"/>
                </a:solidFill>
                <a:latin typeface="Helvetica Neue"/>
              </a:rPr>
              <a:t>olega </a:t>
            </a:r>
            <a:r>
              <a:rPr lang="pl-PL" sz="2000" dirty="0">
                <a:solidFill>
                  <a:srgbClr val="222222"/>
                </a:solidFill>
                <a:latin typeface="Helvetica Neue"/>
              </a:rPr>
              <a:t>na </a:t>
            </a:r>
            <a:r>
              <a:rPr lang="pl-PL" sz="2000" b="1" dirty="0">
                <a:solidFill>
                  <a:srgbClr val="222222"/>
                </a:solidFill>
                <a:latin typeface="Helvetica Neue"/>
              </a:rPr>
              <a:t>dobrowolnym i zbiorowym powstrzymaniu się od wykonywania pracy przez </a:t>
            </a:r>
            <a:r>
              <a:rPr lang="pl-PL" sz="2000" b="1" dirty="0" smtClean="0">
                <a:solidFill>
                  <a:srgbClr val="222222"/>
                </a:solidFill>
                <a:latin typeface="Helvetica Neue"/>
              </a:rPr>
              <a:t>pracowników</a:t>
            </a:r>
            <a:endParaRPr lang="pl-PL" sz="2000" b="1" cap="all" dirty="0">
              <a:solidFill>
                <a:srgbClr val="33333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84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1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Calibri"/>
              </a:rPr>
              <a:t>PRAWO PRACY</a:t>
            </a:r>
            <a:endParaRPr lang="pl-PL" sz="2800" b="1" cap="all" dirty="0">
              <a:solidFill>
                <a:srgbClr val="33333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297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412177"/>
            <a:ext cx="8100392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2800" b="1" cap="all" dirty="0">
                <a:solidFill>
                  <a:srgbClr val="333333"/>
                </a:solidFill>
                <a:latin typeface="Calibri"/>
              </a:rPr>
              <a:t>USTAWA</a:t>
            </a:r>
          </a:p>
          <a:p>
            <a:pPr algn="ctr"/>
            <a:r>
              <a:rPr lang="pl-PL" sz="2400" cap="all" dirty="0">
                <a:solidFill>
                  <a:srgbClr val="333333"/>
                </a:solidFill>
                <a:latin typeface="Calibri"/>
              </a:rPr>
              <a:t>z dnia 13 marca 2003 r.</a:t>
            </a:r>
          </a:p>
          <a:p>
            <a:pPr algn="ctr"/>
            <a:r>
              <a:rPr lang="pl-PL" sz="2400" cap="all" dirty="0">
                <a:solidFill>
                  <a:srgbClr val="333333"/>
                </a:solidFill>
                <a:latin typeface="Calibri"/>
              </a:rPr>
              <a:t>o szczególnych zasadach rozwiązywania z pracownikami stosunków pracy z przyczyn niedotyczących </a:t>
            </a:r>
            <a:r>
              <a:rPr lang="pl-PL" sz="2400" cap="all" dirty="0" smtClean="0">
                <a:solidFill>
                  <a:srgbClr val="333333"/>
                </a:solidFill>
                <a:latin typeface="Calibri"/>
              </a:rPr>
              <a:t>pracowników</a:t>
            </a:r>
            <a:endParaRPr lang="pl-PL" sz="2400" cap="all" dirty="0">
              <a:solidFill>
                <a:srgbClr val="33333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1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596843"/>
            <a:ext cx="810039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>
                <a:solidFill>
                  <a:srgbClr val="000000"/>
                </a:solidFill>
                <a:latin typeface="Verdana"/>
              </a:rPr>
              <a:t>Art. 12.</a:t>
            </a:r>
            <a:r>
              <a:rPr lang="pl-PL" sz="2000" dirty="0">
                <a:solidFill>
                  <a:srgbClr val="000000"/>
                </a:solidFill>
                <a:latin typeface="Verdana"/>
              </a:rPr>
              <a:t> Przy rozwiązywaniu stosunków pracy z przyczyn niedotyczących pracowników, </a:t>
            </a:r>
            <a:r>
              <a:rPr lang="pl-PL" sz="2000" b="1" dirty="0">
                <a:solidFill>
                  <a:srgbClr val="000000"/>
                </a:solidFill>
                <a:latin typeface="Verdana"/>
              </a:rPr>
              <a:t>w zakresie nieuregulowanym w niniejszej ustawie</a:t>
            </a:r>
            <a:r>
              <a:rPr lang="pl-PL" sz="2000" dirty="0">
                <a:solidFill>
                  <a:srgbClr val="000000"/>
                </a:solidFill>
                <a:latin typeface="Verdana"/>
              </a:rPr>
              <a:t>, a także przy </a:t>
            </a:r>
            <a:r>
              <a:rPr lang="pl-PL" sz="2000" b="1" dirty="0">
                <a:solidFill>
                  <a:srgbClr val="000000"/>
                </a:solidFill>
                <a:latin typeface="Verdana"/>
              </a:rPr>
              <a:t>rozpatrywaniu sporów </a:t>
            </a:r>
            <a:r>
              <a:rPr lang="pl-PL" sz="2000" dirty="0">
                <a:solidFill>
                  <a:srgbClr val="000000"/>
                </a:solidFill>
                <a:latin typeface="Verdana"/>
              </a:rPr>
              <a:t>związanych z naruszeniem przepisów niniejszej ustawy </a:t>
            </a:r>
            <a:r>
              <a:rPr lang="pl-PL" sz="2000" b="1" dirty="0">
                <a:solidFill>
                  <a:srgbClr val="000000"/>
                </a:solidFill>
                <a:latin typeface="Verdana"/>
              </a:rPr>
              <a:t>stosuje się przepisy </a:t>
            </a:r>
            <a:r>
              <a:rPr lang="pl-PL" sz="2000" b="1" dirty="0">
                <a:solidFill>
                  <a:prstClr val="black"/>
                </a:solidFill>
                <a:latin typeface="Verdana"/>
              </a:rPr>
              <a:t>Kodeksu pracy.</a:t>
            </a:r>
            <a:endParaRPr lang="pl-PL" b="1" cap="al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37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3058508"/>
            <a:ext cx="81003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>
                <a:solidFill>
                  <a:srgbClr val="000000"/>
                </a:solidFill>
                <a:latin typeface="Verdana"/>
              </a:rPr>
              <a:t>Art. 11.</a:t>
            </a:r>
            <a:r>
              <a:rPr lang="pl-PL" sz="2000" dirty="0">
                <a:solidFill>
                  <a:srgbClr val="000000"/>
                </a:solidFill>
                <a:latin typeface="Verdana"/>
              </a:rPr>
              <a:t> Przepisów ustawy </a:t>
            </a:r>
            <a:r>
              <a:rPr lang="pl-PL" sz="2000" b="1" dirty="0">
                <a:solidFill>
                  <a:srgbClr val="000000"/>
                </a:solidFill>
                <a:latin typeface="Verdana"/>
              </a:rPr>
              <a:t>nie stosuje się</a:t>
            </a:r>
            <a:r>
              <a:rPr lang="pl-PL" sz="2000" dirty="0">
                <a:solidFill>
                  <a:srgbClr val="000000"/>
                </a:solidFill>
                <a:latin typeface="Verdana"/>
              </a:rPr>
              <a:t> do pracowników zatrudnionych na podstawie mianowania.</a:t>
            </a:r>
            <a:endParaRPr lang="pl-PL" b="1" cap="al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66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84226" y="1011506"/>
            <a:ext cx="8129612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cap="all" dirty="0" smtClean="0">
                <a:solidFill>
                  <a:srgbClr val="333333"/>
                </a:solidFill>
                <a:latin typeface="Calibri"/>
              </a:rPr>
              <a:t>ZAKRES ZASTOSOWANIA USTAWY</a:t>
            </a:r>
          </a:p>
          <a:p>
            <a:pPr algn="just"/>
            <a:endParaRPr lang="pl-PL" sz="2000" b="1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pl-PL" sz="1600" b="1" dirty="0" smtClean="0">
                <a:solidFill>
                  <a:srgbClr val="000000"/>
                </a:solidFill>
                <a:latin typeface="Verdana"/>
              </a:rPr>
              <a:t>Art</a:t>
            </a:r>
            <a:r>
              <a:rPr lang="pl-PL" sz="1600" b="1" dirty="0">
                <a:solidFill>
                  <a:srgbClr val="000000"/>
                </a:solidFill>
                <a:latin typeface="Verdana"/>
              </a:rPr>
              <a:t>. 1.</a:t>
            </a:r>
            <a:r>
              <a:rPr lang="pl-PL" sz="1600" dirty="0">
                <a:solidFill>
                  <a:srgbClr val="000000"/>
                </a:solidFill>
                <a:latin typeface="Verdana"/>
              </a:rPr>
              <a:t> 1. Przepisy ustawy stosuje się w razie konieczności rozwiązania przez pracodawcę zatrudniającego </a:t>
            </a:r>
            <a:r>
              <a:rPr lang="pl-PL" sz="1600" b="1" dirty="0">
                <a:solidFill>
                  <a:srgbClr val="000000"/>
                </a:solidFill>
                <a:latin typeface="Verdana"/>
              </a:rPr>
              <a:t>co </a:t>
            </a:r>
            <a:r>
              <a:rPr lang="pl-PL" sz="1600" b="1" dirty="0" smtClean="0">
                <a:solidFill>
                  <a:srgbClr val="000000"/>
                </a:solidFill>
                <a:latin typeface="Verdana"/>
              </a:rPr>
              <a:t>najmniej 20</a:t>
            </a:r>
            <a:r>
              <a:rPr lang="pl-PL" sz="1600" b="1" dirty="0">
                <a:solidFill>
                  <a:srgbClr val="000000"/>
                </a:solidFill>
                <a:latin typeface="Verdana"/>
              </a:rPr>
              <a:t> pracowników</a:t>
            </a:r>
            <a:r>
              <a:rPr lang="pl-PL" sz="1600" dirty="0">
                <a:solidFill>
                  <a:srgbClr val="000000"/>
                </a:solidFill>
                <a:latin typeface="Verdana"/>
              </a:rPr>
              <a:t> </a:t>
            </a:r>
            <a:r>
              <a:rPr lang="pl-PL" sz="1600" dirty="0" smtClean="0">
                <a:solidFill>
                  <a:srgbClr val="000000"/>
                </a:solidFill>
                <a:latin typeface="Verdana"/>
              </a:rPr>
              <a:t>stosunków pracy</a:t>
            </a:r>
            <a:r>
              <a:rPr lang="pl-PL" sz="1600" dirty="0">
                <a:solidFill>
                  <a:srgbClr val="000000"/>
                </a:solidFill>
                <a:latin typeface="Verdana"/>
              </a:rPr>
              <a:t> </a:t>
            </a:r>
            <a:r>
              <a:rPr lang="pl-PL" sz="1600" b="1" dirty="0">
                <a:solidFill>
                  <a:srgbClr val="000000"/>
                </a:solidFill>
                <a:latin typeface="Verdana"/>
              </a:rPr>
              <a:t>z przyczyn niedotyczących pracowników</a:t>
            </a:r>
            <a:r>
              <a:rPr lang="pl-PL" sz="1600" dirty="0">
                <a:solidFill>
                  <a:srgbClr val="000000"/>
                </a:solidFill>
                <a:latin typeface="Verdana"/>
              </a:rPr>
              <a:t>, w drodze </a:t>
            </a:r>
            <a:r>
              <a:rPr lang="pl-PL" sz="1600" b="1" dirty="0">
                <a:solidFill>
                  <a:srgbClr val="000000"/>
                </a:solidFill>
                <a:latin typeface="Verdana"/>
              </a:rPr>
              <a:t>wypowiedzenia</a:t>
            </a:r>
            <a:r>
              <a:rPr lang="pl-PL" sz="1600" dirty="0">
                <a:solidFill>
                  <a:srgbClr val="000000"/>
                </a:solidFill>
                <a:latin typeface="Verdana"/>
              </a:rPr>
              <a:t> dokonanego przez pracodawcę, a także na mocy </a:t>
            </a:r>
            <a:r>
              <a:rPr lang="pl-PL" sz="1600" b="1" dirty="0">
                <a:solidFill>
                  <a:srgbClr val="000000"/>
                </a:solidFill>
                <a:latin typeface="Verdana"/>
              </a:rPr>
              <a:t>porozumienia stron</a:t>
            </a:r>
            <a:r>
              <a:rPr lang="pl-PL" sz="1600" dirty="0">
                <a:solidFill>
                  <a:srgbClr val="000000"/>
                </a:solidFill>
                <a:latin typeface="Verdana"/>
              </a:rPr>
              <a:t>, jeżeli w okresie nieprzekraczającym </a:t>
            </a:r>
            <a:r>
              <a:rPr lang="pl-PL" sz="1600" b="1" dirty="0">
                <a:solidFill>
                  <a:srgbClr val="000000"/>
                </a:solidFill>
                <a:latin typeface="Verdana"/>
              </a:rPr>
              <a:t>30 dni </a:t>
            </a:r>
            <a:r>
              <a:rPr lang="pl-PL" sz="1600" dirty="0">
                <a:solidFill>
                  <a:srgbClr val="000000"/>
                </a:solidFill>
                <a:latin typeface="Verdana"/>
              </a:rPr>
              <a:t>zwolnienie obejmuje co najmniej:</a:t>
            </a:r>
          </a:p>
          <a:p>
            <a:pPr algn="just"/>
            <a:r>
              <a:rPr lang="pl-PL" sz="1600" dirty="0">
                <a:solidFill>
                  <a:srgbClr val="000000"/>
                </a:solidFill>
                <a:latin typeface="Verdana"/>
              </a:rPr>
              <a:t>1)   10 pracowników, gdy pracodawca zatrudnia mniej niż 100 pracowników,</a:t>
            </a:r>
          </a:p>
          <a:p>
            <a:pPr algn="just"/>
            <a:r>
              <a:rPr lang="pl-PL" sz="1600" dirty="0">
                <a:solidFill>
                  <a:srgbClr val="000000"/>
                </a:solidFill>
                <a:latin typeface="Verdana"/>
              </a:rPr>
              <a:t>2)   10% pracowników, gdy pracodawca zatrudnia co najmniej 100, jednakże mniej niż 300 pracowników,</a:t>
            </a:r>
          </a:p>
          <a:p>
            <a:pPr algn="just"/>
            <a:r>
              <a:rPr lang="pl-PL" sz="1600" dirty="0">
                <a:solidFill>
                  <a:srgbClr val="000000"/>
                </a:solidFill>
                <a:latin typeface="Verdana"/>
              </a:rPr>
              <a:t>3)   30 pracowników, gdy pracodawca zatrudnia co najmniej 300 lub więcej pracowników</a:t>
            </a:r>
          </a:p>
          <a:p>
            <a:pPr algn="just"/>
            <a:r>
              <a:rPr lang="pl-PL" sz="1600" dirty="0">
                <a:solidFill>
                  <a:srgbClr val="000000"/>
                </a:solidFill>
                <a:latin typeface="Verdana"/>
              </a:rPr>
              <a:t>- zwanego dalej </a:t>
            </a:r>
            <a:r>
              <a:rPr lang="pl-PL" sz="1600" b="1" dirty="0">
                <a:solidFill>
                  <a:srgbClr val="000000"/>
                </a:solidFill>
                <a:latin typeface="Verdana"/>
              </a:rPr>
              <a:t>"grupowym zwolnieniem".</a:t>
            </a:r>
          </a:p>
          <a:p>
            <a:pPr algn="just"/>
            <a:r>
              <a:rPr lang="pl-PL" sz="1600" dirty="0">
                <a:solidFill>
                  <a:srgbClr val="000000"/>
                </a:solidFill>
                <a:latin typeface="Verdana"/>
              </a:rPr>
              <a:t>2. Liczby odnoszące się do pracowników, o których mowa w ust. 1, obejmują pracowników, z którymi w ramach grupowego zwolnienia następuje rozwiązanie stosunków pracy z inicjatywy pracodawcy na mocy porozumienia stron, jeżeli dotyczy to co najmniej 5 pracowników.</a:t>
            </a:r>
          </a:p>
          <a:p>
            <a:pPr algn="just"/>
            <a:endParaRPr lang="pl-PL" sz="2000" b="1" cap="all" dirty="0">
              <a:solidFill>
                <a:srgbClr val="333333"/>
              </a:solidFill>
              <a:latin typeface="Calibri"/>
            </a:endParaRPr>
          </a:p>
          <a:p>
            <a:pPr algn="just"/>
            <a:endParaRPr lang="pl-PL" sz="2000" b="1" cap="all" dirty="0">
              <a:solidFill>
                <a:srgbClr val="333333"/>
              </a:solidFill>
              <a:latin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6561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858181"/>
            <a:ext cx="8172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dirty="0">
                <a:solidFill>
                  <a:prstClr val="black"/>
                </a:solidFill>
                <a:latin typeface="Calibri"/>
              </a:rPr>
              <a:t>Zgodnie z art. 1 ust. 2 </a:t>
            </a:r>
            <a:r>
              <a:rPr lang="pl-PL" sz="2800" dirty="0" err="1">
                <a:solidFill>
                  <a:prstClr val="black"/>
                </a:solidFill>
                <a:latin typeface="Calibri"/>
              </a:rPr>
              <a:t>u.z.g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. 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liczby 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zwalnianych pracowników 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obejmują: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prstClr val="black"/>
                </a:solidFill>
                <a:latin typeface="Calibri"/>
              </a:rPr>
              <a:t>o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soby zwalniane w 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drodze 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wypowiedzenia,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pracowników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, z którymi w ramach grupowego zwolnienia następuje rozwiązanie stosunku pracy z inicjatywy pracodawcy na mocy </a:t>
            </a:r>
            <a:r>
              <a:rPr lang="pl-PL" sz="2800" b="1" dirty="0">
                <a:solidFill>
                  <a:prstClr val="black"/>
                </a:solidFill>
                <a:latin typeface="Calibri"/>
              </a:rPr>
              <a:t>porozumienia stron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.</a:t>
            </a:r>
            <a:endParaRPr lang="pl-PL" b="1" cap="al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42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704298"/>
            <a:ext cx="8172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ZWIĄZKACH ZAWODOWYCH</a:t>
            </a:r>
          </a:p>
          <a:p>
            <a:pPr algn="just"/>
            <a:endParaRPr lang="pl-PL" sz="2000" cap="all" dirty="0" smtClean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ORGANIZACJACH PRACODAWCÓW</a:t>
            </a:r>
          </a:p>
          <a:p>
            <a:pPr algn="just"/>
            <a:endParaRPr lang="pl-PL" sz="2000" cap="all" dirty="0" smtClean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ROZWIĄZYWANIU SPORÓW ZBIOROWYCH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solidFill>
                <a:srgbClr val="333333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solidFill>
                  <a:srgbClr val="333333"/>
                </a:solidFill>
                <a:latin typeface="+mj-lt"/>
              </a:rPr>
              <a:t>USTAWA O SZCZEGÓLNYCH ZASADACH ROZWIĄZYWANIA ZPRACOWNIKAMI STOSUNKÓW PRACY Z PRZYCZYN NIEDOTYCZĄCYCH PRACOWNIKÓW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289067"/>
            <a:ext cx="8172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solidFill>
                  <a:prstClr val="black"/>
                </a:solidFill>
                <a:latin typeface="Calibri"/>
              </a:rPr>
              <a:t>2 przesłanki 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umożliwiające włączenie osób, z którymi zawarto porozumienie: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prstClr val="black"/>
                </a:solidFill>
                <a:latin typeface="Calibri"/>
              </a:rPr>
              <a:t>p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racownicy 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są na mocy porozumienia stron zwalniani </a:t>
            </a:r>
            <a:r>
              <a:rPr lang="pl-PL" sz="2800" b="1" dirty="0">
                <a:solidFill>
                  <a:prstClr val="black"/>
                </a:solidFill>
                <a:latin typeface="Calibri"/>
              </a:rPr>
              <a:t>z inicjatywy </a:t>
            </a:r>
            <a:r>
              <a:rPr lang="pl-PL" sz="2800" b="1" dirty="0" smtClean="0">
                <a:solidFill>
                  <a:prstClr val="black"/>
                </a:solidFill>
                <a:latin typeface="Calibri"/>
              </a:rPr>
              <a:t>pracodawcy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ich 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liczba nie może być mniejsza niż </a:t>
            </a:r>
            <a:r>
              <a:rPr lang="pl-PL" sz="2800" b="1" dirty="0">
                <a:solidFill>
                  <a:prstClr val="black"/>
                </a:solidFill>
                <a:latin typeface="Calibri"/>
              </a:rPr>
              <a:t>5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. </a:t>
            </a:r>
            <a:endParaRPr lang="pl-PL" cap="all" dirty="0">
              <a:solidFill>
                <a:srgbClr val="33333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835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998418"/>
            <a:ext cx="7920434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solidFill>
                  <a:prstClr val="black"/>
                </a:solidFill>
                <a:latin typeface="Calibri"/>
              </a:rPr>
              <a:t>PROCEDURA- KONSULTACJE</a:t>
            </a:r>
          </a:p>
          <a:p>
            <a:pPr algn="just"/>
            <a:endParaRPr lang="pl-PL" sz="2800" dirty="0" smtClean="0">
              <a:solidFill>
                <a:prstClr val="black"/>
              </a:solidFill>
              <a:latin typeface="Calibri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2800" b="1" cap="all" dirty="0" smtClean="0">
                <a:solidFill>
                  <a:prstClr val="black"/>
                </a:solidFill>
                <a:latin typeface="Calibri"/>
              </a:rPr>
              <a:t>U PRACODAWCY  DZIAŁAJĄ ZWIĄZKI ZAWODOWE - </a:t>
            </a:r>
            <a:r>
              <a:rPr lang="pl-PL" dirty="0" smtClean="0">
                <a:solidFill>
                  <a:srgbClr val="000000"/>
                </a:solidFill>
                <a:latin typeface="Calibri"/>
              </a:rPr>
              <a:t>pracodawca </a:t>
            </a:r>
            <a:r>
              <a:rPr lang="pl-PL" dirty="0">
                <a:solidFill>
                  <a:srgbClr val="000000"/>
                </a:solidFill>
                <a:latin typeface="Calibri"/>
              </a:rPr>
              <a:t>jest obowiązany skonsultować zamiar przeprowadzenia grupowego zwolnienia z zakładowymi organizacjami związkowymi działającymi u tego </a:t>
            </a:r>
            <a:r>
              <a:rPr lang="pl-PL" dirty="0" smtClean="0">
                <a:solidFill>
                  <a:srgbClr val="000000"/>
                </a:solidFill>
                <a:latin typeface="Calibri"/>
              </a:rPr>
              <a:t>pracodawcy</a:t>
            </a:r>
          </a:p>
          <a:p>
            <a:pPr marL="342900" indent="-342900" algn="just">
              <a:buFont typeface="+mj-lt"/>
              <a:buAutoNum type="arabicPeriod"/>
            </a:pPr>
            <a:endParaRPr lang="pl-PL" cap="all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+mj-lt"/>
              <a:buAutoNum type="arabicPeriod"/>
            </a:pPr>
            <a:endParaRPr lang="pl-PL" sz="2800" b="1" cap="all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2800" b="1" cap="all" dirty="0" smtClean="0">
                <a:solidFill>
                  <a:srgbClr val="000000"/>
                </a:solidFill>
                <a:latin typeface="Calibri"/>
              </a:rPr>
              <a:t>U PRACODAWCY NIE DZIAŁAJĄ ZWIĄZKI ZAWODOWE-</a:t>
            </a:r>
            <a:r>
              <a:rPr lang="pl-PL" sz="2800" cap="all" dirty="0">
                <a:solidFill>
                  <a:prstClr val="black"/>
                </a:solidFill>
                <a:latin typeface="Calibri"/>
              </a:rPr>
              <a:t> </a:t>
            </a:r>
            <a:r>
              <a:rPr lang="pl-PL" sz="2000" dirty="0" smtClean="0">
                <a:solidFill>
                  <a:prstClr val="black"/>
                </a:solidFill>
                <a:latin typeface="Calibri"/>
              </a:rPr>
              <a:t>uprawnienia tych organizacji przysługują przedstawicielom pracowników wyłonionym w trybie przyjętym u danego pracodawcy</a:t>
            </a:r>
            <a:endParaRPr lang="pl-PL" sz="2000" b="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605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134889"/>
            <a:ext cx="8100392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solidFill>
                  <a:prstClr val="black"/>
                </a:solidFill>
                <a:latin typeface="Calibri"/>
              </a:rPr>
              <a:t>Konsultacja dotyczy </a:t>
            </a:r>
            <a:r>
              <a:rPr lang="pl-PL" sz="2800" b="1" dirty="0">
                <a:solidFill>
                  <a:prstClr val="black"/>
                </a:solidFill>
                <a:latin typeface="Calibri"/>
              </a:rPr>
              <a:t>w </a:t>
            </a:r>
            <a:r>
              <a:rPr lang="pl-PL" sz="2800" b="1" dirty="0" smtClean="0">
                <a:solidFill>
                  <a:prstClr val="black"/>
                </a:solidFill>
                <a:latin typeface="Calibri"/>
              </a:rPr>
              <a:t>szczególności:</a:t>
            </a:r>
          </a:p>
          <a:p>
            <a:pPr algn="just"/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możliwości </a:t>
            </a:r>
            <a:r>
              <a:rPr lang="pl-PL" sz="2800" dirty="0">
                <a:solidFill>
                  <a:prstClr val="black"/>
                </a:solidFill>
                <a:latin typeface="Calibri"/>
              </a:rPr>
              <a:t>uniknięcia lub zmniejszenia rozmiaru grupowego zwolnienia oraz spraw pracowniczych związanych z tym zwolnieniem, w tym zwłaszcza możliwości przekwalifikowania lub przeszkolenia zawodowego, a także uzyskania innego zatrudnienia przez zwolnionych </a:t>
            </a:r>
            <a:r>
              <a:rPr lang="pl-PL" sz="2800" dirty="0" smtClean="0">
                <a:solidFill>
                  <a:prstClr val="black"/>
                </a:solidFill>
                <a:latin typeface="Calibri"/>
              </a:rPr>
              <a:t>pracowników,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b="1" cap="al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094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2869779"/>
            <a:ext cx="626469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solidFill>
                  <a:prstClr val="black"/>
                </a:solidFill>
                <a:latin typeface="Calibri"/>
              </a:rPr>
              <a:t>POROZUMIENIE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W terminie nie dłuższym niż </a:t>
            </a:r>
            <a:r>
              <a:rPr lang="pl-PL" b="1" dirty="0">
                <a:solidFill>
                  <a:srgbClr val="000000"/>
                </a:solidFill>
                <a:latin typeface="Verdana"/>
              </a:rPr>
              <a:t>20 dni 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od dnia zawiadomienia, o którym mowa w art. 2 ust. 3, pracodawca i zakładowe organizacje związkowe zawierają porozumienie.</a:t>
            </a:r>
            <a:endParaRPr lang="pl-PL" b="1" cap="all" dirty="0">
              <a:solidFill>
                <a:srgbClr val="33333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683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dirty="0" smtClean="0">
                <a:solidFill>
                  <a:prstClr val="black"/>
                </a:solidFill>
                <a:latin typeface="Lucida Sans Unicode"/>
              </a:rPr>
              <a:t>   </a:t>
            </a:r>
            <a:r>
              <a:rPr lang="pl-PL" sz="2300" b="1" dirty="0" smtClean="0">
                <a:solidFill>
                  <a:prstClr val="black"/>
                </a:solidFill>
                <a:latin typeface="Calibri"/>
              </a:rPr>
              <a:t>POROZUMIENIE MUSI ZAWIERAĆ:</a:t>
            </a:r>
          </a:p>
          <a:p>
            <a:pPr marL="452628" indent="-3429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pl-PL" sz="2300" dirty="0" smtClean="0">
                <a:solidFill>
                  <a:prstClr val="black"/>
                </a:solidFill>
                <a:latin typeface="Calibri"/>
              </a:rPr>
              <a:t>zasady </a:t>
            </a:r>
            <a:r>
              <a:rPr lang="pl-PL" sz="2300" dirty="0">
                <a:solidFill>
                  <a:prstClr val="black"/>
                </a:solidFill>
                <a:latin typeface="Calibri"/>
              </a:rPr>
              <a:t>postępowania w sprawach dotyczących pracowników objętych zamiarem grupowego </a:t>
            </a:r>
            <a:r>
              <a:rPr lang="pl-PL" sz="2300" dirty="0" smtClean="0">
                <a:solidFill>
                  <a:prstClr val="black"/>
                </a:solidFill>
                <a:latin typeface="Calibri"/>
              </a:rPr>
              <a:t>zwolnienia,</a:t>
            </a:r>
          </a:p>
          <a:p>
            <a:pPr marL="452628" indent="-34290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  <a:defRPr/>
            </a:pPr>
            <a:r>
              <a:rPr lang="pl-PL" sz="2300" dirty="0" smtClean="0">
                <a:solidFill>
                  <a:prstClr val="black"/>
                </a:solidFill>
                <a:latin typeface="Calibri"/>
              </a:rPr>
              <a:t>obowiązki </a:t>
            </a:r>
            <a:r>
              <a:rPr lang="pl-PL" sz="2300" dirty="0">
                <a:solidFill>
                  <a:prstClr val="black"/>
                </a:solidFill>
                <a:latin typeface="Calibri"/>
              </a:rPr>
              <a:t>pracodawcy w zakresie niezbędnym do rozstrzygnięcia innych spraw pracowniczych związanych z zamierzonym grupowym zwolnieniem</a:t>
            </a:r>
            <a:r>
              <a:rPr lang="pl-PL" sz="2300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109728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84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J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eżeli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nie jest możliwe zawarcie 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porozumienia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,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zasady postępowania w sprawach dotyczących pracowników objętych zamiarem grupowego zwolnienia ustala pracodawca w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regulaminie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, uwzględniając, w miarę możliwości, propozycje przedstawione w ramach konsultacji przez zakładowe organizacje związkowe.</a:t>
            </a:r>
          </a:p>
        </p:txBody>
      </p:sp>
    </p:spTree>
    <p:extLst>
      <p:ext uri="{BB962C8B-B14F-4D97-AF65-F5344CB8AC3E}">
        <p14:creationId xmlns:p14="http://schemas.microsoft.com/office/powerpoint/2010/main" val="126554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2836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Jeżeli u danego pracodawcy nie działają zakładowe organizacje 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związkowe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>
                <a:solidFill>
                  <a:prstClr val="black"/>
                </a:solidFill>
                <a:latin typeface="Calibri"/>
              </a:rPr>
              <a:t>	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zasady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postępowania w sprawach dotyczących pracowników objętych zamiarem grupowego zwolnienia ustala pracodawca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w regulaminie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, po konsultacji z przedstawicielami pracowników wyłonionymi w trybie przyjętym u danego pracodawcy.</a:t>
            </a:r>
          </a:p>
        </p:txBody>
      </p:sp>
    </p:spTree>
    <p:extLst>
      <p:ext uri="{BB962C8B-B14F-4D97-AF65-F5344CB8AC3E}">
        <p14:creationId xmlns:p14="http://schemas.microsoft.com/office/powerpoint/2010/main" val="137296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365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OCHRONA PRZED WYPOWIEDZENIEM A ZWOLNIENIA GRUPOWE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500" b="1" dirty="0">
              <a:solidFill>
                <a:prstClr val="black"/>
              </a:solidFill>
              <a:latin typeface="Calibri"/>
            </a:endParaRP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	Przy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wypowiadaniu pracownikom stosunków pracy w ramach grupowego zwolnienia </a:t>
            </a:r>
            <a:r>
              <a:rPr lang="pl-PL" sz="2500" b="1" u="sng" dirty="0">
                <a:solidFill>
                  <a:prstClr val="black"/>
                </a:solidFill>
                <a:latin typeface="Calibri"/>
              </a:rPr>
              <a:t>nie stosuje się art. 38 i 41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Kodeksu pracy, z zastrzeżeniem ust. 2-4, a także przepisów odrębnych dotyczących szczególnej ochrony pracowników przed wypowiedzeniem lub rozwiązaniem stosunku pracy, z zastrzeżeniem ust. 5.</a:t>
            </a:r>
          </a:p>
        </p:txBody>
      </p:sp>
    </p:spTree>
    <p:extLst>
      <p:ext uri="{BB962C8B-B14F-4D97-AF65-F5344CB8AC3E}">
        <p14:creationId xmlns:p14="http://schemas.microsoft.com/office/powerpoint/2010/main" val="380177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4226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b="1" dirty="0">
                <a:solidFill>
                  <a:prstClr val="black"/>
                </a:solidFill>
                <a:latin typeface="Lucida Sans Unicode"/>
              </a:rPr>
              <a:t>Art. 38. </a:t>
            </a:r>
            <a:r>
              <a:rPr lang="pl-PL" b="1" dirty="0" smtClean="0">
                <a:solidFill>
                  <a:prstClr val="black"/>
                </a:solidFill>
                <a:latin typeface="Lucida Sans Unicode"/>
              </a:rPr>
              <a:t>KODEKSU PRACY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 smtClean="0">
                <a:solidFill>
                  <a:prstClr val="black"/>
                </a:solidFill>
                <a:latin typeface="Lucida Sans Unicode"/>
              </a:rPr>
              <a:t>§ </a:t>
            </a:r>
            <a:r>
              <a:rPr lang="pl-PL" dirty="0">
                <a:solidFill>
                  <a:prstClr val="black"/>
                </a:solidFill>
                <a:latin typeface="Lucida Sans Unicode"/>
              </a:rPr>
              <a:t>1. O zamiarze wypowiedzenia pracownikowi umowy o pracę zawartej na czas nieokreślony pracodawca zawiadamia na piśmie reprezentującą pracownika zakładową organizację związkową, podając przyczynę uzasadniającą rozwiązanie umowy.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Lucida Sans Unicode"/>
              </a:rPr>
              <a:t>§ 2. Jeżeli zakładowa organizacja związkowa uważa, że wypowiedzenie byłoby nieuzasadnione, może w ciągu 5 dni od otrzymania zawiadomienia zgłosić na piśmie pracodawcy umotywowane zastrzeżenia.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Lucida Sans Unicode"/>
              </a:rPr>
              <a:t>§ 3. (uchylony).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Lucida Sans Unicode"/>
              </a:rPr>
              <a:t>§ 4. (uchylony).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Lucida Sans Unicode"/>
              </a:rPr>
              <a:t>§ 5. Po rozpatrzeniu stanowiska organizacji związkowej, a także w razie niezajęcia przez nią stanowiska w ustalonym terminie, pracodawca podejmuje decyzję w sprawie wypowiedzenia.</a:t>
            </a:r>
            <a:endParaRPr lang="pl-PL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0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Lucida Sans Unicode"/>
              </a:rPr>
              <a:t> </a:t>
            </a:r>
            <a:r>
              <a:rPr lang="pl-PL" dirty="0" smtClean="0">
                <a:solidFill>
                  <a:prstClr val="black"/>
                </a:solidFill>
                <a:latin typeface="Lucida Sans Unicode"/>
              </a:rPr>
              <a:t>	W </a:t>
            </a:r>
            <a:r>
              <a:rPr lang="pl-PL" dirty="0">
                <a:solidFill>
                  <a:prstClr val="black"/>
                </a:solidFill>
                <a:latin typeface="Lucida Sans Unicode"/>
              </a:rPr>
              <a:t>razie </a:t>
            </a:r>
            <a:r>
              <a:rPr lang="pl-PL" dirty="0" err="1">
                <a:solidFill>
                  <a:prstClr val="black"/>
                </a:solidFill>
                <a:latin typeface="Lucida Sans Unicode"/>
              </a:rPr>
              <a:t>niezawarcia</a:t>
            </a:r>
            <a:r>
              <a:rPr lang="pl-PL" dirty="0">
                <a:solidFill>
                  <a:prstClr val="black"/>
                </a:solidFill>
                <a:latin typeface="Lucida Sans Unicode"/>
              </a:rPr>
              <a:t> porozumienia, o którym mowa w art. 3, przy wypowiadaniu pracownikom stosunków pracy, a także warunków pracy i płacy, </a:t>
            </a:r>
            <a:r>
              <a:rPr lang="pl-PL" b="1" dirty="0">
                <a:solidFill>
                  <a:prstClr val="black"/>
                </a:solidFill>
                <a:latin typeface="Lucida Sans Unicode"/>
              </a:rPr>
              <a:t>stosuje się art. 38 Kodeksu pracy.</a:t>
            </a:r>
            <a:endParaRPr lang="pl-PL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751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70083" y="1020899"/>
            <a:ext cx="7992442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latin typeface="+mj-lt"/>
              </a:rPr>
              <a:t>DEFINICJA ZWIĄZKU ZAWODOWEGO</a:t>
            </a:r>
          </a:p>
          <a:p>
            <a:pPr algn="just"/>
            <a:endParaRPr lang="pl-PL" sz="2800" b="1" cap="all" dirty="0">
              <a:latin typeface="+mj-lt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2411760" y="3212976"/>
            <a:ext cx="3024336" cy="108012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2627784" y="3429000"/>
            <a:ext cx="2628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ORGANIZACJA LUDZI PRACY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Objaśnienie w chmurce 3"/>
          <p:cNvSpPr/>
          <p:nvPr/>
        </p:nvSpPr>
        <p:spPr>
          <a:xfrm>
            <a:off x="3707904" y="1685638"/>
            <a:ext cx="2160290" cy="131131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Objaśnienie w chmurce 10"/>
          <p:cNvSpPr/>
          <p:nvPr/>
        </p:nvSpPr>
        <p:spPr>
          <a:xfrm rot="8892200">
            <a:off x="2846246" y="4769303"/>
            <a:ext cx="2155363" cy="129020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Objaśnienie w chmurce 11"/>
          <p:cNvSpPr/>
          <p:nvPr/>
        </p:nvSpPr>
        <p:spPr>
          <a:xfrm rot="18061912">
            <a:off x="538160" y="2374414"/>
            <a:ext cx="2407544" cy="133554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887924" y="2134137"/>
            <a:ext cx="1800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SAMORZĄDNA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 rot="18422540">
            <a:off x="170877" y="2901775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NIEZALEŻNA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 rot="19484550">
            <a:off x="2838893" y="511967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DOBROWOLNA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8" name="Strzałka w prawo 7"/>
          <p:cNvSpPr/>
          <p:nvPr/>
        </p:nvSpPr>
        <p:spPr>
          <a:xfrm>
            <a:off x="5256213" y="3325706"/>
            <a:ext cx="1989916" cy="719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5179782" y="3540278"/>
            <a:ext cx="234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POWOŁANA DO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 rot="3792262">
            <a:off x="6464147" y="2931397"/>
            <a:ext cx="2868128" cy="11602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 rot="3769192">
            <a:off x="6556292" y="3127658"/>
            <a:ext cx="2873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REPREZENTOWANIA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I OBRONY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5179782" y="5414404"/>
            <a:ext cx="3568931" cy="1254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5436096" y="558924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PRAW I INTERESÓW ZAWODOWYCH I SOCJALNYCH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9" name="Strzałka w dół 18"/>
          <p:cNvSpPr/>
          <p:nvPr/>
        </p:nvSpPr>
        <p:spPr>
          <a:xfrm rot="1059104">
            <a:off x="6943570" y="4406896"/>
            <a:ext cx="605117" cy="9394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2451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Art. 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41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KODEKSU PRACY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>
                <a:solidFill>
                  <a:prstClr val="black"/>
                </a:solidFill>
                <a:latin typeface="Calibri"/>
              </a:rPr>
              <a:t>	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Pracodawca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nie może wypowiedzieć umowy o pracę w czasie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urlopu pracownika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, a także w czasie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innej usprawiedliwionej nieobecności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 pracownika w pracy, jeżeli nie upłynął jeszcze okres uprawniający do rozwiązania umowy o pracę bez wypowiedzenia.</a:t>
            </a:r>
          </a:p>
        </p:txBody>
      </p:sp>
    </p:spTree>
    <p:extLst>
      <p:ext uri="{BB962C8B-B14F-4D97-AF65-F5344CB8AC3E}">
        <p14:creationId xmlns:p14="http://schemas.microsoft.com/office/powerpoint/2010/main" val="113978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41574" y="1340768"/>
            <a:ext cx="7956376" cy="5196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Wypowiedzenie pracownikom stosunków pracy w sytuacjach, o których mowa w art. 41 Kodeksu pracy, jest dopuszczalne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w czasie urlopu trwającego co najmniej 3 miesiące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, a także w czasie innej usprawiedliwionej nieobecności pracownika w pracy,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jeżeli upłynął już okres uprawniający pracodawcę do rozwiązania umowy o pracę bez wypowiedzenia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500" b="1" dirty="0">
              <a:solidFill>
                <a:prstClr val="black"/>
              </a:solidFill>
              <a:latin typeface="Calibri"/>
            </a:endParaRP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Wypowiedzenie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pracownikom </a:t>
            </a:r>
            <a:r>
              <a:rPr lang="pl-PL" sz="2500" u="sng" dirty="0">
                <a:solidFill>
                  <a:prstClr val="black"/>
                </a:solidFill>
                <a:latin typeface="Calibri"/>
              </a:rPr>
              <a:t>warunków pracy i płacy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w sytuacjach, o których mowa w art. 41 Kodeksu pracy,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jest dopuszczalne niezależnie od okresu trwania urlopu lub innej usprawiedliwionej nieobecności pracownika w pracy.</a:t>
            </a:r>
          </a:p>
        </p:txBody>
      </p:sp>
    </p:spTree>
    <p:extLst>
      <p:ext uri="{BB962C8B-B14F-4D97-AF65-F5344CB8AC3E}">
        <p14:creationId xmlns:p14="http://schemas.microsoft.com/office/powerpoint/2010/main" val="208753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2836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Jeżeli u danego pracodawcy nie działają zakładowe organizacje 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związkowe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>
                <a:solidFill>
                  <a:prstClr val="black"/>
                </a:solidFill>
                <a:latin typeface="Calibri"/>
              </a:rPr>
              <a:t>	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zasady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postępowania w sprawach dotyczących pracowników objętych zamiarem grupowego zwolnienia ustala pracodawca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w regulaminie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, po konsultacji z przedstawicielami pracowników wyłonionymi w trybie przyjętym u danego pracodawcy.</a:t>
            </a:r>
          </a:p>
        </p:txBody>
      </p:sp>
    </p:spTree>
    <p:extLst>
      <p:ext uri="{BB962C8B-B14F-4D97-AF65-F5344CB8AC3E}">
        <p14:creationId xmlns:p14="http://schemas.microsoft.com/office/powerpoint/2010/main" val="117037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2836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b="1" dirty="0" smtClean="0">
                <a:solidFill>
                  <a:prstClr val="black"/>
                </a:solidFill>
                <a:latin typeface="Lucida Sans Unicode"/>
              </a:rPr>
              <a:t>	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Jeżeli u danego pracodawcy nie działają zakładowe organizacje 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związkowe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>
                <a:solidFill>
                  <a:prstClr val="black"/>
                </a:solidFill>
                <a:latin typeface="Calibri"/>
              </a:rPr>
              <a:t>	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zasady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postępowania w sprawach dotyczących pracowników objętych zamiarem grupowego zwolnienia ustala pracodawca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w regulaminie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, po konsultacji z przedstawicielami pracowników wyłonionymi w trybie przyjętym u danego pracodawcy.</a:t>
            </a:r>
          </a:p>
        </p:txBody>
      </p:sp>
    </p:spTree>
    <p:extLst>
      <p:ext uri="{BB962C8B-B14F-4D97-AF65-F5344CB8AC3E}">
        <p14:creationId xmlns:p14="http://schemas.microsoft.com/office/powerpoint/2010/main" val="389831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101224"/>
            <a:ext cx="7956376" cy="568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W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okresie objęcia szczególną ochroną przed wypowiedzeniem lub rozwiązaniem stosunku pracy pracodawca może jedynie wypowiedzieć dotychczasowe warunki pracy i płacy pracownikowi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500" dirty="0">
              <a:solidFill>
                <a:prstClr val="black"/>
              </a:solidFill>
              <a:latin typeface="Calibri"/>
            </a:endParaRP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>
                <a:solidFill>
                  <a:prstClr val="black"/>
                </a:solidFill>
                <a:latin typeface="Calibri"/>
              </a:rPr>
              <a:t>1)   któremu brakuje nie więcej niż 4 lata do osiągnięcia wieku emerytalnego, pracownicy w ciąży, pracownikowi w okresie urlopu macierzyńskiego, urlopu na warunkach urlopu macierzyńskiego, urlopu rodzicielskiego oraz urlopu ojcowskiego;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2) będącemu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członkiem rady pracowniczej przedsiębiorstwa państwowego;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>
                <a:solidFill>
                  <a:prstClr val="black"/>
                </a:solidFill>
                <a:latin typeface="Calibri"/>
              </a:rPr>
              <a:t>3)   będącemu członkiem zarządu zakładowej organizacji 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związkowej….</a:t>
            </a:r>
            <a:endParaRPr lang="pl-PL" sz="25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09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101224"/>
            <a:ext cx="795637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ODPRAWA PIENIĘŻNA</a:t>
            </a:r>
            <a:endParaRPr lang="pl-PL" sz="2500" b="1" dirty="0">
              <a:solidFill>
                <a:prstClr val="black"/>
              </a:solidFill>
              <a:latin typeface="Calibri"/>
            </a:endParaRP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Calibri"/>
              </a:rPr>
              <a:t>Art. 8. 1. Pracownikowi, w związku z rozwiązaniem stosunku pracy w ramach grupowego zwolnienia, przysługuje odprawa pieniężna w wysokości: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Calibri"/>
              </a:rPr>
              <a:t>1)   </a:t>
            </a:r>
            <a:r>
              <a:rPr lang="pl-PL" b="1" dirty="0">
                <a:solidFill>
                  <a:prstClr val="black"/>
                </a:solidFill>
                <a:latin typeface="Calibri"/>
              </a:rPr>
              <a:t>jednomiesięcznego wynagrodzenia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, jeżeli pracownik był zatrudniony u danego pracodawcy krócej niż 2 lata;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Calibri"/>
              </a:rPr>
              <a:t>2)   </a:t>
            </a:r>
            <a:r>
              <a:rPr lang="pl-PL" b="1" dirty="0">
                <a:solidFill>
                  <a:prstClr val="black"/>
                </a:solidFill>
                <a:latin typeface="Calibri"/>
              </a:rPr>
              <a:t>dwumiesięcznego wynagrodzenia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, jeżeli pracownik był zatrudniony u danego pracodawcy od 2 do 8 lat;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Calibri"/>
              </a:rPr>
              <a:t>3)   </a:t>
            </a:r>
            <a:r>
              <a:rPr lang="pl-PL" b="1" dirty="0">
                <a:solidFill>
                  <a:prstClr val="black"/>
                </a:solidFill>
                <a:latin typeface="Calibri"/>
              </a:rPr>
              <a:t>trzymiesięcznego wynagrodzenia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, jeżeli pracownik był zatrudniony u danego pracodawcy ponad 8 lat.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 …</a:t>
            </a:r>
            <a:endParaRPr lang="pl-PL" dirty="0">
              <a:solidFill>
                <a:prstClr val="black"/>
              </a:solidFill>
              <a:latin typeface="Calibri"/>
            </a:endParaRP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Calibri"/>
              </a:rPr>
              <a:t>4. Wysokość odprawy pieniężnej </a:t>
            </a:r>
            <a:r>
              <a:rPr lang="pl-PL" b="1" dirty="0">
                <a:solidFill>
                  <a:prstClr val="black"/>
                </a:solidFill>
                <a:latin typeface="Calibri"/>
              </a:rPr>
              <a:t>nie może przekraczać kwoty 15-krotnego minimalnego wynagrodzenia za pracę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, ustalanego na podstawie odrębnych przepisów, obowiązującego w dniu rozwiązania stosunku pracy.</a:t>
            </a:r>
          </a:p>
        </p:txBody>
      </p:sp>
    </p:spTree>
    <p:extLst>
      <p:ext uri="{BB962C8B-B14F-4D97-AF65-F5344CB8AC3E}">
        <p14:creationId xmlns:p14="http://schemas.microsoft.com/office/powerpoint/2010/main" val="118680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101224"/>
            <a:ext cx="7956376" cy="3559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	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PONOWNE ZATRUDNIENIE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500" b="1" dirty="0">
              <a:solidFill>
                <a:prstClr val="black"/>
              </a:solidFill>
              <a:latin typeface="Calibri"/>
            </a:endParaRP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Calibri"/>
              </a:rPr>
              <a:t>Art. 9. </a:t>
            </a:r>
            <a:endParaRPr lang="pl-PL" dirty="0" smtClean="0">
              <a:solidFill>
                <a:prstClr val="black"/>
              </a:solidFill>
              <a:latin typeface="Calibri"/>
            </a:endParaRP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 smtClean="0">
                <a:solidFill>
                  <a:prstClr val="black"/>
                </a:solidFill>
                <a:latin typeface="Calibri"/>
              </a:rPr>
              <a:t>1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. W razie ponownego zatrudniania pracowników w tej samej grupie zawodowej pracodawca powinien zatrudnić pracownika, z którym rozwiązał stosunek pracy w ramach grupowego zwolnienia, jeżeli zwolniony pracownik zgłosi zamiar podjęcia zatrudnienia u tego pracodawcy w ciągu roku od dnia rozwiązania z nim stosunku pracy.</a:t>
            </a: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dirty="0">
                <a:solidFill>
                  <a:prstClr val="black"/>
                </a:solidFill>
                <a:latin typeface="Calibri"/>
              </a:rPr>
              <a:t>2. Pracodawca powinien ponownie zatrudnić pracownika, o którym mowa w ust. 1, w okresie 15 miesięcy od dnia rozwiązania z nim stosunku pracy w ramach grupowego zwolnienia.</a:t>
            </a:r>
          </a:p>
        </p:txBody>
      </p:sp>
    </p:spTree>
    <p:extLst>
      <p:ext uri="{BB962C8B-B14F-4D97-AF65-F5344CB8AC3E}">
        <p14:creationId xmlns:p14="http://schemas.microsoft.com/office/powerpoint/2010/main" val="21357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9674" y="1101224"/>
            <a:ext cx="7956376" cy="4760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>
                <a:solidFill>
                  <a:prstClr val="black"/>
                </a:solidFill>
                <a:latin typeface="Calibri"/>
              </a:rPr>
              <a:t>Art. 10. </a:t>
            </a:r>
            <a:endParaRPr lang="pl-PL" sz="2500" dirty="0" smtClean="0">
              <a:solidFill>
                <a:prstClr val="black"/>
              </a:solidFill>
              <a:latin typeface="Calibri"/>
            </a:endParaRPr>
          </a:p>
          <a:p>
            <a:pPr marL="36576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1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. Przepisy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art. 5 ust. 3-6 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(ochrona przed wypowiedzeniem) i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art. 8 (odprawa </a:t>
            </a:r>
            <a:r>
              <a:rPr lang="pl-PL" sz="2500" b="1" dirty="0" smtClean="0">
                <a:solidFill>
                  <a:prstClr val="black"/>
                </a:solidFill>
                <a:latin typeface="Calibri"/>
              </a:rPr>
              <a:t>pieniężna) </a:t>
            </a:r>
            <a:r>
              <a:rPr lang="pl-PL" sz="2500" dirty="0" smtClean="0">
                <a:solidFill>
                  <a:prstClr val="black"/>
                </a:solidFill>
                <a:latin typeface="Calibri"/>
              </a:rPr>
              <a:t>stosuje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się odpowiednio w razie konieczności rozwiązania przez pracodawcę zatrudniającego co najmniej 20 pracowników stosunków pracy z przyczyn niedotyczących pracowników, jeżeli przyczyny te stanowią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wyłączny powód uzasadniający wypowiedzenie 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stosunku pracy lub jego rozwiązanie na mocy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porozumienia</a:t>
            </a:r>
            <a:r>
              <a:rPr lang="pl-PL" sz="2500" dirty="0">
                <a:solidFill>
                  <a:prstClr val="black"/>
                </a:solidFill>
                <a:latin typeface="Calibri"/>
              </a:rPr>
              <a:t> stron, a zwolnienia w okresie </a:t>
            </a:r>
            <a:r>
              <a:rPr lang="pl-PL" sz="2500" b="1" dirty="0">
                <a:solidFill>
                  <a:prstClr val="black"/>
                </a:solidFill>
                <a:latin typeface="Calibri"/>
              </a:rPr>
              <a:t>nieprzekraczającym 30 dni obejmują mniejszą liczbę pracowników niż określona w art. 1.</a:t>
            </a:r>
            <a:endParaRPr lang="pl-PL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96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43608" y="2551837"/>
            <a:ext cx="79924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pl-PL" b="0" i="0" dirty="0" smtClean="0">
              <a:solidFill>
                <a:srgbClr val="333333"/>
              </a:solidFill>
              <a:effectLst/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z</a:t>
            </a:r>
            <a:r>
              <a:rPr lang="pl-PL" b="0" i="0" dirty="0" smtClean="0">
                <a:solidFill>
                  <a:srgbClr val="333333"/>
                </a:solidFill>
                <a:effectLst/>
                <a:latin typeface="Open Sans"/>
              </a:rPr>
              <a:t>wroty niedookreślone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n</a:t>
            </a:r>
            <a:r>
              <a:rPr lang="pl-PL" b="0" i="0" dirty="0" smtClean="0">
                <a:solidFill>
                  <a:srgbClr val="333333"/>
                </a:solidFill>
                <a:effectLst/>
                <a:latin typeface="Open Sans"/>
              </a:rPr>
              <a:t>ie nadaje się do bezpośredniego stosowania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d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efinicja pochodzi z art. 1 ust. 1 i 2 ustawy o związkach zawodowych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rgbClr val="333333"/>
                </a:solidFill>
                <a:latin typeface="Open Sans"/>
              </a:rPr>
              <a:t>p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oszczególne elementy tej definicji konkretyzowane są w dalszej części ustawy</a:t>
            </a: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1290813"/>
            <a:ext cx="792043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srgbClr val="333333"/>
                </a:solidFill>
                <a:latin typeface="Open Sans"/>
              </a:rPr>
              <a:t>Związek zawodowy nie obejmuje wszystkich „ludzi pracy”, ale tylko </a:t>
            </a:r>
            <a:r>
              <a:rPr lang="pl-PL" u="sng" dirty="0" smtClean="0">
                <a:solidFill>
                  <a:srgbClr val="333333"/>
                </a:solidFill>
                <a:latin typeface="Open Sans"/>
              </a:rPr>
              <a:t>pracowników i inne osoby wskazane w ustawie</a:t>
            </a:r>
          </a:p>
          <a:p>
            <a:pPr marL="285750" indent="-285750">
              <a:buFont typeface="Arial" pitchFamily="34" charset="0"/>
              <a:buChar char="•"/>
            </a:pPr>
            <a:endParaRPr lang="pl-PL" u="sng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srgbClr val="333333"/>
                </a:solidFill>
                <a:latin typeface="Open Sans"/>
              </a:rPr>
              <a:t>Związek zawodowy chroni interesy swoich członków i innych osób wskazany w ustawie w granicach określonych ustawą 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>
                <a:solidFill>
                  <a:srgbClr val="333333"/>
                </a:solidFill>
                <a:latin typeface="Open Sans"/>
              </a:rPr>
              <a:t>Wolności związkowe: swoboda tworzenia </a:t>
            </a:r>
            <a:r>
              <a:rPr lang="pl-PL" dirty="0" err="1" smtClean="0">
                <a:solidFill>
                  <a:srgbClr val="333333"/>
                </a:solidFill>
                <a:latin typeface="Open Sans"/>
              </a:rPr>
              <a:t>zz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i przystąpienia do nich (wolność koalicji), niezależność </a:t>
            </a:r>
            <a:r>
              <a:rPr lang="pl-PL" dirty="0" err="1" smtClean="0">
                <a:solidFill>
                  <a:srgbClr val="333333"/>
                </a:solidFill>
                <a:latin typeface="Open Sans"/>
              </a:rPr>
              <a:t>zz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, samodzielność </a:t>
            </a:r>
            <a:r>
              <a:rPr lang="pl-PL" dirty="0" err="1" smtClean="0">
                <a:solidFill>
                  <a:srgbClr val="333333"/>
                </a:solidFill>
                <a:latin typeface="Open Sans"/>
              </a:rPr>
              <a:t>zz</a:t>
            </a:r>
            <a:endParaRPr lang="pl-PL" dirty="0" smtClean="0">
              <a:solidFill>
                <a:srgbClr val="333333"/>
              </a:solidFill>
              <a:latin typeface="Open Sans"/>
            </a:endParaRPr>
          </a:p>
          <a:p>
            <a:endParaRPr lang="pl-PL" dirty="0">
              <a:solidFill>
                <a:srgbClr val="333333"/>
              </a:solidFill>
              <a:latin typeface="Open Sans"/>
            </a:endParaRPr>
          </a:p>
          <a:p>
            <a:r>
              <a:rPr lang="pl-PL" b="1" dirty="0" smtClean="0">
                <a:solidFill>
                  <a:srgbClr val="333333"/>
                </a:solidFill>
                <a:latin typeface="Open Sans"/>
              </a:rPr>
              <a:t>pracodawcy i organy państwowe mają obowiązek tworzenia       umożliwiających realizację wolności związkowych - art. 18 (3) </a:t>
            </a:r>
            <a:r>
              <a:rPr lang="pl-PL" b="1" dirty="0" err="1" smtClean="0">
                <a:solidFill>
                  <a:srgbClr val="333333"/>
                </a:solidFill>
                <a:latin typeface="Open Sans"/>
              </a:rPr>
              <a:t>k.p</a:t>
            </a:r>
            <a:r>
              <a:rPr lang="pl-PL" b="1" dirty="0" smtClean="0">
                <a:solidFill>
                  <a:srgbClr val="333333"/>
                </a:solidFill>
                <a:latin typeface="Open Sans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solidFill>
                <a:srgbClr val="333333"/>
              </a:solidFill>
              <a:latin typeface="Open Sans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b="1" cap="all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2411892"/>
            <a:ext cx="810039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dirty="0" smtClean="0">
                <a:latin typeface="Open Sans"/>
              </a:rPr>
              <a:t>SWOBODA TWORZENIA I PRZYSTĘPOWANIA DO ZWIĄZKÓW ZAWODOWYCH</a:t>
            </a:r>
          </a:p>
          <a:p>
            <a:pPr algn="just"/>
            <a:endParaRPr lang="pl-PL" sz="2000" b="1" cap="all" dirty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cap="all" dirty="0" smtClean="0">
                <a:latin typeface="Open Sans"/>
              </a:rPr>
              <a:t>Art. 12 i 59 KRP, art. 18 (1) </a:t>
            </a:r>
            <a:r>
              <a:rPr lang="pl-PL" sz="2000" cap="all" dirty="0" err="1" smtClean="0">
                <a:latin typeface="Open Sans"/>
              </a:rPr>
              <a:t>k.p</a:t>
            </a:r>
            <a:r>
              <a:rPr lang="pl-PL" sz="2000" cap="all" dirty="0" smtClean="0">
                <a:latin typeface="Open Sans"/>
              </a:rPr>
              <a:t>., art. 2 Konwencji nr 87 </a:t>
            </a:r>
            <a:r>
              <a:rPr lang="pl-PL" sz="2000" cap="all" dirty="0" err="1" smtClean="0">
                <a:latin typeface="Open Sans"/>
              </a:rPr>
              <a:t>mop</a:t>
            </a:r>
            <a:endParaRPr lang="pl-PL" sz="2000" cap="all" dirty="0" smtClean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latin typeface="Open Sans"/>
            </a:endParaRPr>
          </a:p>
          <a:p>
            <a:pPr algn="just"/>
            <a:endParaRPr lang="pl-PL" sz="2000" cap="all" dirty="0" smtClean="0">
              <a:latin typeface="Open Sans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cap="all" dirty="0">
              <a:latin typeface="Open Sans"/>
            </a:endParaRPr>
          </a:p>
          <a:p>
            <a:pPr algn="just"/>
            <a:endParaRPr lang="pl-PL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259632" y="1484791"/>
            <a:ext cx="777641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000" b="1" cap="all" dirty="0" smtClean="0">
                <a:solidFill>
                  <a:srgbClr val="333333"/>
                </a:solidFill>
                <a:latin typeface="+mj-lt"/>
              </a:rPr>
              <a:t>PEŁNE PRAWO KOALICJI- 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pracownicy, członkowie rolniczych spółdzielni produkcyjnych, osoby wykonujący pracę na podstawie umowy agencyjnej jeśli nie są pracodawcami (art. 2 ust. 1 ust. o </a:t>
            </a:r>
            <a:r>
              <a:rPr lang="pl-PL" sz="2000" dirty="0" err="1" smtClean="0">
                <a:solidFill>
                  <a:srgbClr val="333333"/>
                </a:solidFill>
                <a:latin typeface="+mj-lt"/>
              </a:rPr>
              <a:t>zz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); osoby skierowane do zakładów pracy w celu wykonywania służby zastępczej (art. 2 ust. 5 ust.  o </a:t>
            </a:r>
            <a:r>
              <a:rPr lang="pl-PL" sz="2000" dirty="0" err="1" smtClean="0">
                <a:solidFill>
                  <a:srgbClr val="333333"/>
                </a:solidFill>
                <a:latin typeface="+mj-lt"/>
              </a:rPr>
              <a:t>zz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)</a:t>
            </a:r>
          </a:p>
          <a:p>
            <a:pPr algn="just"/>
            <a:endParaRPr lang="pl-PL" sz="2000" dirty="0">
              <a:solidFill>
                <a:srgbClr val="333333"/>
              </a:solidFill>
              <a:latin typeface="+mj-lt"/>
            </a:endParaRPr>
          </a:p>
          <a:p>
            <a:pPr algn="just"/>
            <a:r>
              <a:rPr lang="pl-PL" sz="2000" b="1" dirty="0" smtClean="0">
                <a:solidFill>
                  <a:srgbClr val="333333"/>
                </a:solidFill>
                <a:latin typeface="+mj-lt"/>
              </a:rPr>
              <a:t>OGRANICZONE PRAWO KOALICJI 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(możliwość przynależenia i przystępowania bez prawa tworzenia </a:t>
            </a:r>
            <a:r>
              <a:rPr lang="pl-PL" sz="2000" dirty="0" err="1" smtClean="0">
                <a:solidFill>
                  <a:srgbClr val="333333"/>
                </a:solidFill>
                <a:latin typeface="+mj-lt"/>
              </a:rPr>
              <a:t>zz</a:t>
            </a:r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)- chałupnicy wykonujący pracę nakładczą, emeryci, renciści, bezrobotni</a:t>
            </a: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  <a:p>
            <a:pPr algn="just"/>
            <a:r>
              <a:rPr lang="pl-PL" sz="2000" b="1" dirty="0" smtClean="0">
                <a:solidFill>
                  <a:srgbClr val="333333"/>
                </a:solidFill>
                <a:latin typeface="+mj-lt"/>
              </a:rPr>
              <a:t>MOŻLIWE OGRANICZENIA NARZUCANE PRZEZ USTAWY SZCZEÓLNE</a:t>
            </a:r>
          </a:p>
          <a:p>
            <a:pPr algn="just"/>
            <a:r>
              <a:rPr lang="pl-PL" sz="2000" dirty="0" smtClean="0">
                <a:solidFill>
                  <a:srgbClr val="333333"/>
                </a:solidFill>
                <a:latin typeface="+mj-lt"/>
              </a:rPr>
              <a:t>Np. ustawa o służbie cywilnej, NIK</a:t>
            </a: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  <a:p>
            <a:pPr algn="just"/>
            <a:endParaRPr lang="pl-PL" sz="2000" b="1" dirty="0">
              <a:solidFill>
                <a:srgbClr val="3333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8386" y="1484784"/>
            <a:ext cx="7769844" cy="5981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300" b="1" dirty="0" smtClean="0">
                <a:solidFill>
                  <a:prstClr val="black"/>
                </a:solidFill>
                <a:latin typeface="+mj-lt"/>
              </a:rPr>
              <a:t>NIEZALEŻNOŚĆ ZWIĄZKU ZAWODOWEGO</a:t>
            </a:r>
          </a:p>
          <a:p>
            <a:pPr marL="365760" lvl="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 smtClean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400" dirty="0" smtClean="0">
                <a:latin typeface="+mj-lt"/>
              </a:rPr>
              <a:t>Związek </a:t>
            </a:r>
            <a:r>
              <a:rPr lang="pl-PL" sz="2400" dirty="0">
                <a:latin typeface="+mj-lt"/>
              </a:rPr>
              <a:t>zawodowy jest niezależny w swojej działalności statutowej od pracodawców, administracji państwowej i samorządu terytorialnego oraz od innych </a:t>
            </a:r>
            <a:r>
              <a:rPr lang="pl-PL" sz="2400" dirty="0" smtClean="0">
                <a:latin typeface="+mj-lt"/>
              </a:rPr>
              <a:t>organizacji</a:t>
            </a: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400" dirty="0">
                <a:latin typeface="+mj-lt"/>
              </a:rPr>
              <a:t>Organy państwowe, samorządu terytorialnego i pracodawcy obowiązani są traktować jednakowo wszystkie związki zawodowe</a:t>
            </a:r>
            <a:r>
              <a:rPr lang="pl-PL" sz="2400" dirty="0" smtClean="0">
                <a:latin typeface="+mj-lt"/>
              </a:rPr>
              <a:t>.</a:t>
            </a: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r>
              <a:rPr lang="pl-PL" sz="2400" dirty="0" smtClean="0">
                <a:solidFill>
                  <a:prstClr val="black"/>
                </a:solidFill>
                <a:latin typeface="+mj-lt"/>
              </a:rPr>
              <a:t>Organizacje pracodawców nie mogą ograniczać praw pracowników do zrzeszania się w związkach zawodowych (art. 4 ustawy o organizacjach pracodawców</a:t>
            </a:r>
            <a:endParaRPr lang="pl-PL" sz="2400" dirty="0">
              <a:solidFill>
                <a:prstClr val="black"/>
              </a:solidFill>
              <a:latin typeface="+mj-lt"/>
            </a:endParaRPr>
          </a:p>
          <a:p>
            <a:pPr marL="109728"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dirty="0" smtClean="0">
              <a:solidFill>
                <a:prstClr val="black"/>
              </a:solidFill>
              <a:latin typeface="+mj-lt"/>
            </a:endParaRPr>
          </a:p>
          <a:p>
            <a:pPr marL="365760" lvl="0" indent="-256032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defRPr/>
            </a:pPr>
            <a:endParaRPr lang="pl-PL" sz="2300" b="1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15799</TotalTime>
  <Words>1577</Words>
  <Application>Microsoft Office PowerPoint</Application>
  <PresentationFormat>Pokaz na ekranie (4:3)</PresentationFormat>
  <Paragraphs>276</Paragraphs>
  <Slides>47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47</vt:i4>
      </vt:variant>
    </vt:vector>
  </HeadingPairs>
  <TitlesOfParts>
    <vt:vector size="48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292</cp:revision>
  <dcterms:created xsi:type="dcterms:W3CDTF">2014-01-18T14:20:26Z</dcterms:created>
  <dcterms:modified xsi:type="dcterms:W3CDTF">2018-05-06T19:35:34Z</dcterms:modified>
</cp:coreProperties>
</file>