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307" r:id="rId2"/>
    <p:sldId id="377" r:id="rId3"/>
    <p:sldId id="378" r:id="rId4"/>
    <p:sldId id="379" r:id="rId5"/>
    <p:sldId id="380" r:id="rId6"/>
    <p:sldId id="381" r:id="rId7"/>
    <p:sldId id="382" r:id="rId8"/>
    <p:sldId id="383" r:id="rId9"/>
    <p:sldId id="374" r:id="rId10"/>
    <p:sldId id="344" r:id="rId11"/>
    <p:sldId id="375" r:id="rId12"/>
    <p:sldId id="376" r:id="rId13"/>
    <p:sldId id="332" r:id="rId14"/>
    <p:sldId id="384" r:id="rId15"/>
    <p:sldId id="385" r:id="rId16"/>
    <p:sldId id="386" r:id="rId17"/>
    <p:sldId id="387" r:id="rId18"/>
    <p:sldId id="388" r:id="rId19"/>
    <p:sldId id="389" r:id="rId20"/>
    <p:sldId id="390" r:id="rId21"/>
    <p:sldId id="391" r:id="rId22"/>
    <p:sldId id="392" r:id="rId23"/>
    <p:sldId id="393" r:id="rId24"/>
    <p:sldId id="394" r:id="rId25"/>
    <p:sldId id="395" r:id="rId26"/>
    <p:sldId id="396" r:id="rId27"/>
    <p:sldId id="397" r:id="rId28"/>
    <p:sldId id="398" r:id="rId29"/>
    <p:sldId id="399" r:id="rId30"/>
    <p:sldId id="400" r:id="rId31"/>
    <p:sldId id="401" r:id="rId32"/>
    <p:sldId id="402" r:id="rId33"/>
    <p:sldId id="403" r:id="rId34"/>
    <p:sldId id="404" r:id="rId35"/>
    <p:sldId id="405" r:id="rId36"/>
    <p:sldId id="406" r:id="rId37"/>
    <p:sldId id="407" r:id="rId38"/>
    <p:sldId id="408" r:id="rId39"/>
    <p:sldId id="409" r:id="rId40"/>
    <p:sldId id="410" r:id="rId41"/>
    <p:sldId id="411" r:id="rId42"/>
    <p:sldId id="412" r:id="rId43"/>
    <p:sldId id="413" r:id="rId44"/>
    <p:sldId id="414" r:id="rId45"/>
    <p:sldId id="415" r:id="rId46"/>
    <p:sldId id="416" r:id="rId47"/>
    <p:sldId id="417" r:id="rId48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748" y="1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244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B7D5C7-E08F-43B0-8FAB-465965CC5EFA}" type="datetimeFigureOut">
              <a:rPr lang="pl-PL"/>
              <a:pPr>
                <a:defRPr/>
              </a:pPr>
              <a:t>06.05.2018</a:t>
            </a:fld>
            <a:endParaRPr lang="pl-P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79AF1C-F8C6-4EEF-ADED-6AF9A883DFE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757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FA5CD-2C80-4AE2-9D1D-AB9AB2E7BADB}" type="datetimeFigureOut">
              <a:rPr lang="pl-PL"/>
              <a:pPr>
                <a:defRPr/>
              </a:pPr>
              <a:t>06.05.2018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767FA-D589-46EB-9493-BA44DCBA5A9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CB537-1089-49C5-81F2-55B252758935}" type="datetimeFigureOut">
              <a:rPr lang="pl-PL"/>
              <a:pPr>
                <a:defRPr/>
              </a:pPr>
              <a:t>06.05.2018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C2E16-8825-4F43-A913-A1D2B44C11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3A553-6EB8-462A-A7C0-94632A717508}" type="datetimeFigureOut">
              <a:rPr lang="pl-PL"/>
              <a:pPr>
                <a:defRPr/>
              </a:pPr>
              <a:t>06.05.2018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576FA-97D5-4072-9E07-7E71F708AAC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B3AEE-77A7-4B8B-A054-A409BB918E60}" type="datetimeFigureOut">
              <a:rPr lang="pl-PL"/>
              <a:pPr>
                <a:defRPr/>
              </a:pPr>
              <a:t>06.05.2018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EEAEB-092C-43C0-9D90-65BBE4641C4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A59D3-85D4-4EAE-B047-44F2CF3B77E9}" type="datetimeFigureOut">
              <a:rPr lang="pl-PL"/>
              <a:pPr>
                <a:defRPr/>
              </a:pPr>
              <a:t>06.05.2018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217DE-49AA-4F2E-93C5-DA6B2299DFC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27BA9-954D-4ABA-B4EE-BF423FFE4381}" type="datetimeFigureOut">
              <a:rPr lang="pl-PL"/>
              <a:pPr>
                <a:defRPr/>
              </a:pPr>
              <a:t>06.05.2018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6AC93-0620-4B30-BAE7-730ADB81B76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9DB04-B9CB-496C-B723-32B37DDC14F8}" type="datetimeFigureOut">
              <a:rPr lang="pl-PL"/>
              <a:pPr>
                <a:defRPr/>
              </a:pPr>
              <a:t>06.05.2018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16494-5947-4D6C-A3CE-2ACF10DB2ED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A131A-9EEF-4EE5-A034-37195A07C603}" type="datetimeFigureOut">
              <a:rPr lang="pl-PL"/>
              <a:pPr>
                <a:defRPr/>
              </a:pPr>
              <a:t>06.05.2018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ED69E-DFA3-48B0-915B-EACF648430B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6333D-42C8-4C4C-827D-29CF5A6051E0}" type="datetimeFigureOut">
              <a:rPr lang="pl-PL"/>
              <a:pPr>
                <a:defRPr/>
              </a:pPr>
              <a:t>06.05.2018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D05A4-8FC9-4D92-BEB8-2B3E8AAABD5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CD837-BEF3-404F-82B6-946FBEA1C865}" type="datetimeFigureOut">
              <a:rPr lang="pl-PL"/>
              <a:pPr>
                <a:defRPr/>
              </a:pPr>
              <a:t>06.05.2018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8584B-E744-470A-B2C0-96111F07F2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539A1-2FA4-4276-A5D7-C926CC94043B}" type="datetimeFigureOut">
              <a:rPr lang="pl-PL"/>
              <a:pPr>
                <a:defRPr/>
              </a:pPr>
              <a:t>06.05.2018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22616-8F68-40E2-BCAC-1D67C875AE3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54CD4E-4B10-49E4-9AC0-C70241136CE4}" type="datetimeFigureOut">
              <a:rPr lang="pl-PL"/>
              <a:pPr>
                <a:defRPr/>
              </a:pPr>
              <a:t>06.05.2018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70288C-BA12-4B1D-B25C-D9468388901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619672" y="3150841"/>
            <a:ext cx="67687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cap="all" dirty="0" smtClean="0">
                <a:solidFill>
                  <a:srgbClr val="333333"/>
                </a:solidFill>
                <a:latin typeface="+mj-lt"/>
              </a:rPr>
              <a:t>ZBIOROWE PRAWO PRACY</a:t>
            </a:r>
            <a:endParaRPr lang="pl-PL" sz="2800" b="1" i="0" cap="all" dirty="0">
              <a:solidFill>
                <a:srgbClr val="333333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278025" y="1387714"/>
            <a:ext cx="7956376" cy="3118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56032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b="1" dirty="0" smtClean="0">
                <a:solidFill>
                  <a:prstClr val="black"/>
                </a:solidFill>
                <a:latin typeface="Lucida Sans Unicode"/>
              </a:rPr>
              <a:t>	</a:t>
            </a:r>
            <a:r>
              <a:rPr lang="pl-PL" sz="2500" b="1" dirty="0" smtClean="0">
                <a:solidFill>
                  <a:prstClr val="black"/>
                </a:solidFill>
                <a:latin typeface="+mj-lt"/>
              </a:rPr>
              <a:t>SAMORZĄDNOŚĆ ZWIĄZKU ZAWODOWEGO</a:t>
            </a:r>
          </a:p>
          <a:p>
            <a:pPr marL="365760" lvl="0" indent="-256032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pl-PL" sz="2500" b="1" dirty="0">
              <a:solidFill>
                <a:prstClr val="black"/>
              </a:solidFill>
              <a:latin typeface="+mj-lt"/>
            </a:endParaRPr>
          </a:p>
          <a:p>
            <a:pPr marL="109728" lvl="0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800" dirty="0">
                <a:latin typeface="+mj-lt"/>
              </a:rPr>
              <a:t>Art. 9. Statuty oraz uchwały związkowe określają swobodnie struktury organizacyjne związków zawodowych. Zobowiązania majątkowe mogą podejmować wyłącznie statutowe organy struktur związkowych posiadających osobowość prawną</a:t>
            </a:r>
            <a:endParaRPr lang="pl-PL" sz="2500" dirty="0" smtClean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5817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1043608" y="1772816"/>
            <a:ext cx="8229600" cy="468052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500" b="1" strike="noStrike" kern="1200" cap="none" spc="0" normalizeH="0" baseline="0" noProof="0" dirty="0" smtClean="0">
              <a:ln>
                <a:noFill/>
              </a:ln>
              <a:solidFill>
                <a:srgbClr val="464646"/>
              </a:solidFill>
              <a:effectLst/>
              <a:uLnTx/>
              <a:uFillTx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strike="noStrike" kern="1200" cap="none" spc="0" normalizeH="0" baseline="0" noProof="0" dirty="0" smtClean="0">
              <a:ln>
                <a:noFill/>
              </a:ln>
              <a:solidFill>
                <a:srgbClr val="464646"/>
              </a:solidFill>
              <a:effectLst/>
              <a:uLnTx/>
              <a:uFillTx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3300" b="0" strike="noStrike" kern="1200" cap="none" spc="0" normalizeH="0" baseline="0" noProof="0" dirty="0">
              <a:ln>
                <a:noFill/>
              </a:ln>
              <a:solidFill>
                <a:srgbClr val="464646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187625" y="1628800"/>
            <a:ext cx="75610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>
                <a:latin typeface="+mj-lt"/>
              </a:rPr>
              <a:t>Art. 10. Zasady członkostwa w związku zawodowym oraz sprawowania funkcji związkowych ustalają statuty i uchwały statutowych organów związkowych</a:t>
            </a:r>
            <a:r>
              <a:rPr lang="pl-PL" sz="2400" dirty="0" smtClean="0">
                <a:latin typeface="+mj-lt"/>
              </a:rPr>
              <a:t>.</a:t>
            </a:r>
          </a:p>
          <a:p>
            <a:endParaRPr lang="pl-PL" sz="2400" dirty="0">
              <a:latin typeface="+mj-lt"/>
            </a:endParaRPr>
          </a:p>
          <a:p>
            <a:endParaRPr lang="pl-PL" sz="2400" dirty="0" smtClean="0">
              <a:latin typeface="+mj-lt"/>
            </a:endParaRPr>
          </a:p>
          <a:p>
            <a:r>
              <a:rPr lang="pl-PL" sz="2400" dirty="0" smtClean="0">
                <a:latin typeface="+mj-lt"/>
              </a:rPr>
              <a:t>ART. 13 mówi o statucie </a:t>
            </a:r>
            <a:r>
              <a:rPr lang="pl-PL" sz="2400" dirty="0" err="1" smtClean="0">
                <a:latin typeface="+mj-lt"/>
              </a:rPr>
              <a:t>zz</a:t>
            </a:r>
            <a:r>
              <a:rPr lang="pl-PL" sz="2400" dirty="0" smtClean="0">
                <a:latin typeface="+mj-lt"/>
              </a:rPr>
              <a:t>- statut stanowi wyraz samorządności </a:t>
            </a:r>
            <a:r>
              <a:rPr lang="pl-PL" sz="2400" dirty="0" err="1" smtClean="0">
                <a:latin typeface="+mj-lt"/>
              </a:rPr>
              <a:t>zz</a:t>
            </a:r>
            <a:endParaRPr lang="pl-PL" sz="2400" dirty="0" smtClean="0">
              <a:latin typeface="+mj-lt"/>
            </a:endParaRPr>
          </a:p>
          <a:p>
            <a:endParaRPr lang="pl-PL" sz="2400" dirty="0">
              <a:latin typeface="+mj-lt"/>
            </a:endParaRPr>
          </a:p>
          <a:p>
            <a:endParaRPr lang="pl-PL" sz="2400" dirty="0" smtClean="0">
              <a:latin typeface="+mj-lt"/>
            </a:endParaRPr>
          </a:p>
          <a:p>
            <a:r>
              <a:rPr lang="pl-PL" sz="2400" b="1" dirty="0" smtClean="0">
                <a:latin typeface="+mj-lt"/>
              </a:rPr>
              <a:t>SAMORZĄDNOŚĆ W GRANICACH PRAWA- </a:t>
            </a:r>
            <a:r>
              <a:rPr lang="pl-PL" sz="2400" dirty="0" smtClean="0">
                <a:latin typeface="+mj-lt"/>
              </a:rPr>
              <a:t>np. dot. osób prawnych</a:t>
            </a:r>
            <a:endParaRPr lang="pl-PL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6079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1043608" y="980728"/>
            <a:ext cx="784842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+mj-lt"/>
              </a:rPr>
              <a:t>POWSTANIE ZWIĄZKU ZAWODOWEGO</a:t>
            </a:r>
          </a:p>
          <a:p>
            <a:pPr algn="just"/>
            <a:endParaRPr lang="pl-PL" sz="2400" b="1" dirty="0"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>
                <a:latin typeface="+mj-lt"/>
              </a:rPr>
              <a:t>c</a:t>
            </a:r>
            <a:r>
              <a:rPr lang="pl-PL" sz="2400" dirty="0" smtClean="0">
                <a:latin typeface="+mj-lt"/>
              </a:rPr>
              <a:t>o najmniej 10 osób posiadających zdolność do zakładania </a:t>
            </a:r>
            <a:r>
              <a:rPr lang="pl-PL" sz="2400" dirty="0" err="1" smtClean="0">
                <a:latin typeface="+mj-lt"/>
              </a:rPr>
              <a:t>zz</a:t>
            </a:r>
            <a:endParaRPr lang="pl-PL" sz="2400" dirty="0" smtClean="0"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2400" dirty="0"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>
                <a:latin typeface="+mj-lt"/>
              </a:rPr>
              <a:t>u</a:t>
            </a:r>
            <a:r>
              <a:rPr lang="pl-PL" sz="2400" dirty="0" smtClean="0">
                <a:latin typeface="+mj-lt"/>
              </a:rPr>
              <a:t>chwała- w ciągu 30 dni od podjęcia obowiązek przekazania do rejestracji SR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l-PL" sz="2400" dirty="0"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>
                <a:latin typeface="+mj-lt"/>
              </a:rPr>
              <a:t>s</a:t>
            </a:r>
            <a:r>
              <a:rPr lang="pl-PL" sz="2400" dirty="0" smtClean="0">
                <a:latin typeface="+mj-lt"/>
              </a:rPr>
              <a:t>ąd rejestruje w terminie 14 dni wg przepisów o postępowaniu nieprocesowym (bada legalność, może odmówić rejestracji)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l-PL" sz="2400" dirty="0"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5770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1115616" y="1484784"/>
            <a:ext cx="76328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+mj-lt"/>
              </a:rPr>
              <a:t>TYPY ORGANIZACJI ZWIĄZKOWYCH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>
                <a:latin typeface="+mj-lt"/>
              </a:rPr>
              <a:t>s</a:t>
            </a:r>
            <a:r>
              <a:rPr lang="pl-PL" sz="2400" dirty="0" smtClean="0">
                <a:latin typeface="+mj-lt"/>
              </a:rPr>
              <a:t>tatus związku zawodowego określa zakres podmiotowy, terytorialny i strukturę organizacyjną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 smtClean="0">
                <a:latin typeface="+mj-lt"/>
              </a:rPr>
              <a:t>ZASIĘG: organizacje związkowe zakładowe i ponadzakładowe (krajowe i regionalne)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 smtClean="0">
                <a:latin typeface="+mj-lt"/>
              </a:rPr>
              <a:t>PRZYNALEŻNOŚĆ:  branżowe, branżowo-zawodowe, terytorialno-branżowe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 smtClean="0">
                <a:latin typeface="+mj-lt"/>
              </a:rPr>
              <a:t>związki zawodowe mogą tworzyć ogólnokrajowe zrzeszenia (federacje)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>
                <a:latin typeface="+mj-lt"/>
              </a:rPr>
              <a:t>o</a:t>
            </a:r>
            <a:r>
              <a:rPr lang="pl-PL" sz="2400" dirty="0" smtClean="0">
                <a:latin typeface="+mj-lt"/>
              </a:rPr>
              <a:t>gólnokrajowe związki i zrzeszenia związków </a:t>
            </a:r>
            <a:r>
              <a:rPr lang="pl-PL" sz="2400" dirty="0">
                <a:latin typeface="+mj-lt"/>
              </a:rPr>
              <a:t>mogą tworzyć </a:t>
            </a:r>
            <a:r>
              <a:rPr lang="pl-PL" sz="2400" dirty="0" smtClean="0">
                <a:latin typeface="+mj-lt"/>
              </a:rPr>
              <a:t>ogólnokrajowe organizacje międzyzwiązkowe</a:t>
            </a:r>
            <a:endParaRPr lang="pl-PL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971154" y="1412775"/>
            <a:ext cx="80648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b="1" dirty="0" smtClean="0">
                <a:latin typeface="+mj-lt"/>
              </a:rPr>
              <a:t>KOGO REPREZENTUJĄ ZWIĄZKI ZAWODOWE???</a:t>
            </a:r>
          </a:p>
          <a:p>
            <a:pPr algn="just"/>
            <a:endParaRPr lang="pl-PL" sz="2400" b="1" dirty="0">
              <a:latin typeface="+mj-lt"/>
            </a:endParaRPr>
          </a:p>
          <a:p>
            <a:pPr algn="just"/>
            <a:r>
              <a:rPr lang="pl-PL" sz="2400" b="1" dirty="0" smtClean="0">
                <a:latin typeface="+mj-lt"/>
              </a:rPr>
              <a:t>Reprezentacja wszystkich pracowników- </a:t>
            </a:r>
            <a:r>
              <a:rPr lang="pl-PL" sz="2400" dirty="0" smtClean="0">
                <a:latin typeface="+mj-lt"/>
              </a:rPr>
              <a:t>w zakresie praw i interesów zbiorowych</a:t>
            </a:r>
          </a:p>
          <a:p>
            <a:pPr algn="just"/>
            <a:endParaRPr lang="pl-PL" sz="2400" dirty="0">
              <a:latin typeface="+mj-lt"/>
            </a:endParaRPr>
          </a:p>
          <a:p>
            <a:pPr algn="just"/>
            <a:r>
              <a:rPr lang="pl-PL" sz="2400" b="1" dirty="0" smtClean="0">
                <a:latin typeface="+mj-lt"/>
              </a:rPr>
              <a:t>Reprezentacja członków/pracownika objętego ochrona na jego wniosek- </a:t>
            </a:r>
            <a:r>
              <a:rPr lang="pl-PL" sz="2400" dirty="0" smtClean="0">
                <a:latin typeface="+mj-lt"/>
              </a:rPr>
              <a:t>w zakresie indywidualnych stosunków pracy</a:t>
            </a:r>
            <a:endParaRPr lang="pl-PL" sz="2400" b="1" dirty="0" smtClean="0">
              <a:latin typeface="+mj-lt"/>
            </a:endParaRPr>
          </a:p>
          <a:p>
            <a:pPr algn="just"/>
            <a:endParaRPr lang="pl-PL" sz="2400" b="1" dirty="0">
              <a:latin typeface="+mj-lt"/>
            </a:endParaRPr>
          </a:p>
          <a:p>
            <a:pPr algn="just"/>
            <a:endParaRPr lang="pl-PL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176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619672" y="3150841"/>
            <a:ext cx="67687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cap="all" dirty="0" smtClean="0">
                <a:solidFill>
                  <a:srgbClr val="333333"/>
                </a:solidFill>
                <a:latin typeface="Calibri"/>
              </a:rPr>
              <a:t>ROZWIĄZYWANIE SPORÓW ZBIOROWYCH</a:t>
            </a:r>
            <a:endParaRPr lang="pl-PL" sz="2800" b="1" cap="all" dirty="0">
              <a:solidFill>
                <a:srgbClr val="333333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735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187624" y="2967335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>
                <a:solidFill>
                  <a:prstClr val="black"/>
                </a:solidFill>
                <a:latin typeface="Calibri"/>
              </a:rPr>
              <a:t>Ustawa z dnia 23 maja 1991 r. </a:t>
            </a:r>
            <a:r>
              <a:rPr lang="pl-PL" sz="2400" b="1" dirty="0" smtClean="0">
                <a:solidFill>
                  <a:prstClr val="black"/>
                </a:solidFill>
                <a:latin typeface="Calibri"/>
              </a:rPr>
              <a:t>o </a:t>
            </a:r>
            <a:r>
              <a:rPr lang="pl-PL" sz="2400" b="1" dirty="0">
                <a:solidFill>
                  <a:prstClr val="black"/>
                </a:solidFill>
                <a:latin typeface="Calibri"/>
              </a:rPr>
              <a:t>rozwiązywaniu sporów zbiorowych</a:t>
            </a:r>
            <a:r>
              <a:rPr lang="pl-PL" sz="2400" dirty="0">
                <a:solidFill>
                  <a:prstClr val="black"/>
                </a:solidFill>
                <a:latin typeface="Calibri"/>
              </a:rPr>
              <a:t> </a:t>
            </a:r>
            <a:r>
              <a:rPr lang="pl-PL" sz="2400" dirty="0" smtClean="0">
                <a:solidFill>
                  <a:prstClr val="black"/>
                </a:solidFill>
                <a:latin typeface="Calibri"/>
              </a:rPr>
              <a:t>(</a:t>
            </a:r>
            <a:r>
              <a:rPr lang="pl-PL" sz="2400" dirty="0">
                <a:solidFill>
                  <a:prstClr val="black"/>
                </a:solidFill>
                <a:latin typeface="Calibri"/>
              </a:rPr>
              <a:t>Dz. U. z dnia 26 czerwca 1991 r.) </a:t>
            </a:r>
          </a:p>
        </p:txBody>
      </p:sp>
    </p:spTree>
    <p:extLst>
      <p:ext uri="{BB962C8B-B14F-4D97-AF65-F5344CB8AC3E}">
        <p14:creationId xmlns:p14="http://schemas.microsoft.com/office/powerpoint/2010/main" val="200926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71600" y="2150575"/>
            <a:ext cx="81724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000" dirty="0">
                <a:solidFill>
                  <a:prstClr val="black"/>
                </a:solidFill>
              </a:rPr>
              <a:t>Art. 1. Spór zbiorowy pracowników z pracodawcą lub pracodawcami </a:t>
            </a:r>
            <a:r>
              <a:rPr lang="pl-PL" sz="2000" b="1" dirty="0" smtClean="0">
                <a:solidFill>
                  <a:prstClr val="black"/>
                </a:solidFill>
              </a:rPr>
              <a:t>może dotyczyć</a:t>
            </a:r>
            <a:r>
              <a:rPr lang="pl-PL" sz="2000" dirty="0" smtClean="0">
                <a:solidFill>
                  <a:prstClr val="black"/>
                </a:solidFill>
              </a:rPr>
              <a:t>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000" dirty="0" smtClean="0">
                <a:solidFill>
                  <a:prstClr val="black"/>
                </a:solidFill>
              </a:rPr>
              <a:t>warunków </a:t>
            </a:r>
            <a:r>
              <a:rPr lang="pl-PL" sz="2000" dirty="0">
                <a:solidFill>
                  <a:prstClr val="black"/>
                </a:solidFill>
              </a:rPr>
              <a:t>pracy, </a:t>
            </a:r>
            <a:endParaRPr lang="pl-PL" sz="2000" dirty="0" smtClean="0">
              <a:solidFill>
                <a:prstClr val="black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000" dirty="0">
                <a:solidFill>
                  <a:prstClr val="black"/>
                </a:solidFill>
              </a:rPr>
              <a:t>p</a:t>
            </a:r>
            <a:r>
              <a:rPr lang="pl-PL" sz="2000" dirty="0" smtClean="0">
                <a:solidFill>
                  <a:prstClr val="black"/>
                </a:solidFill>
              </a:rPr>
              <a:t>łac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000" dirty="0" smtClean="0">
                <a:solidFill>
                  <a:prstClr val="black"/>
                </a:solidFill>
              </a:rPr>
              <a:t>świadczeń socjalnych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000" dirty="0" smtClean="0">
                <a:solidFill>
                  <a:prstClr val="black"/>
                </a:solidFill>
              </a:rPr>
              <a:t>praw </a:t>
            </a:r>
            <a:r>
              <a:rPr lang="pl-PL" sz="2000" dirty="0">
                <a:solidFill>
                  <a:prstClr val="black"/>
                </a:solidFill>
              </a:rPr>
              <a:t>i wolności związkowych pracowników lub innych grup, którym przysługuje prawo zrzeszania się w związkach zawodowych. </a:t>
            </a:r>
            <a:endParaRPr lang="pl-PL" b="1" cap="all" dirty="0">
              <a:solidFill>
                <a:srgbClr val="333333"/>
              </a:solidFill>
              <a:latin typeface="Open San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b="1" cap="all" dirty="0">
              <a:solidFill>
                <a:srgbClr val="333333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43223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043608" y="2551837"/>
            <a:ext cx="79924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pl-PL" dirty="0" smtClean="0">
              <a:solidFill>
                <a:srgbClr val="333333"/>
              </a:solidFill>
              <a:latin typeface="Open Sans"/>
            </a:endParaRPr>
          </a:p>
          <a:p>
            <a:endParaRPr lang="pl-PL" dirty="0">
              <a:solidFill>
                <a:srgbClr val="333333"/>
              </a:solidFill>
              <a:latin typeface="Open Sans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43608" y="2551837"/>
            <a:ext cx="799244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solidFill>
                  <a:prstClr val="black"/>
                </a:solidFill>
              </a:rPr>
              <a:t>Art. 2. </a:t>
            </a:r>
            <a:endParaRPr lang="pl-PL" dirty="0" smtClean="0">
              <a:solidFill>
                <a:prstClr val="black"/>
              </a:solidFill>
            </a:endParaRPr>
          </a:p>
          <a:p>
            <a:endParaRPr lang="pl-PL" dirty="0">
              <a:solidFill>
                <a:prstClr val="black"/>
              </a:solidFill>
            </a:endParaRPr>
          </a:p>
          <a:p>
            <a:r>
              <a:rPr lang="pl-PL" dirty="0" smtClean="0">
                <a:solidFill>
                  <a:prstClr val="black"/>
                </a:solidFill>
              </a:rPr>
              <a:t>Prawa </a:t>
            </a:r>
            <a:r>
              <a:rPr lang="pl-PL" dirty="0">
                <a:solidFill>
                  <a:prstClr val="black"/>
                </a:solidFill>
              </a:rPr>
              <a:t>i interesy zbiorowe pracowników wskazane w art. 1 są reprezentowane przez </a:t>
            </a:r>
            <a:r>
              <a:rPr lang="pl-PL" b="1" dirty="0">
                <a:solidFill>
                  <a:prstClr val="black"/>
                </a:solidFill>
              </a:rPr>
              <a:t>związki zawodowe</a:t>
            </a:r>
            <a:r>
              <a:rPr lang="pl-PL" dirty="0">
                <a:solidFill>
                  <a:prstClr val="black"/>
                </a:solidFill>
              </a:rPr>
              <a:t>. </a:t>
            </a:r>
            <a:endParaRPr lang="pl-PL" dirty="0" smtClean="0">
              <a:solidFill>
                <a:prstClr val="black"/>
              </a:solidFill>
            </a:endParaRPr>
          </a:p>
          <a:p>
            <a:endParaRPr lang="pl-PL" dirty="0">
              <a:solidFill>
                <a:prstClr val="black"/>
              </a:solidFill>
            </a:endParaRPr>
          </a:p>
          <a:p>
            <a:endParaRPr lang="pl-PL" dirty="0" smtClean="0">
              <a:solidFill>
                <a:prstClr val="black"/>
              </a:solidFill>
            </a:endParaRPr>
          </a:p>
          <a:p>
            <a:r>
              <a:rPr lang="pl-PL" dirty="0" smtClean="0">
                <a:solidFill>
                  <a:prstClr val="black"/>
                </a:solidFill>
              </a:rPr>
              <a:t>Prawa </a:t>
            </a:r>
            <a:r>
              <a:rPr lang="pl-PL" dirty="0">
                <a:solidFill>
                  <a:prstClr val="black"/>
                </a:solidFill>
              </a:rPr>
              <a:t>i interesy pracodawców w sporach zbiorowych mogą być reprezentowane przez </a:t>
            </a:r>
            <a:r>
              <a:rPr lang="pl-PL" b="1" dirty="0">
                <a:solidFill>
                  <a:prstClr val="black"/>
                </a:solidFill>
              </a:rPr>
              <a:t>właściwe organizacje pracodawców</a:t>
            </a:r>
            <a:r>
              <a:rPr lang="pl-PL" dirty="0">
                <a:solidFill>
                  <a:prstClr val="black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7671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115616" y="2814307"/>
            <a:ext cx="792043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pl-PL" b="1" dirty="0" smtClean="0">
                <a:solidFill>
                  <a:srgbClr val="333333"/>
                </a:solidFill>
                <a:latin typeface="Open Sans"/>
              </a:rPr>
              <a:t>ETAPY SPORU ZBIOROWEGO</a:t>
            </a:r>
            <a:endParaRPr lang="pl-PL" b="1" dirty="0">
              <a:solidFill>
                <a:srgbClr val="333333"/>
              </a:solidFill>
              <a:latin typeface="Open Sans"/>
            </a:endParaRPr>
          </a:p>
          <a:p>
            <a:pPr marL="285750" indent="-285750">
              <a:buFont typeface="Arial" pitchFamily="34" charset="0"/>
              <a:buChar char="•"/>
            </a:pPr>
            <a:endParaRPr lang="pl-PL" dirty="0">
              <a:solidFill>
                <a:srgbClr val="333333"/>
              </a:solidFill>
              <a:latin typeface="Open Sans"/>
            </a:endParaRPr>
          </a:p>
          <a:p>
            <a:pPr algn="just"/>
            <a:endParaRPr lang="pl-PL" b="1" cap="all" dirty="0">
              <a:solidFill>
                <a:prstClr val="black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60257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043608" y="2073626"/>
            <a:ext cx="810039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400" b="1" cap="all" dirty="0" smtClean="0">
                <a:solidFill>
                  <a:srgbClr val="333333"/>
                </a:solidFill>
                <a:latin typeface="+mj-lt"/>
              </a:rPr>
              <a:t>Część prawa pracy </a:t>
            </a:r>
            <a:r>
              <a:rPr lang="pl-PL" sz="2400" cap="all" dirty="0" smtClean="0">
                <a:solidFill>
                  <a:srgbClr val="333333"/>
                </a:solidFill>
                <a:latin typeface="+mj-lt"/>
              </a:rPr>
              <a:t>wyodrębniana ze względu na przedmiot regulacji (brak ustawowej definicji)</a:t>
            </a:r>
          </a:p>
          <a:p>
            <a:pPr algn="just"/>
            <a:endParaRPr lang="pl-PL" sz="2400" cap="all" dirty="0">
              <a:solidFill>
                <a:srgbClr val="333333"/>
              </a:solidFill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>
                <a:solidFill>
                  <a:srgbClr val="333333"/>
                </a:solidFill>
                <a:latin typeface="+mn-lt"/>
              </a:rPr>
              <a:t>p</a:t>
            </a:r>
            <a:r>
              <a:rPr lang="pl-PL" sz="2400" dirty="0" smtClean="0">
                <a:solidFill>
                  <a:srgbClr val="333333"/>
                </a:solidFill>
                <a:latin typeface="+mn-lt"/>
              </a:rPr>
              <a:t>rzedmiotem zbiorowego prawa pracy są stosunki społeczne regulowane przepisami prawnymi, których celem jest stworzenie </a:t>
            </a:r>
            <a:r>
              <a:rPr lang="pl-PL" sz="2400" b="1" dirty="0" smtClean="0">
                <a:solidFill>
                  <a:srgbClr val="333333"/>
                </a:solidFill>
                <a:latin typeface="+mn-lt"/>
              </a:rPr>
              <a:t>ram organizacyjno-prawnych</a:t>
            </a:r>
            <a:r>
              <a:rPr lang="pl-PL" sz="2400" dirty="0" smtClean="0">
                <a:solidFill>
                  <a:srgbClr val="333333"/>
                </a:solidFill>
                <a:latin typeface="+mn-lt"/>
              </a:rPr>
              <a:t> dla realizacji interesów stron stosunku pracy  </a:t>
            </a:r>
            <a:endParaRPr lang="pl-PL" sz="2400" dirty="0">
              <a:solidFill>
                <a:srgbClr val="333333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678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64671" y="1988840"/>
            <a:ext cx="8100392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pl-PL" sz="2000" b="1" dirty="0">
                <a:solidFill>
                  <a:srgbClr val="222222"/>
                </a:solidFill>
                <a:latin typeface="Calibri"/>
              </a:rPr>
              <a:t>Etap 1. Rokowania</a:t>
            </a:r>
            <a:endParaRPr lang="pl-PL" sz="2000" dirty="0">
              <a:solidFill>
                <a:srgbClr val="222222"/>
              </a:solidFill>
              <a:latin typeface="Calibri"/>
            </a:endParaRPr>
          </a:p>
          <a:p>
            <a:endParaRPr lang="pl-PL" sz="2000" dirty="0" smtClean="0">
              <a:solidFill>
                <a:srgbClr val="222222"/>
              </a:solidFill>
              <a:latin typeface="Calibri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pl-PL" sz="2000" dirty="0">
                <a:solidFill>
                  <a:srgbClr val="222222"/>
                </a:solidFill>
                <a:latin typeface="Calibri"/>
              </a:rPr>
              <a:t>w</a:t>
            </a:r>
            <a:r>
              <a:rPr lang="pl-PL" sz="2000" dirty="0" smtClean="0">
                <a:solidFill>
                  <a:srgbClr val="222222"/>
                </a:solidFill>
                <a:latin typeface="Calibri"/>
              </a:rPr>
              <a:t> razie pojawienia się sporu pracodawca jest zobowiązany do przeprowadzenia </a:t>
            </a:r>
            <a:r>
              <a:rPr lang="pl-PL" sz="2000" b="1" dirty="0" smtClean="0">
                <a:solidFill>
                  <a:srgbClr val="222222"/>
                </a:solidFill>
                <a:latin typeface="Calibri"/>
              </a:rPr>
              <a:t>rokowań</a:t>
            </a:r>
          </a:p>
          <a:p>
            <a:pPr marL="342900" indent="-342900">
              <a:buFont typeface="Arial" pitchFamily="34" charset="0"/>
              <a:buChar char="•"/>
            </a:pPr>
            <a:endParaRPr lang="pl-PL" sz="2000" b="1" dirty="0">
              <a:solidFill>
                <a:srgbClr val="222222"/>
              </a:solidFill>
              <a:latin typeface="Calibri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pl-PL" sz="2000" dirty="0">
                <a:solidFill>
                  <a:srgbClr val="222222"/>
                </a:solidFill>
                <a:latin typeface="Calibri"/>
              </a:rPr>
              <a:t>j</a:t>
            </a:r>
            <a:r>
              <a:rPr lang="pl-PL" sz="2000" dirty="0" smtClean="0">
                <a:solidFill>
                  <a:srgbClr val="222222"/>
                </a:solidFill>
                <a:latin typeface="Calibri"/>
              </a:rPr>
              <a:t>eśli rokowania zakończą się pomyślnie, strony kończą spór i podpisują </a:t>
            </a:r>
            <a:r>
              <a:rPr lang="pl-PL" sz="2000" b="1" dirty="0" smtClean="0">
                <a:solidFill>
                  <a:srgbClr val="222222"/>
                </a:solidFill>
                <a:latin typeface="Calibri"/>
              </a:rPr>
              <a:t>porozumienie (ŻRÓDŁO PRAWA)</a:t>
            </a:r>
          </a:p>
          <a:p>
            <a:pPr marL="342900" indent="-342900">
              <a:buFont typeface="Arial" pitchFamily="34" charset="0"/>
              <a:buChar char="•"/>
            </a:pPr>
            <a:endParaRPr lang="pl-PL" sz="2000" b="1" dirty="0">
              <a:solidFill>
                <a:srgbClr val="222222"/>
              </a:solidFill>
              <a:latin typeface="Calibri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pl-PL" sz="2000" dirty="0">
                <a:solidFill>
                  <a:srgbClr val="222222"/>
                </a:solidFill>
                <a:latin typeface="Calibri"/>
              </a:rPr>
              <a:t>jeśli rokowania </a:t>
            </a:r>
            <a:r>
              <a:rPr lang="pl-PL" sz="2000" dirty="0" smtClean="0">
                <a:solidFill>
                  <a:srgbClr val="222222"/>
                </a:solidFill>
                <a:latin typeface="Calibri"/>
              </a:rPr>
              <a:t>nie zakończą </a:t>
            </a:r>
            <a:r>
              <a:rPr lang="pl-PL" sz="2000" dirty="0">
                <a:solidFill>
                  <a:srgbClr val="222222"/>
                </a:solidFill>
                <a:latin typeface="Calibri"/>
              </a:rPr>
              <a:t>się pomyślnie, </a:t>
            </a:r>
            <a:r>
              <a:rPr lang="pl-PL" sz="2000" dirty="0" smtClean="0">
                <a:solidFill>
                  <a:srgbClr val="222222"/>
                </a:solidFill>
                <a:latin typeface="Calibri"/>
              </a:rPr>
              <a:t>strony</a:t>
            </a:r>
            <a:r>
              <a:rPr lang="pl-PL" sz="2000" b="1" dirty="0">
                <a:solidFill>
                  <a:srgbClr val="222222"/>
                </a:solidFill>
                <a:latin typeface="Calibri"/>
              </a:rPr>
              <a:t> </a:t>
            </a:r>
            <a:r>
              <a:rPr lang="pl-PL" sz="2000" dirty="0" smtClean="0">
                <a:solidFill>
                  <a:srgbClr val="222222"/>
                </a:solidFill>
                <a:latin typeface="Calibri"/>
              </a:rPr>
              <a:t>podpisują </a:t>
            </a:r>
            <a:r>
              <a:rPr lang="pl-PL" sz="2000" dirty="0">
                <a:solidFill>
                  <a:srgbClr val="222222"/>
                </a:solidFill>
                <a:latin typeface="Calibri"/>
              </a:rPr>
              <a:t>protokół rozbieżności ze wskazaniem stanowisk stron i przechodzą do następnego etapu czyli </a:t>
            </a:r>
            <a:r>
              <a:rPr lang="pl-PL" sz="2400" b="1" dirty="0" smtClean="0">
                <a:solidFill>
                  <a:srgbClr val="222222"/>
                </a:solidFill>
                <a:latin typeface="Calibri"/>
              </a:rPr>
              <a:t>mediacji</a:t>
            </a:r>
            <a:endParaRPr lang="pl-PL" sz="2000" b="1" dirty="0">
              <a:solidFill>
                <a:srgbClr val="222222"/>
              </a:solidFill>
              <a:latin typeface="Calibri"/>
            </a:endParaRPr>
          </a:p>
          <a:p>
            <a:pPr algn="just"/>
            <a:endParaRPr lang="pl-PL" sz="2000" cap="all" dirty="0">
              <a:solidFill>
                <a:prstClr val="black"/>
              </a:solidFill>
              <a:latin typeface="Open Sans"/>
            </a:endParaRPr>
          </a:p>
          <a:p>
            <a:pPr algn="just"/>
            <a:endParaRPr lang="pl-PL" sz="2000" cap="all" dirty="0" smtClean="0">
              <a:solidFill>
                <a:prstClr val="black"/>
              </a:solidFill>
              <a:latin typeface="Open Sans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2000" cap="all" dirty="0">
              <a:solidFill>
                <a:prstClr val="black"/>
              </a:solidFill>
              <a:latin typeface="Open Sans"/>
            </a:endParaRPr>
          </a:p>
          <a:p>
            <a:pPr algn="just"/>
            <a:endParaRPr lang="pl-PL" cap="all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4966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115616" y="1052736"/>
            <a:ext cx="7776418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pl-PL" sz="2000" b="1" cap="all" dirty="0" smtClean="0">
                <a:solidFill>
                  <a:srgbClr val="333333"/>
                </a:solidFill>
                <a:latin typeface="Calibri"/>
              </a:rPr>
              <a:t>ETAP 2. MEDIACJE</a:t>
            </a:r>
          </a:p>
          <a:p>
            <a:pPr algn="just"/>
            <a:endParaRPr lang="pl-PL" sz="2000" dirty="0" smtClean="0">
              <a:solidFill>
                <a:srgbClr val="333333"/>
              </a:solidFill>
              <a:latin typeface="Calibri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000" dirty="0">
                <a:solidFill>
                  <a:srgbClr val="333333"/>
                </a:solidFill>
                <a:latin typeface="Calibri"/>
              </a:rPr>
              <a:t>m</a:t>
            </a:r>
            <a:r>
              <a:rPr lang="pl-PL" sz="2000" dirty="0" smtClean="0">
                <a:solidFill>
                  <a:srgbClr val="333333"/>
                </a:solidFill>
                <a:latin typeface="Calibri"/>
              </a:rPr>
              <a:t>ediacje </a:t>
            </a:r>
            <a:r>
              <a:rPr lang="pl-PL" sz="2000" dirty="0">
                <a:solidFill>
                  <a:srgbClr val="333333"/>
                </a:solidFill>
                <a:latin typeface="Calibri"/>
              </a:rPr>
              <a:t>są prowadzone z udziałem osoby bezstronnej – </a:t>
            </a:r>
            <a:r>
              <a:rPr lang="pl-PL" sz="2000" b="1" dirty="0" smtClean="0">
                <a:solidFill>
                  <a:srgbClr val="333333"/>
                </a:solidFill>
                <a:latin typeface="Calibri"/>
              </a:rPr>
              <a:t>mediatora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l-PL" sz="2000" b="1" dirty="0">
              <a:solidFill>
                <a:srgbClr val="333333"/>
              </a:solidFill>
              <a:latin typeface="Calibri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000" dirty="0">
                <a:solidFill>
                  <a:srgbClr val="333333"/>
                </a:solidFill>
                <a:latin typeface="Calibri"/>
              </a:rPr>
              <a:t>s</a:t>
            </a:r>
            <a:r>
              <a:rPr lang="pl-PL" sz="2000" dirty="0" smtClean="0">
                <a:solidFill>
                  <a:srgbClr val="333333"/>
                </a:solidFill>
                <a:latin typeface="Calibri"/>
              </a:rPr>
              <a:t>trony </a:t>
            </a:r>
            <a:r>
              <a:rPr lang="pl-PL" sz="2000" dirty="0">
                <a:solidFill>
                  <a:srgbClr val="333333"/>
                </a:solidFill>
                <a:latin typeface="Calibri"/>
              </a:rPr>
              <a:t>wybierają </a:t>
            </a:r>
            <a:r>
              <a:rPr lang="pl-PL" sz="2000" dirty="0" smtClean="0">
                <a:solidFill>
                  <a:srgbClr val="333333"/>
                </a:solidFill>
                <a:latin typeface="Calibri"/>
              </a:rPr>
              <a:t>mediatora </a:t>
            </a:r>
            <a:r>
              <a:rPr lang="pl-PL" sz="2000" dirty="0">
                <a:solidFill>
                  <a:srgbClr val="333333"/>
                </a:solidFill>
                <a:latin typeface="Calibri"/>
              </a:rPr>
              <a:t>wspólnie, a jeśli nie uda się im porozumieć co do wyboru takiej osoby w ciągu 5 dni, to wybiera go Minister Pracy i Polityki Socjalnej na wniosek jednej ze </a:t>
            </a:r>
            <a:r>
              <a:rPr lang="pl-PL" sz="2000" dirty="0" smtClean="0">
                <a:solidFill>
                  <a:srgbClr val="333333"/>
                </a:solidFill>
                <a:latin typeface="Calibri"/>
              </a:rPr>
              <a:t>stron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l-PL" sz="2000" dirty="0">
              <a:solidFill>
                <a:srgbClr val="333333"/>
              </a:solidFill>
              <a:latin typeface="Calibri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000" dirty="0">
                <a:solidFill>
                  <a:srgbClr val="333333"/>
                </a:solidFill>
                <a:latin typeface="Calibri"/>
              </a:rPr>
              <a:t>m</a:t>
            </a:r>
            <a:r>
              <a:rPr lang="pl-PL" sz="2000" dirty="0" smtClean="0">
                <a:solidFill>
                  <a:srgbClr val="333333"/>
                </a:solidFill>
                <a:latin typeface="Calibri"/>
              </a:rPr>
              <a:t>ediator </a:t>
            </a:r>
            <a:r>
              <a:rPr lang="pl-PL" sz="2000" dirty="0">
                <a:solidFill>
                  <a:srgbClr val="333333"/>
                </a:solidFill>
                <a:latin typeface="Calibri"/>
              </a:rPr>
              <a:t>ma przede wszystkim pomóc w osiągnięciu </a:t>
            </a:r>
            <a:r>
              <a:rPr lang="pl-PL" sz="2000" b="1" dirty="0" smtClean="0">
                <a:solidFill>
                  <a:srgbClr val="333333"/>
                </a:solidFill>
                <a:latin typeface="Calibri"/>
              </a:rPr>
              <a:t>porozumienia</a:t>
            </a:r>
            <a:endParaRPr lang="pl-PL" sz="2000" dirty="0" smtClean="0">
              <a:solidFill>
                <a:srgbClr val="333333"/>
              </a:solidFill>
              <a:latin typeface="Calibri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2000" dirty="0">
              <a:solidFill>
                <a:srgbClr val="333333"/>
              </a:solidFill>
              <a:latin typeface="Calibri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000" dirty="0">
                <a:solidFill>
                  <a:srgbClr val="333333"/>
                </a:solidFill>
                <a:latin typeface="Calibri"/>
              </a:rPr>
              <a:t>nieosiągnięcie porozumienia rozwiązującego spór zbiorowy w postępowaniu mediacyjnym uprawnia do podjęcia </a:t>
            </a:r>
            <a:r>
              <a:rPr lang="pl-PL" sz="2000" b="1" dirty="0">
                <a:solidFill>
                  <a:srgbClr val="333333"/>
                </a:solidFill>
                <a:latin typeface="Calibri"/>
              </a:rPr>
              <a:t>akcji </a:t>
            </a:r>
            <a:r>
              <a:rPr lang="pl-PL" sz="2000" b="1" dirty="0" smtClean="0">
                <a:solidFill>
                  <a:srgbClr val="333333"/>
                </a:solidFill>
                <a:latin typeface="Calibri"/>
              </a:rPr>
              <a:t>strajkowej</a:t>
            </a:r>
          </a:p>
          <a:p>
            <a:pPr algn="just"/>
            <a:endParaRPr lang="pl-PL" sz="2000" b="1" dirty="0">
              <a:solidFill>
                <a:srgbClr val="333333"/>
              </a:solidFill>
              <a:latin typeface="Calibri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333333"/>
                </a:solidFill>
                <a:latin typeface="Calibri"/>
              </a:rPr>
              <a:t>podmiot </a:t>
            </a:r>
            <a:r>
              <a:rPr lang="pl-PL" sz="2000" dirty="0">
                <a:solidFill>
                  <a:srgbClr val="333333"/>
                </a:solidFill>
                <a:latin typeface="Calibri"/>
              </a:rPr>
              <a:t>prowadzący spór zbiorowy w interesie pracowników </a:t>
            </a:r>
            <a:r>
              <a:rPr lang="pl-PL" sz="2000" dirty="0" smtClean="0">
                <a:solidFill>
                  <a:srgbClr val="333333"/>
                </a:solidFill>
                <a:latin typeface="Calibri"/>
              </a:rPr>
              <a:t>może</a:t>
            </a:r>
            <a:r>
              <a:rPr lang="pl-PL" sz="2000" dirty="0">
                <a:solidFill>
                  <a:srgbClr val="333333"/>
                </a:solidFill>
                <a:latin typeface="Calibri"/>
              </a:rPr>
              <a:t>, nie korzystając </a:t>
            </a:r>
            <a:r>
              <a:rPr lang="pl-PL" sz="2000" dirty="0" smtClean="0">
                <a:solidFill>
                  <a:srgbClr val="333333"/>
                </a:solidFill>
                <a:latin typeface="Calibri"/>
              </a:rPr>
              <a:t>z prawa do akcji strajkowej, </a:t>
            </a:r>
            <a:r>
              <a:rPr lang="pl-PL" sz="2000" dirty="0">
                <a:solidFill>
                  <a:srgbClr val="333333"/>
                </a:solidFill>
                <a:latin typeface="Calibri"/>
              </a:rPr>
              <a:t>podjąć próbę rozwiązania sporu przez poddanie </a:t>
            </a:r>
            <a:r>
              <a:rPr lang="pl-PL" sz="2000" dirty="0" smtClean="0">
                <a:solidFill>
                  <a:srgbClr val="333333"/>
                </a:solidFill>
                <a:latin typeface="Calibri"/>
              </a:rPr>
              <a:t>go rozstrzygnięciu </a:t>
            </a:r>
            <a:r>
              <a:rPr lang="pl-PL" sz="2000" dirty="0">
                <a:solidFill>
                  <a:srgbClr val="333333"/>
                </a:solidFill>
                <a:latin typeface="Calibri"/>
              </a:rPr>
              <a:t>kolegium </a:t>
            </a:r>
            <a:r>
              <a:rPr lang="pl-PL" sz="2000" b="1" dirty="0" smtClean="0">
                <a:solidFill>
                  <a:srgbClr val="333333"/>
                </a:solidFill>
                <a:latin typeface="Calibri"/>
              </a:rPr>
              <a:t>arbitrażu społecznego</a:t>
            </a:r>
            <a:endParaRPr lang="pl-PL" sz="2400" b="1" dirty="0">
              <a:solidFill>
                <a:srgbClr val="333333"/>
              </a:solidFill>
              <a:latin typeface="Calibri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2000" dirty="0">
              <a:solidFill>
                <a:srgbClr val="333333"/>
              </a:solidFill>
              <a:latin typeface="Calibri"/>
            </a:endParaRPr>
          </a:p>
          <a:p>
            <a:pPr algn="just"/>
            <a:endParaRPr lang="pl-PL" sz="2000" b="1" dirty="0">
              <a:solidFill>
                <a:srgbClr val="333333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0967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8386" y="1484784"/>
            <a:ext cx="7769844" cy="3672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cap="all" dirty="0" smtClean="0">
                <a:solidFill>
                  <a:srgbClr val="333333"/>
                </a:solidFill>
                <a:latin typeface="Calibri"/>
              </a:rPr>
              <a:t>ETAP 3. ARBITRAŻ</a:t>
            </a:r>
          </a:p>
          <a:p>
            <a:pPr algn="ctr"/>
            <a:endParaRPr lang="pl-PL" sz="2000" b="1" cap="all" dirty="0" smtClean="0">
              <a:solidFill>
                <a:srgbClr val="333333"/>
              </a:solidFill>
              <a:latin typeface="Calibri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000" dirty="0" smtClean="0">
                <a:solidFill>
                  <a:srgbClr val="222222"/>
                </a:solidFill>
                <a:latin typeface="Helvetica Neue"/>
              </a:rPr>
              <a:t>arbitraż </a:t>
            </a:r>
            <a:r>
              <a:rPr lang="pl-PL" sz="2000" dirty="0">
                <a:solidFill>
                  <a:srgbClr val="222222"/>
                </a:solidFill>
                <a:latin typeface="Helvetica Neue"/>
              </a:rPr>
              <a:t>polega na rozpoznaniu sporu </a:t>
            </a:r>
            <a:r>
              <a:rPr lang="pl-PL" sz="2000" dirty="0" smtClean="0">
                <a:solidFill>
                  <a:srgbClr val="222222"/>
                </a:solidFill>
                <a:latin typeface="Helvetica Neue"/>
              </a:rPr>
              <a:t>przez </a:t>
            </a:r>
            <a:r>
              <a:rPr lang="pl-PL" sz="2000" b="1" dirty="0" smtClean="0">
                <a:solidFill>
                  <a:srgbClr val="222222"/>
                </a:solidFill>
                <a:latin typeface="Helvetica Neue"/>
              </a:rPr>
              <a:t>kolegium arbitrażu społecznego przy sądzie wojewódzkim </a:t>
            </a:r>
            <a:r>
              <a:rPr lang="pl-PL" sz="2000" dirty="0" smtClean="0">
                <a:solidFill>
                  <a:srgbClr val="222222"/>
                </a:solidFill>
                <a:latin typeface="Helvetica Neue"/>
              </a:rPr>
              <a:t>(dot. sporu zakładowego) lub </a:t>
            </a:r>
            <a:r>
              <a:rPr lang="pl-PL" sz="2000" b="1" dirty="0" smtClean="0">
                <a:solidFill>
                  <a:srgbClr val="222222"/>
                </a:solidFill>
                <a:latin typeface="Helvetica Neue"/>
              </a:rPr>
              <a:t>Kolegium </a:t>
            </a:r>
            <a:r>
              <a:rPr lang="pl-PL" sz="2000" b="1" dirty="0">
                <a:solidFill>
                  <a:srgbClr val="222222"/>
                </a:solidFill>
                <a:latin typeface="Helvetica Neue"/>
              </a:rPr>
              <a:t>Arbitrażu Społecznego przy Sądzie </a:t>
            </a:r>
            <a:r>
              <a:rPr lang="pl-PL" sz="2000" b="1" dirty="0" smtClean="0">
                <a:solidFill>
                  <a:srgbClr val="222222"/>
                </a:solidFill>
                <a:latin typeface="Helvetica Neue"/>
              </a:rPr>
              <a:t>Najwyższym </a:t>
            </a:r>
            <a:r>
              <a:rPr lang="pl-PL" sz="2000" dirty="0" smtClean="0">
                <a:solidFill>
                  <a:srgbClr val="222222"/>
                </a:solidFill>
                <a:latin typeface="Helvetica Neue"/>
              </a:rPr>
              <a:t>(dot. sporu ponadzakładowego)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l-PL" sz="2000" dirty="0">
              <a:solidFill>
                <a:srgbClr val="222222"/>
              </a:solidFill>
              <a:latin typeface="Helvetica Neue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000" dirty="0">
                <a:solidFill>
                  <a:srgbClr val="222222"/>
                </a:solidFill>
                <a:latin typeface="Helvetica Neue"/>
              </a:rPr>
              <a:t>k</a:t>
            </a:r>
            <a:r>
              <a:rPr lang="pl-PL" sz="2000" dirty="0" smtClean="0">
                <a:solidFill>
                  <a:srgbClr val="222222"/>
                </a:solidFill>
                <a:latin typeface="Helvetica Neue"/>
              </a:rPr>
              <a:t>olegium </a:t>
            </a:r>
            <a:r>
              <a:rPr lang="pl-PL" sz="2000" dirty="0">
                <a:solidFill>
                  <a:srgbClr val="222222"/>
                </a:solidFill>
                <a:latin typeface="Helvetica Neue"/>
              </a:rPr>
              <a:t>po rozpoznaniu sporu wydaje </a:t>
            </a:r>
            <a:r>
              <a:rPr lang="pl-PL" sz="2000" b="1" dirty="0">
                <a:solidFill>
                  <a:srgbClr val="222222"/>
                </a:solidFill>
                <a:latin typeface="Helvetica Neue"/>
              </a:rPr>
              <a:t>orzeczenie</a:t>
            </a:r>
            <a:r>
              <a:rPr lang="pl-PL" sz="2000" dirty="0">
                <a:solidFill>
                  <a:srgbClr val="222222"/>
                </a:solidFill>
                <a:latin typeface="Helvetica Neue"/>
              </a:rPr>
              <a:t>, które jest wiążące dla </a:t>
            </a:r>
            <a:r>
              <a:rPr lang="pl-PL" sz="2000" dirty="0" smtClean="0">
                <a:solidFill>
                  <a:srgbClr val="222222"/>
                </a:solidFill>
                <a:latin typeface="Helvetica Neue"/>
              </a:rPr>
              <a:t>stron</a:t>
            </a:r>
            <a:endParaRPr lang="pl-PL" sz="2000" cap="all" dirty="0">
              <a:solidFill>
                <a:srgbClr val="333333"/>
              </a:solidFill>
              <a:latin typeface="Calibri"/>
            </a:endParaRPr>
          </a:p>
          <a:p>
            <a:pPr marL="109728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pl-PL" sz="2300" dirty="0" smtClean="0">
              <a:solidFill>
                <a:prstClr val="black"/>
              </a:solidFill>
              <a:latin typeface="Calibri"/>
            </a:endParaRP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pl-PL" sz="2300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150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38135" y="1387714"/>
            <a:ext cx="7956376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500" b="1" dirty="0" smtClean="0">
                <a:solidFill>
                  <a:prstClr val="black"/>
                </a:solidFill>
                <a:latin typeface="Lucida Sans Unicode"/>
              </a:rPr>
              <a:t>	</a:t>
            </a:r>
            <a:r>
              <a:rPr lang="pl-PL" sz="2000" b="1" cap="all" dirty="0">
                <a:solidFill>
                  <a:srgbClr val="333333"/>
                </a:solidFill>
                <a:latin typeface="Calibri"/>
              </a:rPr>
              <a:t>ETAP </a:t>
            </a:r>
            <a:r>
              <a:rPr lang="pl-PL" sz="2000" b="1" cap="all" dirty="0" smtClean="0">
                <a:solidFill>
                  <a:srgbClr val="333333"/>
                </a:solidFill>
                <a:latin typeface="Calibri"/>
              </a:rPr>
              <a:t>4. STRAJK</a:t>
            </a:r>
          </a:p>
          <a:p>
            <a:pPr algn="just"/>
            <a:endParaRPr lang="pl-PL" sz="2000" cap="all" dirty="0" smtClean="0">
              <a:solidFill>
                <a:srgbClr val="333333"/>
              </a:solidFill>
              <a:latin typeface="Calibri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000" dirty="0">
                <a:solidFill>
                  <a:srgbClr val="222222"/>
                </a:solidFill>
                <a:latin typeface="Helvetica Neue"/>
              </a:rPr>
              <a:t>m</a:t>
            </a:r>
            <a:r>
              <a:rPr lang="pl-PL" sz="2000" dirty="0" smtClean="0">
                <a:solidFill>
                  <a:srgbClr val="222222"/>
                </a:solidFill>
                <a:latin typeface="Helvetica Neue"/>
              </a:rPr>
              <a:t>oże być </a:t>
            </a:r>
            <a:r>
              <a:rPr lang="pl-PL" sz="2000" dirty="0">
                <a:solidFill>
                  <a:srgbClr val="222222"/>
                </a:solidFill>
                <a:latin typeface="Helvetica Neue"/>
              </a:rPr>
              <a:t>ogłoszony dopiero po bezskutecznym przeprowadzeniu rokowań i </a:t>
            </a:r>
            <a:r>
              <a:rPr lang="pl-PL" sz="2000" dirty="0" smtClean="0">
                <a:solidFill>
                  <a:srgbClr val="222222"/>
                </a:solidFill>
                <a:latin typeface="Helvetica Neue"/>
              </a:rPr>
              <a:t>mediacji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l-PL" sz="2000" dirty="0">
              <a:solidFill>
                <a:srgbClr val="222222"/>
              </a:solidFill>
              <a:latin typeface="Helvetica Neue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000" dirty="0">
                <a:solidFill>
                  <a:srgbClr val="222222"/>
                </a:solidFill>
                <a:latin typeface="Helvetica Neue"/>
              </a:rPr>
              <a:t>p</a:t>
            </a:r>
            <a:r>
              <a:rPr lang="pl-PL" sz="2000" dirty="0" smtClean="0">
                <a:solidFill>
                  <a:srgbClr val="222222"/>
                </a:solidFill>
                <a:latin typeface="Helvetica Neue"/>
              </a:rPr>
              <a:t>olega </a:t>
            </a:r>
            <a:r>
              <a:rPr lang="pl-PL" sz="2000" dirty="0">
                <a:solidFill>
                  <a:srgbClr val="222222"/>
                </a:solidFill>
                <a:latin typeface="Helvetica Neue"/>
              </a:rPr>
              <a:t>na </a:t>
            </a:r>
            <a:r>
              <a:rPr lang="pl-PL" sz="2000" b="1" dirty="0">
                <a:solidFill>
                  <a:srgbClr val="222222"/>
                </a:solidFill>
                <a:latin typeface="Helvetica Neue"/>
              </a:rPr>
              <a:t>dobrowolnym i zbiorowym powstrzymaniu się od wykonywania pracy przez </a:t>
            </a:r>
            <a:r>
              <a:rPr lang="pl-PL" sz="2000" b="1" dirty="0" smtClean="0">
                <a:solidFill>
                  <a:srgbClr val="222222"/>
                </a:solidFill>
                <a:latin typeface="Helvetica Neue"/>
              </a:rPr>
              <a:t>pracowników</a:t>
            </a:r>
            <a:endParaRPr lang="pl-PL" sz="2000" b="1" cap="all" dirty="0">
              <a:solidFill>
                <a:srgbClr val="333333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8844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619672" y="3150841"/>
            <a:ext cx="67687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cap="all" dirty="0" smtClean="0">
                <a:solidFill>
                  <a:srgbClr val="333333"/>
                </a:solidFill>
                <a:latin typeface="Calibri"/>
              </a:rPr>
              <a:t>PRAWO PRACY</a:t>
            </a:r>
            <a:endParaRPr lang="pl-PL" sz="2800" b="1" cap="all" dirty="0">
              <a:solidFill>
                <a:srgbClr val="333333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297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043608" y="2412177"/>
            <a:ext cx="8100392" cy="20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pl-PL" sz="2800" b="1" cap="all" dirty="0">
                <a:solidFill>
                  <a:srgbClr val="333333"/>
                </a:solidFill>
                <a:latin typeface="Calibri"/>
              </a:rPr>
              <a:t>USTAWA</a:t>
            </a:r>
          </a:p>
          <a:p>
            <a:pPr algn="ctr"/>
            <a:r>
              <a:rPr lang="pl-PL" sz="2400" cap="all" dirty="0">
                <a:solidFill>
                  <a:srgbClr val="333333"/>
                </a:solidFill>
                <a:latin typeface="Calibri"/>
              </a:rPr>
              <a:t>z dnia 13 marca 2003 r.</a:t>
            </a:r>
          </a:p>
          <a:p>
            <a:pPr algn="ctr"/>
            <a:r>
              <a:rPr lang="pl-PL" sz="2400" cap="all" dirty="0">
                <a:solidFill>
                  <a:srgbClr val="333333"/>
                </a:solidFill>
                <a:latin typeface="Calibri"/>
              </a:rPr>
              <a:t>o szczególnych zasadach rozwiązywania z pracownikami stosunków pracy z przyczyn niedotyczących </a:t>
            </a:r>
            <a:r>
              <a:rPr lang="pl-PL" sz="2400" cap="all" dirty="0" smtClean="0">
                <a:solidFill>
                  <a:srgbClr val="333333"/>
                </a:solidFill>
                <a:latin typeface="Calibri"/>
              </a:rPr>
              <a:t>pracowników</a:t>
            </a:r>
            <a:endParaRPr lang="pl-PL" sz="2400" cap="all" dirty="0">
              <a:solidFill>
                <a:srgbClr val="333333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10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043608" y="2596843"/>
            <a:ext cx="8100392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000" b="1" dirty="0">
                <a:solidFill>
                  <a:srgbClr val="000000"/>
                </a:solidFill>
                <a:latin typeface="Verdana"/>
              </a:rPr>
              <a:t>Art. 12.</a:t>
            </a:r>
            <a:r>
              <a:rPr lang="pl-PL" sz="2000" dirty="0">
                <a:solidFill>
                  <a:srgbClr val="000000"/>
                </a:solidFill>
                <a:latin typeface="Verdana"/>
              </a:rPr>
              <a:t> Przy rozwiązywaniu stosunków pracy z przyczyn niedotyczących pracowników, </a:t>
            </a:r>
            <a:r>
              <a:rPr lang="pl-PL" sz="2000" b="1" dirty="0">
                <a:solidFill>
                  <a:srgbClr val="000000"/>
                </a:solidFill>
                <a:latin typeface="Verdana"/>
              </a:rPr>
              <a:t>w zakresie nieuregulowanym w niniejszej ustawie</a:t>
            </a:r>
            <a:r>
              <a:rPr lang="pl-PL" sz="2000" dirty="0">
                <a:solidFill>
                  <a:srgbClr val="000000"/>
                </a:solidFill>
                <a:latin typeface="Verdana"/>
              </a:rPr>
              <a:t>, a także przy </a:t>
            </a:r>
            <a:r>
              <a:rPr lang="pl-PL" sz="2000" b="1" dirty="0">
                <a:solidFill>
                  <a:srgbClr val="000000"/>
                </a:solidFill>
                <a:latin typeface="Verdana"/>
              </a:rPr>
              <a:t>rozpatrywaniu sporów </a:t>
            </a:r>
            <a:r>
              <a:rPr lang="pl-PL" sz="2000" dirty="0">
                <a:solidFill>
                  <a:srgbClr val="000000"/>
                </a:solidFill>
                <a:latin typeface="Verdana"/>
              </a:rPr>
              <a:t>związanych z naruszeniem przepisów niniejszej ustawy </a:t>
            </a:r>
            <a:r>
              <a:rPr lang="pl-PL" sz="2000" b="1" dirty="0">
                <a:solidFill>
                  <a:srgbClr val="000000"/>
                </a:solidFill>
                <a:latin typeface="Verdana"/>
              </a:rPr>
              <a:t>stosuje się przepisy </a:t>
            </a:r>
            <a:r>
              <a:rPr lang="pl-PL" sz="2000" b="1" dirty="0">
                <a:solidFill>
                  <a:prstClr val="black"/>
                </a:solidFill>
                <a:latin typeface="Verdana"/>
              </a:rPr>
              <a:t>Kodeksu pracy.</a:t>
            </a:r>
            <a:endParaRPr lang="pl-PL" b="1" cap="all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4370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043608" y="3058508"/>
            <a:ext cx="81003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000" b="1" dirty="0">
                <a:solidFill>
                  <a:srgbClr val="000000"/>
                </a:solidFill>
                <a:latin typeface="Verdana"/>
              </a:rPr>
              <a:t>Art. 11.</a:t>
            </a:r>
            <a:r>
              <a:rPr lang="pl-PL" sz="2000" dirty="0">
                <a:solidFill>
                  <a:srgbClr val="000000"/>
                </a:solidFill>
                <a:latin typeface="Verdana"/>
              </a:rPr>
              <a:t> Przepisów ustawy </a:t>
            </a:r>
            <a:r>
              <a:rPr lang="pl-PL" sz="2000" b="1" dirty="0">
                <a:solidFill>
                  <a:srgbClr val="000000"/>
                </a:solidFill>
                <a:latin typeface="Verdana"/>
              </a:rPr>
              <a:t>nie stosuje się</a:t>
            </a:r>
            <a:r>
              <a:rPr lang="pl-PL" sz="2000" dirty="0">
                <a:solidFill>
                  <a:srgbClr val="000000"/>
                </a:solidFill>
                <a:latin typeface="Verdana"/>
              </a:rPr>
              <a:t> do pracowników zatrudnionych na podstawie mianowania.</a:t>
            </a:r>
            <a:endParaRPr lang="pl-PL" b="1" cap="all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66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84226" y="1011506"/>
            <a:ext cx="8129612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000" b="1" cap="all" dirty="0" smtClean="0">
                <a:solidFill>
                  <a:srgbClr val="333333"/>
                </a:solidFill>
                <a:latin typeface="Calibri"/>
              </a:rPr>
              <a:t>ZAKRES ZASTOSOWANIA USTAWY</a:t>
            </a:r>
          </a:p>
          <a:p>
            <a:pPr algn="just"/>
            <a:endParaRPr lang="pl-PL" sz="2000" b="1" dirty="0">
              <a:solidFill>
                <a:srgbClr val="000000"/>
              </a:solidFill>
              <a:latin typeface="Verdana"/>
            </a:endParaRPr>
          </a:p>
          <a:p>
            <a:pPr algn="just"/>
            <a:r>
              <a:rPr lang="pl-PL" sz="1600" b="1" dirty="0" smtClean="0">
                <a:solidFill>
                  <a:srgbClr val="000000"/>
                </a:solidFill>
                <a:latin typeface="Verdana"/>
              </a:rPr>
              <a:t>Art</a:t>
            </a:r>
            <a:r>
              <a:rPr lang="pl-PL" sz="1600" b="1" dirty="0">
                <a:solidFill>
                  <a:srgbClr val="000000"/>
                </a:solidFill>
                <a:latin typeface="Verdana"/>
              </a:rPr>
              <a:t>. 1.</a:t>
            </a:r>
            <a:r>
              <a:rPr lang="pl-PL" sz="1600" dirty="0">
                <a:solidFill>
                  <a:srgbClr val="000000"/>
                </a:solidFill>
                <a:latin typeface="Verdana"/>
              </a:rPr>
              <a:t> 1. Przepisy ustawy stosuje się w razie konieczności rozwiązania przez pracodawcę zatrudniającego </a:t>
            </a:r>
            <a:r>
              <a:rPr lang="pl-PL" sz="1600" b="1" dirty="0">
                <a:solidFill>
                  <a:srgbClr val="000000"/>
                </a:solidFill>
                <a:latin typeface="Verdana"/>
              </a:rPr>
              <a:t>co </a:t>
            </a:r>
            <a:r>
              <a:rPr lang="pl-PL" sz="1600" b="1" dirty="0" smtClean="0">
                <a:solidFill>
                  <a:srgbClr val="000000"/>
                </a:solidFill>
                <a:latin typeface="Verdana"/>
              </a:rPr>
              <a:t>najmniej 20</a:t>
            </a:r>
            <a:r>
              <a:rPr lang="pl-PL" sz="1600" b="1" dirty="0">
                <a:solidFill>
                  <a:srgbClr val="000000"/>
                </a:solidFill>
                <a:latin typeface="Verdana"/>
              </a:rPr>
              <a:t> pracowników</a:t>
            </a:r>
            <a:r>
              <a:rPr lang="pl-PL" sz="1600" dirty="0">
                <a:solidFill>
                  <a:srgbClr val="000000"/>
                </a:solidFill>
                <a:latin typeface="Verdana"/>
              </a:rPr>
              <a:t> </a:t>
            </a:r>
            <a:r>
              <a:rPr lang="pl-PL" sz="1600" dirty="0" smtClean="0">
                <a:solidFill>
                  <a:srgbClr val="000000"/>
                </a:solidFill>
                <a:latin typeface="Verdana"/>
              </a:rPr>
              <a:t>stosunków pracy</a:t>
            </a:r>
            <a:r>
              <a:rPr lang="pl-PL" sz="1600" dirty="0">
                <a:solidFill>
                  <a:srgbClr val="000000"/>
                </a:solidFill>
                <a:latin typeface="Verdana"/>
              </a:rPr>
              <a:t> </a:t>
            </a:r>
            <a:r>
              <a:rPr lang="pl-PL" sz="1600" b="1" dirty="0">
                <a:solidFill>
                  <a:srgbClr val="000000"/>
                </a:solidFill>
                <a:latin typeface="Verdana"/>
              </a:rPr>
              <a:t>z przyczyn niedotyczących pracowników</a:t>
            </a:r>
            <a:r>
              <a:rPr lang="pl-PL" sz="1600" dirty="0">
                <a:solidFill>
                  <a:srgbClr val="000000"/>
                </a:solidFill>
                <a:latin typeface="Verdana"/>
              </a:rPr>
              <a:t>, w drodze </a:t>
            </a:r>
            <a:r>
              <a:rPr lang="pl-PL" sz="1600" b="1" dirty="0">
                <a:solidFill>
                  <a:srgbClr val="000000"/>
                </a:solidFill>
                <a:latin typeface="Verdana"/>
              </a:rPr>
              <a:t>wypowiedzenia</a:t>
            </a:r>
            <a:r>
              <a:rPr lang="pl-PL" sz="1600" dirty="0">
                <a:solidFill>
                  <a:srgbClr val="000000"/>
                </a:solidFill>
                <a:latin typeface="Verdana"/>
              </a:rPr>
              <a:t> dokonanego przez pracodawcę, a także na mocy </a:t>
            </a:r>
            <a:r>
              <a:rPr lang="pl-PL" sz="1600" b="1" dirty="0">
                <a:solidFill>
                  <a:srgbClr val="000000"/>
                </a:solidFill>
                <a:latin typeface="Verdana"/>
              </a:rPr>
              <a:t>porozumienia stron</a:t>
            </a:r>
            <a:r>
              <a:rPr lang="pl-PL" sz="1600" dirty="0">
                <a:solidFill>
                  <a:srgbClr val="000000"/>
                </a:solidFill>
                <a:latin typeface="Verdana"/>
              </a:rPr>
              <a:t>, jeżeli w okresie nieprzekraczającym </a:t>
            </a:r>
            <a:r>
              <a:rPr lang="pl-PL" sz="1600" b="1" dirty="0">
                <a:solidFill>
                  <a:srgbClr val="000000"/>
                </a:solidFill>
                <a:latin typeface="Verdana"/>
              </a:rPr>
              <a:t>30 dni </a:t>
            </a:r>
            <a:r>
              <a:rPr lang="pl-PL" sz="1600" dirty="0">
                <a:solidFill>
                  <a:srgbClr val="000000"/>
                </a:solidFill>
                <a:latin typeface="Verdana"/>
              </a:rPr>
              <a:t>zwolnienie obejmuje co najmniej:</a:t>
            </a:r>
          </a:p>
          <a:p>
            <a:pPr algn="just"/>
            <a:r>
              <a:rPr lang="pl-PL" sz="1600" dirty="0">
                <a:solidFill>
                  <a:srgbClr val="000000"/>
                </a:solidFill>
                <a:latin typeface="Verdana"/>
              </a:rPr>
              <a:t>1)   10 pracowników, gdy pracodawca zatrudnia mniej niż 100 pracowników,</a:t>
            </a:r>
          </a:p>
          <a:p>
            <a:pPr algn="just"/>
            <a:r>
              <a:rPr lang="pl-PL" sz="1600" dirty="0">
                <a:solidFill>
                  <a:srgbClr val="000000"/>
                </a:solidFill>
                <a:latin typeface="Verdana"/>
              </a:rPr>
              <a:t>2)   10% pracowników, gdy pracodawca zatrudnia co najmniej 100, jednakże mniej niż 300 pracowników,</a:t>
            </a:r>
          </a:p>
          <a:p>
            <a:pPr algn="just"/>
            <a:r>
              <a:rPr lang="pl-PL" sz="1600" dirty="0">
                <a:solidFill>
                  <a:srgbClr val="000000"/>
                </a:solidFill>
                <a:latin typeface="Verdana"/>
              </a:rPr>
              <a:t>3)   30 pracowników, gdy pracodawca zatrudnia co najmniej 300 lub więcej pracowników</a:t>
            </a:r>
          </a:p>
          <a:p>
            <a:pPr algn="just"/>
            <a:r>
              <a:rPr lang="pl-PL" sz="1600" dirty="0">
                <a:solidFill>
                  <a:srgbClr val="000000"/>
                </a:solidFill>
                <a:latin typeface="Verdana"/>
              </a:rPr>
              <a:t>- zwanego dalej </a:t>
            </a:r>
            <a:r>
              <a:rPr lang="pl-PL" sz="1600" b="1" dirty="0">
                <a:solidFill>
                  <a:srgbClr val="000000"/>
                </a:solidFill>
                <a:latin typeface="Verdana"/>
              </a:rPr>
              <a:t>"grupowym zwolnieniem".</a:t>
            </a:r>
          </a:p>
          <a:p>
            <a:pPr algn="just"/>
            <a:r>
              <a:rPr lang="pl-PL" sz="1600" dirty="0">
                <a:solidFill>
                  <a:srgbClr val="000000"/>
                </a:solidFill>
                <a:latin typeface="Verdana"/>
              </a:rPr>
              <a:t>2. Liczby odnoszące się do pracowników, o których mowa w ust. 1, obejmują pracowników, z którymi w ramach grupowego zwolnienia następuje rozwiązanie stosunków pracy z inicjatywy pracodawcy na mocy porozumienia stron, jeżeli dotyczy to co najmniej 5 pracowników.</a:t>
            </a:r>
          </a:p>
          <a:p>
            <a:pPr algn="just"/>
            <a:endParaRPr lang="pl-PL" sz="2000" b="1" cap="all" dirty="0">
              <a:solidFill>
                <a:srgbClr val="333333"/>
              </a:solidFill>
              <a:latin typeface="Calibri"/>
            </a:endParaRPr>
          </a:p>
          <a:p>
            <a:pPr algn="just"/>
            <a:endParaRPr lang="pl-PL" sz="2000" b="1" cap="all" dirty="0">
              <a:solidFill>
                <a:srgbClr val="333333"/>
              </a:solidFill>
              <a:latin typeface="Calibri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b="1" cap="all" dirty="0" smtClean="0">
              <a:solidFill>
                <a:srgbClr val="333333"/>
              </a:solidFill>
              <a:latin typeface="Open San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b="1" cap="all" dirty="0">
              <a:solidFill>
                <a:srgbClr val="333333"/>
              </a:solidFill>
              <a:latin typeface="Open San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b="1" cap="all" dirty="0">
              <a:solidFill>
                <a:srgbClr val="333333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65615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71600" y="1858181"/>
            <a:ext cx="81724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dirty="0">
                <a:solidFill>
                  <a:prstClr val="black"/>
                </a:solidFill>
                <a:latin typeface="Calibri"/>
              </a:rPr>
              <a:t>Zgodnie z art. 1 ust. 2 </a:t>
            </a:r>
            <a:r>
              <a:rPr lang="pl-PL" sz="2800" dirty="0" err="1">
                <a:solidFill>
                  <a:prstClr val="black"/>
                </a:solidFill>
                <a:latin typeface="Calibri"/>
              </a:rPr>
              <a:t>u.z.g</a:t>
            </a:r>
            <a:r>
              <a:rPr lang="pl-PL" sz="2800" dirty="0">
                <a:solidFill>
                  <a:prstClr val="black"/>
                </a:solidFill>
                <a:latin typeface="Calibri"/>
              </a:rPr>
              <a:t>. </a:t>
            </a:r>
            <a:r>
              <a:rPr lang="pl-PL" sz="2800" dirty="0" smtClean="0">
                <a:solidFill>
                  <a:prstClr val="black"/>
                </a:solidFill>
                <a:latin typeface="Calibri"/>
              </a:rPr>
              <a:t>liczby </a:t>
            </a:r>
            <a:r>
              <a:rPr lang="pl-PL" sz="2800" dirty="0">
                <a:solidFill>
                  <a:prstClr val="black"/>
                </a:solidFill>
                <a:latin typeface="Calibri"/>
              </a:rPr>
              <a:t>zwalnianych pracowników </a:t>
            </a:r>
            <a:r>
              <a:rPr lang="pl-PL" sz="2800" dirty="0" smtClean="0">
                <a:solidFill>
                  <a:prstClr val="black"/>
                </a:solidFill>
                <a:latin typeface="Calibri"/>
              </a:rPr>
              <a:t>obejmują: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prstClr val="black"/>
                </a:solidFill>
                <a:latin typeface="Calibri"/>
              </a:rPr>
              <a:t>o</a:t>
            </a:r>
            <a:r>
              <a:rPr lang="pl-PL" sz="2800" dirty="0" smtClean="0">
                <a:solidFill>
                  <a:prstClr val="black"/>
                </a:solidFill>
                <a:latin typeface="Calibri"/>
              </a:rPr>
              <a:t>soby zwalniane w </a:t>
            </a:r>
            <a:r>
              <a:rPr lang="pl-PL" sz="2800" dirty="0">
                <a:solidFill>
                  <a:prstClr val="black"/>
                </a:solidFill>
                <a:latin typeface="Calibri"/>
              </a:rPr>
              <a:t>drodze </a:t>
            </a:r>
            <a:r>
              <a:rPr lang="pl-PL" sz="2800" dirty="0" smtClean="0">
                <a:solidFill>
                  <a:prstClr val="black"/>
                </a:solidFill>
                <a:latin typeface="Calibri"/>
              </a:rPr>
              <a:t>wypowiedzenia,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prstClr val="black"/>
                </a:solidFill>
                <a:latin typeface="Calibri"/>
              </a:rPr>
              <a:t>pracowników</a:t>
            </a:r>
            <a:r>
              <a:rPr lang="pl-PL" sz="2800" dirty="0">
                <a:solidFill>
                  <a:prstClr val="black"/>
                </a:solidFill>
                <a:latin typeface="Calibri"/>
              </a:rPr>
              <a:t>, z którymi w ramach grupowego zwolnienia następuje rozwiązanie stosunku pracy z inicjatywy pracodawcy na mocy </a:t>
            </a:r>
            <a:r>
              <a:rPr lang="pl-PL" sz="2800" b="1" dirty="0">
                <a:solidFill>
                  <a:prstClr val="black"/>
                </a:solidFill>
                <a:latin typeface="Calibri"/>
              </a:rPr>
              <a:t>porozumienia stron</a:t>
            </a:r>
            <a:r>
              <a:rPr lang="pl-PL" sz="2800" dirty="0">
                <a:solidFill>
                  <a:prstClr val="black"/>
                </a:solidFill>
                <a:latin typeface="Calibri"/>
              </a:rPr>
              <a:t>.</a:t>
            </a:r>
            <a:endParaRPr lang="pl-PL" b="1" cap="all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424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71600" y="1704298"/>
            <a:ext cx="81724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pl-PL" sz="2000" cap="all" dirty="0" smtClean="0">
                <a:solidFill>
                  <a:srgbClr val="333333"/>
                </a:solidFill>
                <a:latin typeface="+mj-lt"/>
              </a:rPr>
              <a:t>Ustawa o ZWIĄZKACH ZAWODOWYCH</a:t>
            </a:r>
          </a:p>
          <a:p>
            <a:pPr algn="just"/>
            <a:endParaRPr lang="pl-PL" sz="2000" cap="all" dirty="0" smtClean="0">
              <a:solidFill>
                <a:srgbClr val="333333"/>
              </a:solidFill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000" cap="all" dirty="0" smtClean="0">
                <a:solidFill>
                  <a:srgbClr val="333333"/>
                </a:solidFill>
                <a:latin typeface="+mj-lt"/>
              </a:rPr>
              <a:t>Ustawa o ORGANIZACJACH PRACODAWCÓW</a:t>
            </a:r>
          </a:p>
          <a:p>
            <a:pPr algn="just"/>
            <a:endParaRPr lang="pl-PL" sz="2000" cap="all" dirty="0" smtClean="0">
              <a:solidFill>
                <a:srgbClr val="333333"/>
              </a:solidFill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000" cap="all" dirty="0" smtClean="0">
                <a:solidFill>
                  <a:srgbClr val="333333"/>
                </a:solidFill>
                <a:latin typeface="+mj-lt"/>
              </a:rPr>
              <a:t>Ustawa o ROZWIĄZYWANIU SPORÓW ZBIOROWYCH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l-PL" sz="2000" cap="all" dirty="0">
              <a:solidFill>
                <a:srgbClr val="333333"/>
              </a:solidFill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000" cap="all" dirty="0" smtClean="0">
                <a:solidFill>
                  <a:srgbClr val="333333"/>
                </a:solidFill>
                <a:latin typeface="+mj-lt"/>
              </a:rPr>
              <a:t>USTAWA O SZCZEGÓLNYCH ZASADACH ROZWIĄZYWANIA ZPRACOWNIKAMI STOSUNKÓW PRACY Z PRZYCZYN NIEDOTYCZĄCYCH PRACOWNIKÓW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b="1" cap="all" dirty="0">
              <a:solidFill>
                <a:srgbClr val="333333"/>
              </a:solidFill>
              <a:latin typeface="Open San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b="1" cap="all" dirty="0">
              <a:solidFill>
                <a:srgbClr val="333333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9752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71600" y="2289067"/>
            <a:ext cx="8172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dirty="0" smtClean="0">
                <a:solidFill>
                  <a:prstClr val="black"/>
                </a:solidFill>
                <a:latin typeface="Calibri"/>
              </a:rPr>
              <a:t>2 przesłanki </a:t>
            </a:r>
            <a:r>
              <a:rPr lang="pl-PL" sz="2800" dirty="0" smtClean="0">
                <a:solidFill>
                  <a:prstClr val="black"/>
                </a:solidFill>
                <a:latin typeface="Calibri"/>
              </a:rPr>
              <a:t>umożliwiające włączenie osób, z którymi zawarto porozumienie: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prstClr val="black"/>
                </a:solidFill>
                <a:latin typeface="Calibri"/>
              </a:rPr>
              <a:t>p</a:t>
            </a:r>
            <a:r>
              <a:rPr lang="pl-PL" sz="2800" dirty="0" smtClean="0">
                <a:solidFill>
                  <a:prstClr val="black"/>
                </a:solidFill>
                <a:latin typeface="Calibri"/>
              </a:rPr>
              <a:t>racownicy </a:t>
            </a:r>
            <a:r>
              <a:rPr lang="pl-PL" sz="2800" dirty="0">
                <a:solidFill>
                  <a:prstClr val="black"/>
                </a:solidFill>
                <a:latin typeface="Calibri"/>
              </a:rPr>
              <a:t>są na mocy porozumienia stron zwalniani </a:t>
            </a:r>
            <a:r>
              <a:rPr lang="pl-PL" sz="2800" b="1" dirty="0">
                <a:solidFill>
                  <a:prstClr val="black"/>
                </a:solidFill>
                <a:latin typeface="Calibri"/>
              </a:rPr>
              <a:t>z inicjatywy </a:t>
            </a:r>
            <a:r>
              <a:rPr lang="pl-PL" sz="2800" b="1" dirty="0" smtClean="0">
                <a:solidFill>
                  <a:prstClr val="black"/>
                </a:solidFill>
                <a:latin typeface="Calibri"/>
              </a:rPr>
              <a:t>pracodawcy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pl-PL" sz="2800" dirty="0" smtClean="0">
                <a:solidFill>
                  <a:prstClr val="black"/>
                </a:solidFill>
                <a:latin typeface="Calibri"/>
              </a:rPr>
              <a:t>ich </a:t>
            </a:r>
            <a:r>
              <a:rPr lang="pl-PL" sz="2800" dirty="0">
                <a:solidFill>
                  <a:prstClr val="black"/>
                </a:solidFill>
                <a:latin typeface="Calibri"/>
              </a:rPr>
              <a:t>liczba nie może być mniejsza niż </a:t>
            </a:r>
            <a:r>
              <a:rPr lang="pl-PL" sz="2800" b="1" dirty="0">
                <a:solidFill>
                  <a:prstClr val="black"/>
                </a:solidFill>
                <a:latin typeface="Calibri"/>
              </a:rPr>
              <a:t>5</a:t>
            </a:r>
            <a:r>
              <a:rPr lang="pl-PL" sz="2800" dirty="0">
                <a:solidFill>
                  <a:prstClr val="black"/>
                </a:solidFill>
                <a:latin typeface="Calibri"/>
              </a:rPr>
              <a:t>. </a:t>
            </a:r>
            <a:endParaRPr lang="pl-PL" cap="all" dirty="0">
              <a:solidFill>
                <a:srgbClr val="333333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0835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115616" y="998418"/>
            <a:ext cx="7920434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dirty="0" smtClean="0">
                <a:solidFill>
                  <a:prstClr val="black"/>
                </a:solidFill>
                <a:latin typeface="Calibri"/>
              </a:rPr>
              <a:t>PROCEDURA- KONSULTACJE</a:t>
            </a:r>
          </a:p>
          <a:p>
            <a:pPr algn="just"/>
            <a:endParaRPr lang="pl-PL" sz="2800" dirty="0" smtClean="0">
              <a:solidFill>
                <a:prstClr val="black"/>
              </a:solidFill>
              <a:latin typeface="Calibri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l-PL" sz="2800" b="1" cap="all" dirty="0" smtClean="0">
                <a:solidFill>
                  <a:prstClr val="black"/>
                </a:solidFill>
                <a:latin typeface="Calibri"/>
              </a:rPr>
              <a:t>U PRACODAWCY  DZIAŁAJĄ ZWIĄZKI ZAWODOWE - </a:t>
            </a:r>
            <a:r>
              <a:rPr lang="pl-PL" dirty="0" smtClean="0">
                <a:solidFill>
                  <a:srgbClr val="000000"/>
                </a:solidFill>
                <a:latin typeface="Calibri"/>
              </a:rPr>
              <a:t>pracodawca </a:t>
            </a:r>
            <a:r>
              <a:rPr lang="pl-PL" dirty="0">
                <a:solidFill>
                  <a:srgbClr val="000000"/>
                </a:solidFill>
                <a:latin typeface="Calibri"/>
              </a:rPr>
              <a:t>jest obowiązany skonsultować zamiar przeprowadzenia grupowego zwolnienia z zakładowymi organizacjami związkowymi działającymi u tego </a:t>
            </a:r>
            <a:r>
              <a:rPr lang="pl-PL" dirty="0" smtClean="0">
                <a:solidFill>
                  <a:srgbClr val="000000"/>
                </a:solidFill>
                <a:latin typeface="Calibri"/>
              </a:rPr>
              <a:t>pracodawcy</a:t>
            </a:r>
          </a:p>
          <a:p>
            <a:pPr marL="342900" indent="-342900" algn="just">
              <a:buFont typeface="+mj-lt"/>
              <a:buAutoNum type="arabicPeriod"/>
            </a:pPr>
            <a:endParaRPr lang="pl-PL" cap="all" dirty="0">
              <a:solidFill>
                <a:srgbClr val="000000"/>
              </a:solidFill>
              <a:latin typeface="Calibri"/>
            </a:endParaRPr>
          </a:p>
          <a:p>
            <a:pPr marL="342900" indent="-342900" algn="just">
              <a:buFont typeface="+mj-lt"/>
              <a:buAutoNum type="arabicPeriod"/>
            </a:pPr>
            <a:endParaRPr lang="pl-PL" sz="2800" b="1" cap="all" dirty="0" smtClean="0">
              <a:solidFill>
                <a:srgbClr val="000000"/>
              </a:solidFill>
              <a:latin typeface="Calibri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l-PL" sz="2800" b="1" cap="all" dirty="0" smtClean="0">
                <a:solidFill>
                  <a:srgbClr val="000000"/>
                </a:solidFill>
                <a:latin typeface="Calibri"/>
              </a:rPr>
              <a:t>U PRACODAWCY NIE DZIAŁAJĄ ZWIĄZKI ZAWODOWE-</a:t>
            </a:r>
            <a:r>
              <a:rPr lang="pl-PL" sz="2800" cap="all" dirty="0">
                <a:solidFill>
                  <a:prstClr val="black"/>
                </a:solidFill>
                <a:latin typeface="Calibri"/>
              </a:rPr>
              <a:t> </a:t>
            </a:r>
            <a:r>
              <a:rPr lang="pl-PL" sz="2000" dirty="0" smtClean="0">
                <a:solidFill>
                  <a:prstClr val="black"/>
                </a:solidFill>
                <a:latin typeface="Calibri"/>
              </a:rPr>
              <a:t>uprawnienia tych organizacji przysługują przedstawicielom pracowników wyłonionym w trybie przyjętym u danego pracodawcy</a:t>
            </a:r>
            <a:endParaRPr lang="pl-PL" sz="2000" b="1" dirty="0" smtClean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1605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043608" y="2134889"/>
            <a:ext cx="8100392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dirty="0" smtClean="0">
                <a:solidFill>
                  <a:prstClr val="black"/>
                </a:solidFill>
                <a:latin typeface="Calibri"/>
              </a:rPr>
              <a:t>Konsultacja dotyczy </a:t>
            </a:r>
            <a:r>
              <a:rPr lang="pl-PL" sz="2800" b="1" dirty="0">
                <a:solidFill>
                  <a:prstClr val="black"/>
                </a:solidFill>
                <a:latin typeface="Calibri"/>
              </a:rPr>
              <a:t>w </a:t>
            </a:r>
            <a:r>
              <a:rPr lang="pl-PL" sz="2800" b="1" dirty="0" smtClean="0">
                <a:solidFill>
                  <a:prstClr val="black"/>
                </a:solidFill>
                <a:latin typeface="Calibri"/>
              </a:rPr>
              <a:t>szczególności:</a:t>
            </a:r>
          </a:p>
          <a:p>
            <a:pPr algn="just"/>
            <a:r>
              <a:rPr lang="pl-PL" sz="2800" dirty="0" smtClean="0">
                <a:solidFill>
                  <a:prstClr val="black"/>
                </a:solidFill>
                <a:latin typeface="Calibri"/>
              </a:rPr>
              <a:t>możliwości </a:t>
            </a:r>
            <a:r>
              <a:rPr lang="pl-PL" sz="2800" dirty="0">
                <a:solidFill>
                  <a:prstClr val="black"/>
                </a:solidFill>
                <a:latin typeface="Calibri"/>
              </a:rPr>
              <a:t>uniknięcia lub zmniejszenia rozmiaru grupowego zwolnienia oraz spraw pracowniczych związanych z tym zwolnieniem, w tym zwłaszcza możliwości przekwalifikowania lub przeszkolenia zawodowego, a także uzyskania innego zatrudnienia przez zwolnionych </a:t>
            </a:r>
            <a:r>
              <a:rPr lang="pl-PL" sz="2800" dirty="0" smtClean="0">
                <a:solidFill>
                  <a:prstClr val="black"/>
                </a:solidFill>
                <a:latin typeface="Calibri"/>
              </a:rPr>
              <a:t>pracowników,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l-PL" b="1" cap="all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094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763713" y="2869779"/>
            <a:ext cx="626469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dirty="0" smtClean="0">
                <a:solidFill>
                  <a:prstClr val="black"/>
                </a:solidFill>
                <a:latin typeface="Calibri"/>
              </a:rPr>
              <a:t>POROZUMIENIE</a:t>
            </a:r>
          </a:p>
          <a:p>
            <a:pPr algn="just"/>
            <a:r>
              <a:rPr lang="pl-PL" dirty="0">
                <a:solidFill>
                  <a:srgbClr val="000000"/>
                </a:solidFill>
                <a:latin typeface="Verdana"/>
              </a:rPr>
              <a:t>W terminie nie dłuższym niż </a:t>
            </a:r>
            <a:r>
              <a:rPr lang="pl-PL" b="1" dirty="0">
                <a:solidFill>
                  <a:srgbClr val="000000"/>
                </a:solidFill>
                <a:latin typeface="Verdana"/>
              </a:rPr>
              <a:t>20 dni </a:t>
            </a:r>
            <a:r>
              <a:rPr lang="pl-PL" dirty="0">
                <a:solidFill>
                  <a:srgbClr val="000000"/>
                </a:solidFill>
                <a:latin typeface="Verdana"/>
              </a:rPr>
              <a:t>od dnia zawiadomienia, o którym mowa w art. 2 ust. 3, pracodawca i zakładowe organizacje związkowe zawierają porozumienie.</a:t>
            </a:r>
            <a:endParaRPr lang="pl-PL" b="1" cap="all" dirty="0">
              <a:solidFill>
                <a:srgbClr val="333333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683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8386" y="1484784"/>
            <a:ext cx="7769844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300" dirty="0" smtClean="0">
                <a:solidFill>
                  <a:prstClr val="black"/>
                </a:solidFill>
                <a:latin typeface="Lucida Sans Unicode"/>
              </a:rPr>
              <a:t>   </a:t>
            </a:r>
            <a:r>
              <a:rPr lang="pl-PL" sz="2300" b="1" dirty="0" smtClean="0">
                <a:solidFill>
                  <a:prstClr val="black"/>
                </a:solidFill>
                <a:latin typeface="Calibri"/>
              </a:rPr>
              <a:t>POROZUMIENIE MUSI ZAWIERAĆ:</a:t>
            </a:r>
          </a:p>
          <a:p>
            <a:pPr marL="452628" indent="-342900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Arial" panose="020B0604020202020204" pitchFamily="34" charset="0"/>
              <a:buChar char="•"/>
              <a:defRPr/>
            </a:pPr>
            <a:r>
              <a:rPr lang="pl-PL" sz="2300" dirty="0" smtClean="0">
                <a:solidFill>
                  <a:prstClr val="black"/>
                </a:solidFill>
                <a:latin typeface="Calibri"/>
              </a:rPr>
              <a:t>zasady </a:t>
            </a:r>
            <a:r>
              <a:rPr lang="pl-PL" sz="2300" dirty="0">
                <a:solidFill>
                  <a:prstClr val="black"/>
                </a:solidFill>
                <a:latin typeface="Calibri"/>
              </a:rPr>
              <a:t>postępowania w sprawach dotyczących pracowników objętych zamiarem grupowego </a:t>
            </a:r>
            <a:r>
              <a:rPr lang="pl-PL" sz="2300" dirty="0" smtClean="0">
                <a:solidFill>
                  <a:prstClr val="black"/>
                </a:solidFill>
                <a:latin typeface="Calibri"/>
              </a:rPr>
              <a:t>zwolnienia,</a:t>
            </a:r>
          </a:p>
          <a:p>
            <a:pPr marL="452628" indent="-342900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Arial" panose="020B0604020202020204" pitchFamily="34" charset="0"/>
              <a:buChar char="•"/>
              <a:defRPr/>
            </a:pPr>
            <a:r>
              <a:rPr lang="pl-PL" sz="2300" dirty="0" smtClean="0">
                <a:solidFill>
                  <a:prstClr val="black"/>
                </a:solidFill>
                <a:latin typeface="Calibri"/>
              </a:rPr>
              <a:t>obowiązki </a:t>
            </a:r>
            <a:r>
              <a:rPr lang="pl-PL" sz="2300" dirty="0">
                <a:solidFill>
                  <a:prstClr val="black"/>
                </a:solidFill>
                <a:latin typeface="Calibri"/>
              </a:rPr>
              <a:t>pracodawcy w zakresie niezbędnym do rozstrzygnięcia innych spraw pracowniczych związanych z zamierzonym grupowym zwolnieniem</a:t>
            </a:r>
            <a:r>
              <a:rPr lang="pl-PL" sz="2300" dirty="0" smtClean="0">
                <a:solidFill>
                  <a:prstClr val="black"/>
                </a:solidFill>
                <a:latin typeface="Calibri"/>
              </a:rPr>
              <a:t>.</a:t>
            </a:r>
          </a:p>
          <a:p>
            <a:pPr marL="109728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pl-PL" sz="23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844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9674" y="1916832"/>
            <a:ext cx="795637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b="1" dirty="0" smtClean="0">
                <a:solidFill>
                  <a:prstClr val="black"/>
                </a:solidFill>
                <a:latin typeface="Lucida Sans Unicode"/>
              </a:rPr>
              <a:t>	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J</a:t>
            </a:r>
            <a:r>
              <a:rPr lang="pl-PL" sz="2500" b="1" dirty="0" smtClean="0">
                <a:solidFill>
                  <a:prstClr val="black"/>
                </a:solidFill>
                <a:latin typeface="Calibri"/>
              </a:rPr>
              <a:t>eżeli 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nie jest możliwe zawarcie </a:t>
            </a:r>
            <a:r>
              <a:rPr lang="pl-PL" sz="2500" b="1" dirty="0" smtClean="0">
                <a:solidFill>
                  <a:prstClr val="black"/>
                </a:solidFill>
                <a:latin typeface="Calibri"/>
              </a:rPr>
              <a:t>porozumienia</a:t>
            </a:r>
            <a:r>
              <a:rPr lang="pl-PL" sz="2500" dirty="0" smtClean="0">
                <a:solidFill>
                  <a:prstClr val="black"/>
                </a:solidFill>
                <a:latin typeface="Calibri"/>
              </a:rPr>
              <a:t>, 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zasady postępowania w sprawach dotyczących pracowników objętych zamiarem grupowego zwolnienia ustala pracodawca w 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regulaminie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, uwzględniając, w miarę możliwości, propozycje przedstawione w ramach konsultacji przez zakładowe organizacje związkowe.</a:t>
            </a:r>
          </a:p>
        </p:txBody>
      </p:sp>
    </p:spTree>
    <p:extLst>
      <p:ext uri="{BB962C8B-B14F-4D97-AF65-F5344CB8AC3E}">
        <p14:creationId xmlns:p14="http://schemas.microsoft.com/office/powerpoint/2010/main" val="126554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9674" y="1916832"/>
            <a:ext cx="7956376" cy="2836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b="1" dirty="0" smtClean="0">
                <a:solidFill>
                  <a:prstClr val="black"/>
                </a:solidFill>
                <a:latin typeface="Lucida Sans Unicode"/>
              </a:rPr>
              <a:t>	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Jeżeli u danego pracodawcy nie działają zakładowe organizacje </a:t>
            </a:r>
            <a:r>
              <a:rPr lang="pl-PL" sz="2500" b="1" dirty="0" smtClean="0">
                <a:solidFill>
                  <a:prstClr val="black"/>
                </a:solidFill>
                <a:latin typeface="Calibri"/>
              </a:rPr>
              <a:t>związkowe</a:t>
            </a:r>
            <a:r>
              <a:rPr lang="pl-PL" sz="2500" dirty="0" smtClean="0">
                <a:solidFill>
                  <a:prstClr val="black"/>
                </a:solidFill>
                <a:latin typeface="Calibri"/>
              </a:rPr>
              <a:t>: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dirty="0">
                <a:solidFill>
                  <a:prstClr val="black"/>
                </a:solidFill>
                <a:latin typeface="Calibri"/>
              </a:rPr>
              <a:t>	</a:t>
            </a:r>
            <a:r>
              <a:rPr lang="pl-PL" sz="2500" dirty="0" smtClean="0">
                <a:solidFill>
                  <a:prstClr val="black"/>
                </a:solidFill>
                <a:latin typeface="Calibri"/>
              </a:rPr>
              <a:t>zasady 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postępowania w sprawach dotyczących pracowników objętych zamiarem grupowego zwolnienia ustala pracodawca 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w regulaminie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, po konsultacji z przedstawicielami pracowników wyłonionymi w trybie przyjętym u danego pracodawcy.</a:t>
            </a:r>
          </a:p>
        </p:txBody>
      </p:sp>
    </p:spTree>
    <p:extLst>
      <p:ext uri="{BB962C8B-B14F-4D97-AF65-F5344CB8AC3E}">
        <p14:creationId xmlns:p14="http://schemas.microsoft.com/office/powerpoint/2010/main" val="137296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9674" y="1916832"/>
            <a:ext cx="7956376" cy="365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b="1" dirty="0" smtClean="0">
                <a:solidFill>
                  <a:prstClr val="black"/>
                </a:solidFill>
                <a:latin typeface="Lucida Sans Unicode"/>
              </a:rPr>
              <a:t>	</a:t>
            </a:r>
            <a:r>
              <a:rPr lang="pl-PL" sz="2500" b="1" dirty="0" smtClean="0">
                <a:solidFill>
                  <a:prstClr val="black"/>
                </a:solidFill>
                <a:latin typeface="Calibri"/>
              </a:rPr>
              <a:t>OCHRONA PRZED WYPOWIEDZENIEM A ZWOLNIENIA GRUPOWE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pl-PL" sz="2500" b="1" dirty="0">
              <a:solidFill>
                <a:prstClr val="black"/>
              </a:solidFill>
              <a:latin typeface="Calibri"/>
            </a:endParaRP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dirty="0" smtClean="0">
                <a:solidFill>
                  <a:prstClr val="black"/>
                </a:solidFill>
                <a:latin typeface="Calibri"/>
              </a:rPr>
              <a:t>	Przy 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wypowiadaniu pracownikom stosunków pracy w ramach grupowego zwolnienia </a:t>
            </a:r>
            <a:r>
              <a:rPr lang="pl-PL" sz="2500" b="1" u="sng" dirty="0">
                <a:solidFill>
                  <a:prstClr val="black"/>
                </a:solidFill>
                <a:latin typeface="Calibri"/>
              </a:rPr>
              <a:t>nie stosuje się art. 38 i 41 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Kodeksu pracy, z zastrzeżeniem ust. 2-4, a także przepisów odrębnych dotyczących szczególnej ochrony pracowników przed wypowiedzeniem lub rozwiązaniem stosunku pracy, z zastrzeżeniem ust. 5.</a:t>
            </a:r>
          </a:p>
        </p:txBody>
      </p:sp>
    </p:spTree>
    <p:extLst>
      <p:ext uri="{BB962C8B-B14F-4D97-AF65-F5344CB8AC3E}">
        <p14:creationId xmlns:p14="http://schemas.microsoft.com/office/powerpoint/2010/main" val="380177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9674" y="1916832"/>
            <a:ext cx="7956376" cy="4226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b="1" dirty="0">
                <a:solidFill>
                  <a:prstClr val="black"/>
                </a:solidFill>
                <a:latin typeface="Lucida Sans Unicode"/>
              </a:rPr>
              <a:t>Art. 38. </a:t>
            </a:r>
            <a:r>
              <a:rPr lang="pl-PL" b="1" dirty="0" smtClean="0">
                <a:solidFill>
                  <a:prstClr val="black"/>
                </a:solidFill>
                <a:latin typeface="Lucida Sans Unicode"/>
              </a:rPr>
              <a:t>KODEKSU PRACY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dirty="0" smtClean="0">
                <a:solidFill>
                  <a:prstClr val="black"/>
                </a:solidFill>
                <a:latin typeface="Lucida Sans Unicode"/>
              </a:rPr>
              <a:t>§ </a:t>
            </a:r>
            <a:r>
              <a:rPr lang="pl-PL" dirty="0">
                <a:solidFill>
                  <a:prstClr val="black"/>
                </a:solidFill>
                <a:latin typeface="Lucida Sans Unicode"/>
              </a:rPr>
              <a:t>1. O zamiarze wypowiedzenia pracownikowi umowy o pracę zawartej na czas nieokreślony pracodawca zawiadamia na piśmie reprezentującą pracownika zakładową organizację związkową, podając przyczynę uzasadniającą rozwiązanie umowy.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dirty="0">
                <a:solidFill>
                  <a:prstClr val="black"/>
                </a:solidFill>
                <a:latin typeface="Lucida Sans Unicode"/>
              </a:rPr>
              <a:t>§ 2. Jeżeli zakładowa organizacja związkowa uważa, że wypowiedzenie byłoby nieuzasadnione, może w ciągu 5 dni od otrzymania zawiadomienia zgłosić na piśmie pracodawcy umotywowane zastrzeżenia.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dirty="0">
                <a:solidFill>
                  <a:prstClr val="black"/>
                </a:solidFill>
                <a:latin typeface="Lucida Sans Unicode"/>
              </a:rPr>
              <a:t>§ 3. (uchylony).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dirty="0">
                <a:solidFill>
                  <a:prstClr val="black"/>
                </a:solidFill>
                <a:latin typeface="Lucida Sans Unicode"/>
              </a:rPr>
              <a:t>§ 4. (uchylony).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dirty="0">
                <a:solidFill>
                  <a:prstClr val="black"/>
                </a:solidFill>
                <a:latin typeface="Lucida Sans Unicode"/>
              </a:rPr>
              <a:t>§ 5. Po rozpatrzeniu stanowiska organizacji związkowej, a także w razie niezajęcia przez nią stanowiska w ustalonym terminie, pracodawca podejmuje decyzję w sprawie wypowiedzenia.</a:t>
            </a:r>
            <a:endParaRPr lang="pl-PL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00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9674" y="1916832"/>
            <a:ext cx="79563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dirty="0">
                <a:solidFill>
                  <a:prstClr val="black"/>
                </a:solidFill>
                <a:latin typeface="Lucida Sans Unicode"/>
              </a:rPr>
              <a:t> </a:t>
            </a:r>
            <a:r>
              <a:rPr lang="pl-PL" dirty="0" smtClean="0">
                <a:solidFill>
                  <a:prstClr val="black"/>
                </a:solidFill>
                <a:latin typeface="Lucida Sans Unicode"/>
              </a:rPr>
              <a:t>	W </a:t>
            </a:r>
            <a:r>
              <a:rPr lang="pl-PL" dirty="0">
                <a:solidFill>
                  <a:prstClr val="black"/>
                </a:solidFill>
                <a:latin typeface="Lucida Sans Unicode"/>
              </a:rPr>
              <a:t>razie </a:t>
            </a:r>
            <a:r>
              <a:rPr lang="pl-PL" dirty="0" err="1">
                <a:solidFill>
                  <a:prstClr val="black"/>
                </a:solidFill>
                <a:latin typeface="Lucida Sans Unicode"/>
              </a:rPr>
              <a:t>niezawarcia</a:t>
            </a:r>
            <a:r>
              <a:rPr lang="pl-PL" dirty="0">
                <a:solidFill>
                  <a:prstClr val="black"/>
                </a:solidFill>
                <a:latin typeface="Lucida Sans Unicode"/>
              </a:rPr>
              <a:t> porozumienia, o którym mowa w art. 3, przy wypowiadaniu pracownikom stosunków pracy, a także warunków pracy i płacy, </a:t>
            </a:r>
            <a:r>
              <a:rPr lang="pl-PL" b="1" dirty="0">
                <a:solidFill>
                  <a:prstClr val="black"/>
                </a:solidFill>
                <a:latin typeface="Lucida Sans Unicode"/>
              </a:rPr>
              <a:t>stosuje się art. 38 Kodeksu pracy.</a:t>
            </a:r>
            <a:endParaRPr lang="pl-PL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2751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070083" y="1020899"/>
            <a:ext cx="7992442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dirty="0" smtClean="0">
                <a:latin typeface="+mj-lt"/>
              </a:rPr>
              <a:t>DEFINICJA ZWIĄZKU ZAWODOWEGO</a:t>
            </a:r>
          </a:p>
          <a:p>
            <a:pPr algn="just"/>
            <a:endParaRPr lang="pl-PL" sz="2800" b="1" cap="all" dirty="0">
              <a:latin typeface="+mj-lt"/>
            </a:endParaRPr>
          </a:p>
          <a:p>
            <a:pPr algn="just"/>
            <a:endParaRPr lang="pl-PL" cap="all" dirty="0">
              <a:latin typeface="+mj-lt"/>
            </a:endParaRPr>
          </a:p>
        </p:txBody>
      </p:sp>
      <p:sp>
        <p:nvSpPr>
          <p:cNvPr id="2" name="Schemat blokowy: proces alternatywny 1"/>
          <p:cNvSpPr/>
          <p:nvPr/>
        </p:nvSpPr>
        <p:spPr>
          <a:xfrm>
            <a:off x="2411760" y="3212976"/>
            <a:ext cx="3024336" cy="108012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2627784" y="3429000"/>
            <a:ext cx="2628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ORGANIZACJA LUDZI PRACY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Objaśnienie w chmurce 3"/>
          <p:cNvSpPr/>
          <p:nvPr/>
        </p:nvSpPr>
        <p:spPr>
          <a:xfrm>
            <a:off x="3707904" y="1685638"/>
            <a:ext cx="2160290" cy="131131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Objaśnienie w chmurce 10"/>
          <p:cNvSpPr/>
          <p:nvPr/>
        </p:nvSpPr>
        <p:spPr>
          <a:xfrm rot="8892200">
            <a:off x="2846246" y="4769303"/>
            <a:ext cx="2155363" cy="129020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Objaśnienie w chmurce 11"/>
          <p:cNvSpPr/>
          <p:nvPr/>
        </p:nvSpPr>
        <p:spPr>
          <a:xfrm rot="18061912">
            <a:off x="538160" y="2374414"/>
            <a:ext cx="2407544" cy="1335547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3887924" y="2134137"/>
            <a:ext cx="1800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SAMORZĄDNA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 rot="18422540">
            <a:off x="170877" y="2901775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>
                <a:solidFill>
                  <a:schemeClr val="bg1"/>
                </a:solidFill>
              </a:rPr>
              <a:t>NIEZALEŻNA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 rot="19484550">
            <a:off x="2838893" y="5119677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DOBROWOLNA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8" name="Strzałka w prawo 7"/>
          <p:cNvSpPr/>
          <p:nvPr/>
        </p:nvSpPr>
        <p:spPr>
          <a:xfrm>
            <a:off x="5256213" y="3325706"/>
            <a:ext cx="1989916" cy="7192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/>
        </p:nvSpPr>
        <p:spPr>
          <a:xfrm>
            <a:off x="5179782" y="3540278"/>
            <a:ext cx="2340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POWOŁANA DO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0" name="Prostokąt zaokrąglony 9"/>
          <p:cNvSpPr/>
          <p:nvPr/>
        </p:nvSpPr>
        <p:spPr>
          <a:xfrm rot="3792262">
            <a:off x="6464147" y="2931397"/>
            <a:ext cx="2868128" cy="11602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ole tekstowe 13"/>
          <p:cNvSpPr txBox="1"/>
          <p:nvPr/>
        </p:nvSpPr>
        <p:spPr>
          <a:xfrm rot="3769192">
            <a:off x="6556292" y="3127658"/>
            <a:ext cx="2873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REPREZENTOWANIA 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I OBRONY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7" name="Prostokąt zaokrąglony 16"/>
          <p:cNvSpPr/>
          <p:nvPr/>
        </p:nvSpPr>
        <p:spPr>
          <a:xfrm>
            <a:off x="5179782" y="5414404"/>
            <a:ext cx="3568931" cy="12549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ole tekstowe 17"/>
          <p:cNvSpPr txBox="1"/>
          <p:nvPr/>
        </p:nvSpPr>
        <p:spPr>
          <a:xfrm>
            <a:off x="5436096" y="5589240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PRAW I INTERESÓW ZAWODOWYCH I SOCJALNYCH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9" name="Strzałka w dół 18"/>
          <p:cNvSpPr/>
          <p:nvPr/>
        </p:nvSpPr>
        <p:spPr>
          <a:xfrm rot="1059104">
            <a:off x="6943570" y="4406896"/>
            <a:ext cx="605117" cy="9394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40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9674" y="1916832"/>
            <a:ext cx="7956376" cy="2451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b="1" dirty="0" smtClean="0">
                <a:solidFill>
                  <a:prstClr val="black"/>
                </a:solidFill>
                <a:latin typeface="Lucida Sans Unicode"/>
              </a:rPr>
              <a:t>	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Art. </a:t>
            </a:r>
            <a:r>
              <a:rPr lang="pl-PL" sz="2500" b="1" dirty="0" smtClean="0">
                <a:solidFill>
                  <a:prstClr val="black"/>
                </a:solidFill>
                <a:latin typeface="Calibri"/>
              </a:rPr>
              <a:t>41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pl-PL" sz="2500" b="1" dirty="0" smtClean="0">
                <a:solidFill>
                  <a:prstClr val="black"/>
                </a:solidFill>
                <a:latin typeface="Calibri"/>
              </a:rPr>
              <a:t>KODEKSU PRACY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b="1" dirty="0">
                <a:solidFill>
                  <a:prstClr val="black"/>
                </a:solidFill>
                <a:latin typeface="Calibri"/>
              </a:rPr>
              <a:t>	</a:t>
            </a:r>
            <a:r>
              <a:rPr lang="pl-PL" sz="2500" dirty="0" smtClean="0">
                <a:solidFill>
                  <a:prstClr val="black"/>
                </a:solidFill>
                <a:latin typeface="Calibri"/>
              </a:rPr>
              <a:t>Pracodawca 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nie może wypowiedzieć umowy o pracę w czasie 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urlopu pracownika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, a także w czasie 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innej usprawiedliwionej nieobecności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 pracownika w pracy, jeżeli nie upłynął jeszcze okres uprawniający do rozwiązania umowy o pracę bez wypowiedzenia.</a:t>
            </a:r>
          </a:p>
        </p:txBody>
      </p:sp>
    </p:spTree>
    <p:extLst>
      <p:ext uri="{BB962C8B-B14F-4D97-AF65-F5344CB8AC3E}">
        <p14:creationId xmlns:p14="http://schemas.microsoft.com/office/powerpoint/2010/main" val="113978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41574" y="1340768"/>
            <a:ext cx="7956376" cy="5196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b="1" dirty="0" smtClean="0">
                <a:solidFill>
                  <a:prstClr val="black"/>
                </a:solidFill>
                <a:latin typeface="Lucida Sans Unicode"/>
              </a:rPr>
              <a:t>	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Wypowiedzenie pracownikom stosunków pracy w sytuacjach, o których mowa w art. 41 Kodeksu pracy, jest dopuszczalne 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w czasie urlopu trwającego co najmniej 3 miesiące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, a także w czasie innej usprawiedliwionej nieobecności pracownika w pracy, 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jeżeli upłynął już okres uprawniający pracodawcę do rozwiązania umowy o pracę bez wypowiedzenia</a:t>
            </a:r>
            <a:r>
              <a:rPr lang="pl-PL" sz="2500" b="1" dirty="0" smtClean="0">
                <a:solidFill>
                  <a:prstClr val="black"/>
                </a:solidFill>
                <a:latin typeface="Calibri"/>
              </a:rPr>
              <a:t>.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pl-PL" sz="2500" b="1" dirty="0">
              <a:solidFill>
                <a:prstClr val="black"/>
              </a:solidFill>
              <a:latin typeface="Calibri"/>
            </a:endParaRP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b="1" dirty="0" smtClean="0">
                <a:solidFill>
                  <a:prstClr val="black"/>
                </a:solidFill>
                <a:latin typeface="Calibri"/>
              </a:rPr>
              <a:t>	</a:t>
            </a:r>
            <a:r>
              <a:rPr lang="pl-PL" sz="2500" dirty="0" smtClean="0">
                <a:solidFill>
                  <a:prstClr val="black"/>
                </a:solidFill>
                <a:latin typeface="Calibri"/>
              </a:rPr>
              <a:t>Wypowiedzenie 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pracownikom </a:t>
            </a:r>
            <a:r>
              <a:rPr lang="pl-PL" sz="2500" u="sng" dirty="0">
                <a:solidFill>
                  <a:prstClr val="black"/>
                </a:solidFill>
                <a:latin typeface="Calibri"/>
              </a:rPr>
              <a:t>warunków pracy i płacy 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w sytuacjach, o których mowa w art. 41 Kodeksu pracy, 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jest dopuszczalne niezależnie od okresu trwania urlopu lub innej usprawiedliwionej nieobecności pracownika w pracy.</a:t>
            </a:r>
          </a:p>
        </p:txBody>
      </p:sp>
    </p:spTree>
    <p:extLst>
      <p:ext uri="{BB962C8B-B14F-4D97-AF65-F5344CB8AC3E}">
        <p14:creationId xmlns:p14="http://schemas.microsoft.com/office/powerpoint/2010/main" val="208753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9674" y="1916832"/>
            <a:ext cx="7956376" cy="2836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b="1" dirty="0" smtClean="0">
                <a:solidFill>
                  <a:prstClr val="black"/>
                </a:solidFill>
                <a:latin typeface="Lucida Sans Unicode"/>
              </a:rPr>
              <a:t>	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Jeżeli u danego pracodawcy nie działają zakładowe organizacje </a:t>
            </a:r>
            <a:r>
              <a:rPr lang="pl-PL" sz="2500" b="1" dirty="0" smtClean="0">
                <a:solidFill>
                  <a:prstClr val="black"/>
                </a:solidFill>
                <a:latin typeface="Calibri"/>
              </a:rPr>
              <a:t>związkowe</a:t>
            </a:r>
            <a:r>
              <a:rPr lang="pl-PL" sz="2500" dirty="0" smtClean="0">
                <a:solidFill>
                  <a:prstClr val="black"/>
                </a:solidFill>
                <a:latin typeface="Calibri"/>
              </a:rPr>
              <a:t>: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dirty="0">
                <a:solidFill>
                  <a:prstClr val="black"/>
                </a:solidFill>
                <a:latin typeface="Calibri"/>
              </a:rPr>
              <a:t>	</a:t>
            </a:r>
            <a:r>
              <a:rPr lang="pl-PL" sz="2500" dirty="0" smtClean="0">
                <a:solidFill>
                  <a:prstClr val="black"/>
                </a:solidFill>
                <a:latin typeface="Calibri"/>
              </a:rPr>
              <a:t>zasady 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postępowania w sprawach dotyczących pracowników objętych zamiarem grupowego zwolnienia ustala pracodawca 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w regulaminie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, po konsultacji z przedstawicielami pracowników wyłonionymi w trybie przyjętym u danego pracodawcy.</a:t>
            </a:r>
          </a:p>
        </p:txBody>
      </p:sp>
    </p:spTree>
    <p:extLst>
      <p:ext uri="{BB962C8B-B14F-4D97-AF65-F5344CB8AC3E}">
        <p14:creationId xmlns:p14="http://schemas.microsoft.com/office/powerpoint/2010/main" val="117037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9674" y="1916832"/>
            <a:ext cx="7956376" cy="2836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b="1" dirty="0" smtClean="0">
                <a:solidFill>
                  <a:prstClr val="black"/>
                </a:solidFill>
                <a:latin typeface="Lucida Sans Unicode"/>
              </a:rPr>
              <a:t>	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Jeżeli u danego pracodawcy nie działają zakładowe organizacje </a:t>
            </a:r>
            <a:r>
              <a:rPr lang="pl-PL" sz="2500" b="1" dirty="0" smtClean="0">
                <a:solidFill>
                  <a:prstClr val="black"/>
                </a:solidFill>
                <a:latin typeface="Calibri"/>
              </a:rPr>
              <a:t>związkowe</a:t>
            </a:r>
            <a:r>
              <a:rPr lang="pl-PL" sz="2500" dirty="0" smtClean="0">
                <a:solidFill>
                  <a:prstClr val="black"/>
                </a:solidFill>
                <a:latin typeface="Calibri"/>
              </a:rPr>
              <a:t>: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dirty="0">
                <a:solidFill>
                  <a:prstClr val="black"/>
                </a:solidFill>
                <a:latin typeface="Calibri"/>
              </a:rPr>
              <a:t>	</a:t>
            </a:r>
            <a:r>
              <a:rPr lang="pl-PL" sz="2500" dirty="0" smtClean="0">
                <a:solidFill>
                  <a:prstClr val="black"/>
                </a:solidFill>
                <a:latin typeface="Calibri"/>
              </a:rPr>
              <a:t>zasady 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postępowania w sprawach dotyczących pracowników objętych zamiarem grupowego zwolnienia ustala pracodawca 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w regulaminie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, po konsultacji z przedstawicielami pracowników wyłonionymi w trybie przyjętym u danego pracodawcy.</a:t>
            </a:r>
          </a:p>
        </p:txBody>
      </p:sp>
    </p:spTree>
    <p:extLst>
      <p:ext uri="{BB962C8B-B14F-4D97-AF65-F5344CB8AC3E}">
        <p14:creationId xmlns:p14="http://schemas.microsoft.com/office/powerpoint/2010/main" val="389831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9674" y="1101224"/>
            <a:ext cx="7956376" cy="5683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dirty="0" smtClean="0">
                <a:solidFill>
                  <a:prstClr val="black"/>
                </a:solidFill>
                <a:latin typeface="Calibri"/>
              </a:rPr>
              <a:t>	</a:t>
            </a:r>
            <a:r>
              <a:rPr lang="pl-PL" sz="2500" b="1" dirty="0" smtClean="0">
                <a:solidFill>
                  <a:prstClr val="black"/>
                </a:solidFill>
                <a:latin typeface="Calibri"/>
              </a:rPr>
              <a:t>W 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okresie objęcia szczególną ochroną przed wypowiedzeniem lub rozwiązaniem stosunku pracy pracodawca może jedynie wypowiedzieć dotychczasowe warunki pracy i płacy pracownikowi</a:t>
            </a:r>
            <a:r>
              <a:rPr lang="pl-PL" sz="2500" b="1" dirty="0" smtClean="0">
                <a:solidFill>
                  <a:prstClr val="black"/>
                </a:solidFill>
                <a:latin typeface="Calibri"/>
              </a:rPr>
              <a:t>: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pl-PL" sz="2500" dirty="0">
              <a:solidFill>
                <a:prstClr val="black"/>
              </a:solidFill>
              <a:latin typeface="Calibri"/>
            </a:endParaRP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dirty="0">
                <a:solidFill>
                  <a:prstClr val="black"/>
                </a:solidFill>
                <a:latin typeface="Calibri"/>
              </a:rPr>
              <a:t>1)   któremu brakuje nie więcej niż 4 lata do osiągnięcia wieku emerytalnego, pracownicy w ciąży, pracownikowi w okresie urlopu macierzyńskiego, urlopu na warunkach urlopu macierzyńskiego, urlopu rodzicielskiego oraz urlopu ojcowskiego;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dirty="0" smtClean="0">
                <a:solidFill>
                  <a:prstClr val="black"/>
                </a:solidFill>
                <a:latin typeface="Calibri"/>
              </a:rPr>
              <a:t>2) będącemu 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członkiem rady pracowniczej przedsiębiorstwa państwowego;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dirty="0">
                <a:solidFill>
                  <a:prstClr val="black"/>
                </a:solidFill>
                <a:latin typeface="Calibri"/>
              </a:rPr>
              <a:t>3)   będącemu członkiem zarządu zakładowej organizacji </a:t>
            </a:r>
            <a:r>
              <a:rPr lang="pl-PL" sz="2500" dirty="0" smtClean="0">
                <a:solidFill>
                  <a:prstClr val="black"/>
                </a:solidFill>
                <a:latin typeface="Calibri"/>
              </a:rPr>
              <a:t>związkowej….</a:t>
            </a:r>
            <a:endParaRPr lang="pl-PL" sz="25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20990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9674" y="1101224"/>
            <a:ext cx="7956376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dirty="0" smtClean="0">
                <a:solidFill>
                  <a:prstClr val="black"/>
                </a:solidFill>
                <a:latin typeface="Calibri"/>
              </a:rPr>
              <a:t>	</a:t>
            </a:r>
            <a:r>
              <a:rPr lang="pl-PL" sz="2500" b="1" dirty="0" smtClean="0">
                <a:solidFill>
                  <a:prstClr val="black"/>
                </a:solidFill>
                <a:latin typeface="Calibri"/>
              </a:rPr>
              <a:t>ODPRAWA PIENIĘŻNA</a:t>
            </a:r>
            <a:endParaRPr lang="pl-PL" sz="2500" b="1" dirty="0">
              <a:solidFill>
                <a:prstClr val="black"/>
              </a:solidFill>
              <a:latin typeface="Calibri"/>
            </a:endParaRP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dirty="0">
                <a:solidFill>
                  <a:prstClr val="black"/>
                </a:solidFill>
                <a:latin typeface="Calibri"/>
              </a:rPr>
              <a:t>Art. 8. 1. Pracownikowi, w związku z rozwiązaniem stosunku pracy w ramach grupowego zwolnienia, przysługuje odprawa pieniężna w wysokości: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dirty="0">
                <a:solidFill>
                  <a:prstClr val="black"/>
                </a:solidFill>
                <a:latin typeface="Calibri"/>
              </a:rPr>
              <a:t>1)   </a:t>
            </a:r>
            <a:r>
              <a:rPr lang="pl-PL" b="1" dirty="0">
                <a:solidFill>
                  <a:prstClr val="black"/>
                </a:solidFill>
                <a:latin typeface="Calibri"/>
              </a:rPr>
              <a:t>jednomiesięcznego wynagrodzenia</a:t>
            </a:r>
            <a:r>
              <a:rPr lang="pl-PL" dirty="0">
                <a:solidFill>
                  <a:prstClr val="black"/>
                </a:solidFill>
                <a:latin typeface="Calibri"/>
              </a:rPr>
              <a:t>, jeżeli pracownik był zatrudniony u danego pracodawcy krócej niż 2 lata;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dirty="0">
                <a:solidFill>
                  <a:prstClr val="black"/>
                </a:solidFill>
                <a:latin typeface="Calibri"/>
              </a:rPr>
              <a:t>2)   </a:t>
            </a:r>
            <a:r>
              <a:rPr lang="pl-PL" b="1" dirty="0">
                <a:solidFill>
                  <a:prstClr val="black"/>
                </a:solidFill>
                <a:latin typeface="Calibri"/>
              </a:rPr>
              <a:t>dwumiesięcznego wynagrodzenia</a:t>
            </a:r>
            <a:r>
              <a:rPr lang="pl-PL" dirty="0">
                <a:solidFill>
                  <a:prstClr val="black"/>
                </a:solidFill>
                <a:latin typeface="Calibri"/>
              </a:rPr>
              <a:t>, jeżeli pracownik był zatrudniony u danego pracodawcy od 2 do 8 lat;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dirty="0">
                <a:solidFill>
                  <a:prstClr val="black"/>
                </a:solidFill>
                <a:latin typeface="Calibri"/>
              </a:rPr>
              <a:t>3)   </a:t>
            </a:r>
            <a:r>
              <a:rPr lang="pl-PL" b="1" dirty="0">
                <a:solidFill>
                  <a:prstClr val="black"/>
                </a:solidFill>
                <a:latin typeface="Calibri"/>
              </a:rPr>
              <a:t>trzymiesięcznego wynagrodzenia</a:t>
            </a:r>
            <a:r>
              <a:rPr lang="pl-PL" dirty="0">
                <a:solidFill>
                  <a:prstClr val="black"/>
                </a:solidFill>
                <a:latin typeface="Calibri"/>
              </a:rPr>
              <a:t>, jeżeli pracownik był zatrudniony u danego pracodawcy ponad 8 lat.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dirty="0" smtClean="0">
                <a:solidFill>
                  <a:prstClr val="black"/>
                </a:solidFill>
                <a:latin typeface="Calibri"/>
              </a:rPr>
              <a:t> …</a:t>
            </a:r>
            <a:endParaRPr lang="pl-PL" dirty="0">
              <a:solidFill>
                <a:prstClr val="black"/>
              </a:solidFill>
              <a:latin typeface="Calibri"/>
            </a:endParaRP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dirty="0">
                <a:solidFill>
                  <a:prstClr val="black"/>
                </a:solidFill>
                <a:latin typeface="Calibri"/>
              </a:rPr>
              <a:t>4. Wysokość odprawy pieniężnej </a:t>
            </a:r>
            <a:r>
              <a:rPr lang="pl-PL" b="1" dirty="0">
                <a:solidFill>
                  <a:prstClr val="black"/>
                </a:solidFill>
                <a:latin typeface="Calibri"/>
              </a:rPr>
              <a:t>nie może przekraczać kwoty 15-krotnego minimalnego wynagrodzenia za pracę</a:t>
            </a:r>
            <a:r>
              <a:rPr lang="pl-PL" dirty="0">
                <a:solidFill>
                  <a:prstClr val="black"/>
                </a:solidFill>
                <a:latin typeface="Calibri"/>
              </a:rPr>
              <a:t>, ustalanego na podstawie odrębnych przepisów, obowiązującego w dniu rozwiązania stosunku pracy.</a:t>
            </a:r>
          </a:p>
        </p:txBody>
      </p:sp>
    </p:spTree>
    <p:extLst>
      <p:ext uri="{BB962C8B-B14F-4D97-AF65-F5344CB8AC3E}">
        <p14:creationId xmlns:p14="http://schemas.microsoft.com/office/powerpoint/2010/main" val="118680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9674" y="1101224"/>
            <a:ext cx="7956376" cy="3559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dirty="0" smtClean="0">
                <a:solidFill>
                  <a:prstClr val="black"/>
                </a:solidFill>
                <a:latin typeface="Calibri"/>
              </a:rPr>
              <a:t>	</a:t>
            </a:r>
            <a:r>
              <a:rPr lang="pl-PL" sz="2500" b="1" dirty="0" smtClean="0">
                <a:solidFill>
                  <a:prstClr val="black"/>
                </a:solidFill>
                <a:latin typeface="Calibri"/>
              </a:rPr>
              <a:t>PONOWNE ZATRUDNIENIE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pl-PL" sz="2500" b="1" dirty="0">
              <a:solidFill>
                <a:prstClr val="black"/>
              </a:solidFill>
              <a:latin typeface="Calibri"/>
            </a:endParaRP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dirty="0">
                <a:solidFill>
                  <a:prstClr val="black"/>
                </a:solidFill>
                <a:latin typeface="Calibri"/>
              </a:rPr>
              <a:t>Art. 9. </a:t>
            </a:r>
            <a:endParaRPr lang="pl-PL" dirty="0" smtClean="0">
              <a:solidFill>
                <a:prstClr val="black"/>
              </a:solidFill>
              <a:latin typeface="Calibri"/>
            </a:endParaRP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dirty="0" smtClean="0">
                <a:solidFill>
                  <a:prstClr val="black"/>
                </a:solidFill>
                <a:latin typeface="Calibri"/>
              </a:rPr>
              <a:t>1</a:t>
            </a:r>
            <a:r>
              <a:rPr lang="pl-PL" dirty="0">
                <a:solidFill>
                  <a:prstClr val="black"/>
                </a:solidFill>
                <a:latin typeface="Calibri"/>
              </a:rPr>
              <a:t>. W razie ponownego zatrudniania pracowników w tej samej grupie zawodowej pracodawca powinien zatrudnić pracownika, z którym rozwiązał stosunek pracy w ramach grupowego zwolnienia, jeżeli zwolniony pracownik zgłosi zamiar podjęcia zatrudnienia u tego pracodawcy w ciągu roku od dnia rozwiązania z nim stosunku pracy.</a:t>
            </a: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dirty="0">
                <a:solidFill>
                  <a:prstClr val="black"/>
                </a:solidFill>
                <a:latin typeface="Calibri"/>
              </a:rPr>
              <a:t>2. Pracodawca powinien ponownie zatrudnić pracownika, o którym mowa w ust. 1, w okresie 15 miesięcy od dnia rozwiązania z nim stosunku pracy w ramach grupowego zwolnienia.</a:t>
            </a:r>
          </a:p>
        </p:txBody>
      </p:sp>
    </p:spTree>
    <p:extLst>
      <p:ext uri="{BB962C8B-B14F-4D97-AF65-F5344CB8AC3E}">
        <p14:creationId xmlns:p14="http://schemas.microsoft.com/office/powerpoint/2010/main" val="213579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9674" y="1101224"/>
            <a:ext cx="7956376" cy="4760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dirty="0">
                <a:solidFill>
                  <a:prstClr val="black"/>
                </a:solidFill>
                <a:latin typeface="Calibri"/>
              </a:rPr>
              <a:t>Art. 10. </a:t>
            </a:r>
            <a:endParaRPr lang="pl-PL" sz="2500" dirty="0" smtClean="0">
              <a:solidFill>
                <a:prstClr val="black"/>
              </a:solidFill>
              <a:latin typeface="Calibri"/>
            </a:endParaRPr>
          </a:p>
          <a:p>
            <a:pPr marL="36576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dirty="0" smtClean="0">
                <a:solidFill>
                  <a:prstClr val="black"/>
                </a:solidFill>
                <a:latin typeface="Calibri"/>
              </a:rPr>
              <a:t>1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. Przepisy 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art. 5 ust. 3-6 </a:t>
            </a:r>
            <a:r>
              <a:rPr lang="pl-PL" sz="2500" b="1" dirty="0" smtClean="0">
                <a:solidFill>
                  <a:prstClr val="black"/>
                </a:solidFill>
                <a:latin typeface="Calibri"/>
              </a:rPr>
              <a:t>(ochrona przed wypowiedzeniem) i 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art. 8 (odprawa </a:t>
            </a:r>
            <a:r>
              <a:rPr lang="pl-PL" sz="2500" b="1" dirty="0" smtClean="0">
                <a:solidFill>
                  <a:prstClr val="black"/>
                </a:solidFill>
                <a:latin typeface="Calibri"/>
              </a:rPr>
              <a:t>pieniężna) </a:t>
            </a:r>
            <a:r>
              <a:rPr lang="pl-PL" sz="2500" dirty="0" smtClean="0">
                <a:solidFill>
                  <a:prstClr val="black"/>
                </a:solidFill>
                <a:latin typeface="Calibri"/>
              </a:rPr>
              <a:t>stosuje 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się odpowiednio w razie konieczności rozwiązania przez pracodawcę zatrudniającego co najmniej 20 pracowników stosunków pracy z przyczyn niedotyczących pracowników, jeżeli przyczyny te stanowią 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wyłączny powód uzasadniający wypowiedzenie 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stosunku pracy lub jego rozwiązanie na mocy 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porozumienia</a:t>
            </a:r>
            <a:r>
              <a:rPr lang="pl-PL" sz="2500" dirty="0">
                <a:solidFill>
                  <a:prstClr val="black"/>
                </a:solidFill>
                <a:latin typeface="Calibri"/>
              </a:rPr>
              <a:t> stron, a zwolnienia w okresie </a:t>
            </a:r>
            <a:r>
              <a:rPr lang="pl-PL" sz="2500" b="1" dirty="0">
                <a:solidFill>
                  <a:prstClr val="black"/>
                </a:solidFill>
                <a:latin typeface="Calibri"/>
              </a:rPr>
              <a:t>nieprzekraczającym 30 dni obejmują mniejszą liczbę pracowników niż określona w art. 1.</a:t>
            </a:r>
            <a:endParaRPr lang="pl-PL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96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043608" y="2551837"/>
            <a:ext cx="799244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pl-PL" b="0" i="0" dirty="0" smtClean="0">
              <a:solidFill>
                <a:srgbClr val="333333"/>
              </a:solidFill>
              <a:effectLst/>
              <a:latin typeface="Open Sans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l-PL" dirty="0">
                <a:solidFill>
                  <a:srgbClr val="333333"/>
                </a:solidFill>
                <a:latin typeface="Open Sans"/>
              </a:rPr>
              <a:t>z</a:t>
            </a:r>
            <a:r>
              <a:rPr lang="pl-PL" b="0" i="0" dirty="0" smtClean="0">
                <a:solidFill>
                  <a:srgbClr val="333333"/>
                </a:solidFill>
                <a:effectLst/>
                <a:latin typeface="Open Sans"/>
              </a:rPr>
              <a:t>wroty niedookreślone</a:t>
            </a:r>
          </a:p>
          <a:p>
            <a:pPr marL="285750" indent="-285750">
              <a:buFont typeface="Arial" pitchFamily="34" charset="0"/>
              <a:buChar char="•"/>
            </a:pPr>
            <a:endParaRPr lang="pl-PL" dirty="0">
              <a:solidFill>
                <a:srgbClr val="333333"/>
              </a:solidFill>
              <a:latin typeface="Open Sans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l-PL" dirty="0">
                <a:solidFill>
                  <a:srgbClr val="333333"/>
                </a:solidFill>
                <a:latin typeface="Open Sans"/>
              </a:rPr>
              <a:t>n</a:t>
            </a:r>
            <a:r>
              <a:rPr lang="pl-PL" b="0" i="0" dirty="0" smtClean="0">
                <a:solidFill>
                  <a:srgbClr val="333333"/>
                </a:solidFill>
                <a:effectLst/>
                <a:latin typeface="Open Sans"/>
              </a:rPr>
              <a:t>ie nadaje się do bezpośredniego stosowania</a:t>
            </a:r>
          </a:p>
          <a:p>
            <a:pPr marL="285750" indent="-285750">
              <a:buFont typeface="Arial" pitchFamily="34" charset="0"/>
              <a:buChar char="•"/>
            </a:pPr>
            <a:endParaRPr lang="pl-PL" dirty="0" smtClean="0">
              <a:solidFill>
                <a:srgbClr val="333333"/>
              </a:solidFill>
              <a:latin typeface="Open Sans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l-PL" dirty="0">
                <a:solidFill>
                  <a:srgbClr val="333333"/>
                </a:solidFill>
                <a:latin typeface="Open Sans"/>
              </a:rPr>
              <a:t>d</a:t>
            </a:r>
            <a:r>
              <a:rPr lang="pl-PL" dirty="0" smtClean="0">
                <a:solidFill>
                  <a:srgbClr val="333333"/>
                </a:solidFill>
                <a:latin typeface="Open Sans"/>
              </a:rPr>
              <a:t>efinicja pochodzi z art. 1 ust. 1 i 2 ustawy o związkach zawodowych</a:t>
            </a:r>
          </a:p>
          <a:p>
            <a:pPr marL="285750" indent="-285750">
              <a:buFont typeface="Arial" pitchFamily="34" charset="0"/>
              <a:buChar char="•"/>
            </a:pPr>
            <a:endParaRPr lang="pl-PL" dirty="0">
              <a:solidFill>
                <a:srgbClr val="333333"/>
              </a:solidFill>
              <a:latin typeface="Open Sans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l-PL" dirty="0">
                <a:solidFill>
                  <a:srgbClr val="333333"/>
                </a:solidFill>
                <a:latin typeface="Open Sans"/>
              </a:rPr>
              <a:t>p</a:t>
            </a:r>
            <a:r>
              <a:rPr lang="pl-PL" dirty="0" smtClean="0">
                <a:solidFill>
                  <a:srgbClr val="333333"/>
                </a:solidFill>
                <a:latin typeface="Open Sans"/>
              </a:rPr>
              <a:t>oszczególne elementy tej definicji konkretyzowane są w dalszej części ustawy</a:t>
            </a:r>
            <a:endParaRPr lang="pl-PL" dirty="0">
              <a:solidFill>
                <a:srgbClr val="333333"/>
              </a:solidFill>
              <a:latin typeface="Open Sans"/>
            </a:endParaRPr>
          </a:p>
          <a:p>
            <a:pPr marL="285750" indent="-285750">
              <a:buFont typeface="Arial" pitchFamily="34" charset="0"/>
              <a:buChar char="•"/>
            </a:pPr>
            <a:endParaRPr lang="pl-PL" b="0" i="0" dirty="0">
              <a:solidFill>
                <a:srgbClr val="333333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9340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115616" y="1290813"/>
            <a:ext cx="792043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dirty="0" smtClean="0">
                <a:solidFill>
                  <a:srgbClr val="333333"/>
                </a:solidFill>
                <a:latin typeface="Open Sans"/>
              </a:rPr>
              <a:t>Związek zawodowy nie obejmuje wszystkich „ludzi pracy”, ale tylko </a:t>
            </a:r>
            <a:r>
              <a:rPr lang="pl-PL" u="sng" dirty="0" smtClean="0">
                <a:solidFill>
                  <a:srgbClr val="333333"/>
                </a:solidFill>
                <a:latin typeface="Open Sans"/>
              </a:rPr>
              <a:t>pracowników i inne osoby wskazane w ustawie</a:t>
            </a:r>
          </a:p>
          <a:p>
            <a:pPr marL="285750" indent="-285750">
              <a:buFont typeface="Arial" pitchFamily="34" charset="0"/>
              <a:buChar char="•"/>
            </a:pPr>
            <a:endParaRPr lang="pl-PL" u="sng" dirty="0">
              <a:solidFill>
                <a:srgbClr val="333333"/>
              </a:solidFill>
              <a:latin typeface="Open Sans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>
                <a:solidFill>
                  <a:srgbClr val="333333"/>
                </a:solidFill>
                <a:latin typeface="Open Sans"/>
              </a:rPr>
              <a:t>Związek zawodowy chroni interesy swoich członków i innych osób wskazany w ustawie w granicach określonych ustawą </a:t>
            </a:r>
          </a:p>
          <a:p>
            <a:pPr marL="285750" indent="-285750">
              <a:buFont typeface="Arial" pitchFamily="34" charset="0"/>
              <a:buChar char="•"/>
            </a:pPr>
            <a:endParaRPr lang="pl-PL" dirty="0">
              <a:solidFill>
                <a:srgbClr val="333333"/>
              </a:solidFill>
              <a:latin typeface="Open Sans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>
                <a:solidFill>
                  <a:srgbClr val="333333"/>
                </a:solidFill>
                <a:latin typeface="Open Sans"/>
              </a:rPr>
              <a:t>Wolności związkowe: swoboda tworzenia </a:t>
            </a:r>
            <a:r>
              <a:rPr lang="pl-PL" dirty="0" err="1" smtClean="0">
                <a:solidFill>
                  <a:srgbClr val="333333"/>
                </a:solidFill>
                <a:latin typeface="Open Sans"/>
              </a:rPr>
              <a:t>zz</a:t>
            </a:r>
            <a:r>
              <a:rPr lang="pl-PL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pl-PL" dirty="0" smtClean="0">
                <a:solidFill>
                  <a:srgbClr val="333333"/>
                </a:solidFill>
                <a:latin typeface="Open Sans"/>
              </a:rPr>
              <a:t>i przystąpienia do nich (wolność koalicji), niezależność </a:t>
            </a:r>
            <a:r>
              <a:rPr lang="pl-PL" dirty="0" err="1" smtClean="0">
                <a:solidFill>
                  <a:srgbClr val="333333"/>
                </a:solidFill>
                <a:latin typeface="Open Sans"/>
              </a:rPr>
              <a:t>zz</a:t>
            </a:r>
            <a:r>
              <a:rPr lang="pl-PL" dirty="0" smtClean="0">
                <a:solidFill>
                  <a:srgbClr val="333333"/>
                </a:solidFill>
                <a:latin typeface="Open Sans"/>
              </a:rPr>
              <a:t>, samodzielność </a:t>
            </a:r>
            <a:r>
              <a:rPr lang="pl-PL" dirty="0" err="1" smtClean="0">
                <a:solidFill>
                  <a:srgbClr val="333333"/>
                </a:solidFill>
                <a:latin typeface="Open Sans"/>
              </a:rPr>
              <a:t>zz</a:t>
            </a:r>
            <a:endParaRPr lang="pl-PL" dirty="0" smtClean="0">
              <a:solidFill>
                <a:srgbClr val="333333"/>
              </a:solidFill>
              <a:latin typeface="Open Sans"/>
            </a:endParaRPr>
          </a:p>
          <a:p>
            <a:endParaRPr lang="pl-PL" dirty="0">
              <a:solidFill>
                <a:srgbClr val="333333"/>
              </a:solidFill>
              <a:latin typeface="Open Sans"/>
            </a:endParaRPr>
          </a:p>
          <a:p>
            <a:r>
              <a:rPr lang="pl-PL" b="1" dirty="0" smtClean="0">
                <a:solidFill>
                  <a:srgbClr val="333333"/>
                </a:solidFill>
                <a:latin typeface="Open Sans"/>
              </a:rPr>
              <a:t>pracodawcy i organy państwowe mają obowiązek tworzenia       umożliwiających realizację wolności związkowych - art. 18 (3) </a:t>
            </a:r>
            <a:r>
              <a:rPr lang="pl-PL" b="1" dirty="0" err="1" smtClean="0">
                <a:solidFill>
                  <a:srgbClr val="333333"/>
                </a:solidFill>
                <a:latin typeface="Open Sans"/>
              </a:rPr>
              <a:t>k.p</a:t>
            </a:r>
            <a:r>
              <a:rPr lang="pl-PL" b="1" dirty="0" smtClean="0">
                <a:solidFill>
                  <a:srgbClr val="333333"/>
                </a:solidFill>
                <a:latin typeface="Open Sans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pl-PL" b="1" dirty="0">
              <a:solidFill>
                <a:srgbClr val="333333"/>
              </a:solidFill>
              <a:latin typeface="Open Sans"/>
            </a:endParaRPr>
          </a:p>
          <a:p>
            <a:pPr marL="285750" indent="-285750">
              <a:buFont typeface="Arial" pitchFamily="34" charset="0"/>
              <a:buChar char="•"/>
            </a:pPr>
            <a:endParaRPr lang="pl-PL" dirty="0">
              <a:solidFill>
                <a:srgbClr val="333333"/>
              </a:solidFill>
              <a:latin typeface="Open Sans"/>
            </a:endParaRPr>
          </a:p>
          <a:p>
            <a:pPr algn="just"/>
            <a:endParaRPr lang="pl-PL" b="1" cap="all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9340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043608" y="2411892"/>
            <a:ext cx="8100392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000" b="1" dirty="0" smtClean="0">
                <a:latin typeface="Open Sans"/>
              </a:rPr>
              <a:t>SWOBODA TWORZENIA I PRZYSTĘPOWANIA DO ZWIĄZKÓW ZAWODOWYCH</a:t>
            </a:r>
          </a:p>
          <a:p>
            <a:pPr algn="just"/>
            <a:endParaRPr lang="pl-PL" sz="2000" b="1" cap="all" dirty="0">
              <a:latin typeface="Open Sans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000" cap="all" dirty="0" smtClean="0">
                <a:latin typeface="Open Sans"/>
              </a:rPr>
              <a:t>Art. 12 i 59 KRP, art. 18 (1) </a:t>
            </a:r>
            <a:r>
              <a:rPr lang="pl-PL" sz="2000" cap="all" dirty="0" err="1" smtClean="0">
                <a:latin typeface="Open Sans"/>
              </a:rPr>
              <a:t>k.p</a:t>
            </a:r>
            <a:r>
              <a:rPr lang="pl-PL" sz="2000" cap="all" dirty="0" smtClean="0">
                <a:latin typeface="Open Sans"/>
              </a:rPr>
              <a:t>., art. 2 Konwencji nr 87 </a:t>
            </a:r>
            <a:r>
              <a:rPr lang="pl-PL" sz="2000" cap="all" dirty="0" err="1" smtClean="0">
                <a:latin typeface="Open Sans"/>
              </a:rPr>
              <a:t>mop</a:t>
            </a:r>
            <a:endParaRPr lang="pl-PL" sz="2000" cap="all" dirty="0" smtClean="0">
              <a:latin typeface="Open Sans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2000" cap="all" dirty="0">
              <a:latin typeface="Open Sans"/>
            </a:endParaRPr>
          </a:p>
          <a:p>
            <a:pPr algn="just"/>
            <a:endParaRPr lang="pl-PL" sz="2000" cap="all" dirty="0" smtClean="0">
              <a:latin typeface="Open Sans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2000" cap="all" dirty="0">
              <a:latin typeface="Open Sans"/>
            </a:endParaRPr>
          </a:p>
          <a:p>
            <a:pPr algn="just"/>
            <a:endParaRPr lang="pl-PL" cap="al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9678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259632" y="1484791"/>
            <a:ext cx="777641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000" b="1" cap="all" dirty="0" smtClean="0">
                <a:solidFill>
                  <a:srgbClr val="333333"/>
                </a:solidFill>
                <a:latin typeface="+mj-lt"/>
              </a:rPr>
              <a:t>PEŁNE PRAWO KOALICJI- </a:t>
            </a:r>
            <a:r>
              <a:rPr lang="pl-PL" sz="2000" dirty="0" smtClean="0">
                <a:solidFill>
                  <a:srgbClr val="333333"/>
                </a:solidFill>
                <a:latin typeface="+mj-lt"/>
              </a:rPr>
              <a:t>pracownicy, członkowie rolniczych spółdzielni produkcyjnych, osoby wykonujący pracę na podstawie umowy agencyjnej jeśli nie są pracodawcami (art. 2 ust. 1 ust. o </a:t>
            </a:r>
            <a:r>
              <a:rPr lang="pl-PL" sz="2000" dirty="0" err="1" smtClean="0">
                <a:solidFill>
                  <a:srgbClr val="333333"/>
                </a:solidFill>
                <a:latin typeface="+mj-lt"/>
              </a:rPr>
              <a:t>zz</a:t>
            </a:r>
            <a:r>
              <a:rPr lang="pl-PL" sz="2000" dirty="0" smtClean="0">
                <a:solidFill>
                  <a:srgbClr val="333333"/>
                </a:solidFill>
                <a:latin typeface="+mj-lt"/>
              </a:rPr>
              <a:t>); osoby skierowane do zakładów pracy w celu wykonywania służby zastępczej (art. 2 ust. 5 ust.  o </a:t>
            </a:r>
            <a:r>
              <a:rPr lang="pl-PL" sz="2000" dirty="0" err="1" smtClean="0">
                <a:solidFill>
                  <a:srgbClr val="333333"/>
                </a:solidFill>
                <a:latin typeface="+mj-lt"/>
              </a:rPr>
              <a:t>zz</a:t>
            </a:r>
            <a:r>
              <a:rPr lang="pl-PL" sz="2000" dirty="0" smtClean="0">
                <a:solidFill>
                  <a:srgbClr val="333333"/>
                </a:solidFill>
                <a:latin typeface="+mj-lt"/>
              </a:rPr>
              <a:t>)</a:t>
            </a:r>
          </a:p>
          <a:p>
            <a:pPr algn="just"/>
            <a:endParaRPr lang="pl-PL" sz="2000" dirty="0">
              <a:solidFill>
                <a:srgbClr val="333333"/>
              </a:solidFill>
              <a:latin typeface="+mj-lt"/>
            </a:endParaRPr>
          </a:p>
          <a:p>
            <a:pPr algn="just"/>
            <a:r>
              <a:rPr lang="pl-PL" sz="2000" b="1" dirty="0" smtClean="0">
                <a:solidFill>
                  <a:srgbClr val="333333"/>
                </a:solidFill>
                <a:latin typeface="+mj-lt"/>
              </a:rPr>
              <a:t>OGRANICZONE PRAWO KOALICJI </a:t>
            </a:r>
            <a:r>
              <a:rPr lang="pl-PL" sz="2000" dirty="0" smtClean="0">
                <a:solidFill>
                  <a:srgbClr val="333333"/>
                </a:solidFill>
                <a:latin typeface="+mj-lt"/>
              </a:rPr>
              <a:t>(możliwość przynależenia i przystępowania bez prawa tworzenia </a:t>
            </a:r>
            <a:r>
              <a:rPr lang="pl-PL" sz="2000" dirty="0" err="1" smtClean="0">
                <a:solidFill>
                  <a:srgbClr val="333333"/>
                </a:solidFill>
                <a:latin typeface="+mj-lt"/>
              </a:rPr>
              <a:t>zz</a:t>
            </a:r>
            <a:r>
              <a:rPr lang="pl-PL" sz="2000" dirty="0" smtClean="0">
                <a:solidFill>
                  <a:srgbClr val="333333"/>
                </a:solidFill>
                <a:latin typeface="+mj-lt"/>
              </a:rPr>
              <a:t>)- chałupnicy wykonujący pracę nakładczą, emeryci, renciści, bezrobotni</a:t>
            </a:r>
          </a:p>
          <a:p>
            <a:pPr algn="just"/>
            <a:endParaRPr lang="pl-PL" sz="2000" b="1" dirty="0">
              <a:solidFill>
                <a:srgbClr val="333333"/>
              </a:solidFill>
              <a:latin typeface="+mj-lt"/>
            </a:endParaRPr>
          </a:p>
          <a:p>
            <a:pPr algn="just"/>
            <a:r>
              <a:rPr lang="pl-PL" sz="2000" b="1" dirty="0" smtClean="0">
                <a:solidFill>
                  <a:srgbClr val="333333"/>
                </a:solidFill>
                <a:latin typeface="+mj-lt"/>
              </a:rPr>
              <a:t>MOŻLIWE OGRANICZENIA NARZUCANE PRZEZ USTAWY SZCZEÓLNE</a:t>
            </a:r>
          </a:p>
          <a:p>
            <a:pPr algn="just"/>
            <a:r>
              <a:rPr lang="pl-PL" sz="2000" dirty="0" smtClean="0">
                <a:solidFill>
                  <a:srgbClr val="333333"/>
                </a:solidFill>
                <a:latin typeface="+mj-lt"/>
              </a:rPr>
              <a:t>Np. ustawa o służbie cywilnej, NIK</a:t>
            </a:r>
          </a:p>
          <a:p>
            <a:pPr algn="just"/>
            <a:endParaRPr lang="pl-PL" sz="2000" b="1" dirty="0">
              <a:solidFill>
                <a:srgbClr val="333333"/>
              </a:solidFill>
              <a:latin typeface="+mj-lt"/>
            </a:endParaRPr>
          </a:p>
          <a:p>
            <a:pPr algn="just"/>
            <a:endParaRPr lang="pl-PL" sz="2000" b="1" dirty="0">
              <a:solidFill>
                <a:srgbClr val="333333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4971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8386" y="1484784"/>
            <a:ext cx="7769844" cy="5981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56032"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300" b="1" dirty="0" smtClean="0">
                <a:solidFill>
                  <a:prstClr val="black"/>
                </a:solidFill>
                <a:latin typeface="+mj-lt"/>
              </a:rPr>
              <a:t>NIEZALEŻNOŚĆ ZWIĄZKU ZAWODOWEGO</a:t>
            </a:r>
          </a:p>
          <a:p>
            <a:pPr marL="365760" lvl="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pl-PL" sz="2300" dirty="0" smtClean="0">
              <a:solidFill>
                <a:prstClr val="black"/>
              </a:solidFill>
              <a:latin typeface="+mj-lt"/>
            </a:endParaRPr>
          </a:p>
          <a:p>
            <a:pPr marL="109728" lvl="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400" dirty="0" smtClean="0">
                <a:latin typeface="+mj-lt"/>
              </a:rPr>
              <a:t>Związek </a:t>
            </a:r>
            <a:r>
              <a:rPr lang="pl-PL" sz="2400" dirty="0">
                <a:latin typeface="+mj-lt"/>
              </a:rPr>
              <a:t>zawodowy jest niezależny w swojej działalności statutowej od pracodawców, administracji państwowej i samorządu terytorialnego oraz od innych </a:t>
            </a:r>
            <a:r>
              <a:rPr lang="pl-PL" sz="2400" dirty="0" smtClean="0">
                <a:latin typeface="+mj-lt"/>
              </a:rPr>
              <a:t>organizacji</a:t>
            </a:r>
          </a:p>
          <a:p>
            <a:pPr marL="109728" lvl="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pl-PL" sz="2400" dirty="0">
              <a:solidFill>
                <a:prstClr val="black"/>
              </a:solidFill>
              <a:latin typeface="+mj-lt"/>
            </a:endParaRPr>
          </a:p>
          <a:p>
            <a:pPr marL="109728" lvl="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400" dirty="0">
                <a:latin typeface="+mj-lt"/>
              </a:rPr>
              <a:t>Organy państwowe, samorządu terytorialnego i pracodawcy obowiązani są traktować jednakowo wszystkie związki zawodowe</a:t>
            </a:r>
            <a:r>
              <a:rPr lang="pl-PL" sz="2400" dirty="0" smtClean="0">
                <a:latin typeface="+mj-lt"/>
              </a:rPr>
              <a:t>.</a:t>
            </a:r>
          </a:p>
          <a:p>
            <a:pPr marL="109728" lvl="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pl-PL" sz="2400" dirty="0">
              <a:solidFill>
                <a:prstClr val="black"/>
              </a:solidFill>
              <a:latin typeface="+mj-lt"/>
            </a:endParaRPr>
          </a:p>
          <a:p>
            <a:pPr marL="109728" lvl="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400" dirty="0" smtClean="0">
                <a:solidFill>
                  <a:prstClr val="black"/>
                </a:solidFill>
                <a:latin typeface="+mj-lt"/>
              </a:rPr>
              <a:t>Organizacje pracodawców nie mogą ograniczać praw pracowników do zrzeszania się w związkach zawodowych (art. 4 ustawy o organizacjach pracodawców</a:t>
            </a:r>
            <a:endParaRPr lang="pl-PL" sz="2400" dirty="0">
              <a:solidFill>
                <a:prstClr val="black"/>
              </a:solidFill>
              <a:latin typeface="+mj-lt"/>
            </a:endParaRPr>
          </a:p>
          <a:p>
            <a:pPr marL="109728" lvl="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pl-PL" sz="2300" dirty="0" smtClean="0">
              <a:solidFill>
                <a:prstClr val="black"/>
              </a:solidFill>
              <a:latin typeface="+mj-lt"/>
            </a:endParaRPr>
          </a:p>
          <a:p>
            <a:pPr marL="365760" lvl="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pl-PL" sz="2300" b="1" dirty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4749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15799</TotalTime>
  <Words>1577</Words>
  <Application>Microsoft Office PowerPoint</Application>
  <PresentationFormat>Pokaz na ekranie (4:3)</PresentationFormat>
  <Paragraphs>276</Paragraphs>
  <Slides>47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47</vt:i4>
      </vt:variant>
    </vt:vector>
  </HeadingPairs>
  <TitlesOfParts>
    <vt:vector size="48" baseType="lpstr">
      <vt:lpstr>Motyw pakietu Office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Prezentacja programu PowerPoint</vt:lpstr>
      <vt:lpstr>Prezentacja programu PowerPoint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Rafał Cieśla</dc:creator>
  <cp:lastModifiedBy>Małgorzata</cp:lastModifiedBy>
  <cp:revision>292</cp:revision>
  <dcterms:created xsi:type="dcterms:W3CDTF">2014-01-18T14:20:26Z</dcterms:created>
  <dcterms:modified xsi:type="dcterms:W3CDTF">2018-05-06T19:35:34Z</dcterms:modified>
</cp:coreProperties>
</file>