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14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123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34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18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643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460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44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5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669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73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82AC6-F4FB-4CAC-B8C2-7D5351444523}" type="datetimeFigureOut">
              <a:rPr lang="pl-PL" smtClean="0"/>
              <a:t>10.03.2019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D85A-948D-4A7C-BE96-5F30E579F4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Zobowiązania podatkowe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804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Zabezpieczenie wykonania zobowiązań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Zabezpieczenie zobowiązań przed terminem płatności – art. 33-33c </a:t>
            </a:r>
            <a:r>
              <a:rPr lang="pl-PL" dirty="0" err="1" smtClean="0"/>
              <a:t>op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Zabezpieczenie zobowiązań podatkowych na podstawie art. 33d </a:t>
            </a:r>
            <a:r>
              <a:rPr lang="pl-PL" dirty="0" err="1" smtClean="0"/>
              <a:t>op</a:t>
            </a: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Zabezpieczenie zobowiązań podatkowych hipoteką przymusową lub zastawem skarbowym – art. 34-46 op.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22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Hipoteka przymusowa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Hipoteka jest ograniczonym prawem rzeczowym i uregulowana jest w ustawie z dnia 6 lipca 1982 r. o księgach wieczystych i hipotece;</a:t>
            </a:r>
          </a:p>
          <a:p>
            <a:r>
              <a:rPr lang="pl-PL" dirty="0" smtClean="0"/>
              <a:t>Prawo to pozwala na zabezpieczenie wierzytelności pieniężnej na nieruchomości poprzez umożliwienie podmiotowi uprawnionemu zaspokojenia się z obciążanego przedmiotu hipoteki bez względu na to, do kogo ten przedmiot należy i z pierwszeństwem przed wierzycielami osobistymi.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5541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5726587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Przedmiotem hipoteki przymusowej na podstawie art. 34 ust. 3 i 4 </a:t>
            </a:r>
            <a:r>
              <a:rPr lang="pl-PL" dirty="0" err="1" smtClean="0"/>
              <a:t>o.p</a:t>
            </a:r>
            <a:r>
              <a:rPr lang="pl-PL" dirty="0" smtClean="0"/>
              <a:t>. jest: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Część ułamkowa nieruchomości jeżeli stanowi udział podatnika;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Nieruchomość stanowiąca przedmiot współwłasności łącznej podatnika i jego małżonka;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Nieruchomość stanowiąca przedmiot współwłasności łącznej wspólników spółki cywilnej lub część ułamkowa nieruchomości stanowiąca udział wspólników spółki cywilnej – z tytułu zaległości podatkowych spółki;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Użytkowanie wieczyste ….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Spółdzielcze własnościowe prawo do lokalu lub udział w tym prawie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Wierzytelność zabezpieczona hipoteką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Statek morski lub statek morski w budowie w pisane do rejestru okręgowego.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750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5917656"/>
          </a:xfrm>
        </p:spPr>
        <p:txBody>
          <a:bodyPr/>
          <a:lstStyle/>
          <a:p>
            <a:r>
              <a:rPr lang="pl-PL" dirty="0" smtClean="0"/>
              <a:t>Hipoteka przymusowa powstaje poprzez wpis w księdze wieczystej, </a:t>
            </a:r>
          </a:p>
          <a:p>
            <a:r>
              <a:rPr lang="pl-PL" dirty="0" smtClean="0"/>
              <a:t>Podstawą wpisu jest doręczona decyzja : </a:t>
            </a:r>
          </a:p>
          <a:p>
            <a:pPr lvl="1"/>
            <a:r>
              <a:rPr lang="pl-PL" dirty="0" smtClean="0"/>
              <a:t>Ustalająca wysokość zobowiązania podatkowego;</a:t>
            </a:r>
          </a:p>
          <a:p>
            <a:pPr lvl="1"/>
            <a:r>
              <a:rPr lang="pl-PL" dirty="0" smtClean="0"/>
              <a:t>Określająca wysokość zobowiązania podatkowego;</a:t>
            </a:r>
          </a:p>
          <a:p>
            <a:pPr lvl="1"/>
            <a:r>
              <a:rPr lang="pl-PL" dirty="0" smtClean="0"/>
              <a:t>Określająca wysokość odsetek za zwłokę;</a:t>
            </a:r>
          </a:p>
          <a:p>
            <a:pPr lvl="1"/>
            <a:r>
              <a:rPr lang="pl-PL" dirty="0" smtClean="0"/>
              <a:t>O odpowiedzialności podatkowej płatnika lub inkasenta;</a:t>
            </a:r>
          </a:p>
          <a:p>
            <a:pPr lvl="1"/>
            <a:r>
              <a:rPr lang="pl-PL" dirty="0" smtClean="0"/>
              <a:t>O odpowiedzialności podatkowej osoby trzeciej;</a:t>
            </a:r>
          </a:p>
          <a:p>
            <a:pPr lvl="1"/>
            <a:r>
              <a:rPr lang="pl-PL" dirty="0" smtClean="0"/>
              <a:t>O odpowiedzialności spadkobiercy;</a:t>
            </a:r>
          </a:p>
          <a:p>
            <a:pPr lvl="1"/>
            <a:r>
              <a:rPr lang="pl-PL" dirty="0" smtClean="0"/>
              <a:t>Określająca wysokość zwrotu podatku.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4608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Zastaw skarbowy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Zastaw skarbowy jest konstrukcją prawną zbliżoną w swej istocie do zastawy zwykłego uregulowanego w art. 306-336 k.c. </a:t>
            </a:r>
          </a:p>
          <a:p>
            <a:pPr algn="just"/>
            <a:r>
              <a:rPr lang="pl-PL" dirty="0" smtClean="0"/>
              <a:t>Zastaw ustanawia się na rzeczach ruchomych i prawach majątkowych;</a:t>
            </a:r>
          </a:p>
          <a:p>
            <a:pPr algn="just"/>
            <a:r>
              <a:rPr lang="pl-PL" dirty="0" smtClean="0"/>
              <a:t>Do powstania zastawu nie jest wymagane wydanie rzeczy;</a:t>
            </a:r>
          </a:p>
          <a:p>
            <a:pPr algn="just"/>
            <a:r>
              <a:rPr lang="pl-PL" dirty="0" smtClean="0"/>
              <a:t>Zastaw powstaje w drodze decyzji;</a:t>
            </a:r>
          </a:p>
          <a:p>
            <a:pPr algn="just"/>
            <a:r>
              <a:rPr lang="pl-PL" dirty="0" smtClean="0"/>
              <a:t>Zastaw nie może być wykorzystywany do zobowiązań podatkowych powstałych z mocy prawa, które nie mają statusu zaległości podatkowych; </a:t>
            </a:r>
          </a:p>
          <a:p>
            <a:pPr algn="just"/>
            <a:r>
              <a:rPr lang="pl-PL" dirty="0" smtClean="0"/>
              <a:t>Przedmiotem zastawu skarbowego nie mogą być  rzeczy lub prawa majątkowe niepodlegające do egzekucji. Zastaw skarbowy nie może być ustanawiany na rzeczach i prawach, których wartość jest 12 800,00 zł </a:t>
            </a:r>
          </a:p>
          <a:p>
            <a:pPr algn="just"/>
            <a:r>
              <a:rPr lang="pl-PL" dirty="0" smtClean="0"/>
              <a:t>Szef KAS prowadzi </a:t>
            </a:r>
            <a:r>
              <a:rPr lang="pl-PL" smtClean="0"/>
              <a:t>rejestr zastawów.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167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Powstawanie zobowiązań podatkowych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Ogólne a szczegółowe prawo podatkowe;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Elastyczność prawa podatkowego</a:t>
            </a:r>
          </a:p>
          <a:p>
            <a:pPr marL="971550" lvl="1" indent="-514350" algn="just">
              <a:buAutoNum type="arabicPeriod"/>
            </a:pPr>
            <a:r>
              <a:rPr lang="pl-PL" dirty="0" smtClean="0"/>
              <a:t>Należy przyjąć, że elastyczność przepisów ogólnego prawa podatkowego jest jednym z wariantów zapewniających dostosowanie prawa podatkowego do dynamicznie rozwijającego się obrotu gospodarczego z odniesieniem do całego prawa podatkowego. </a:t>
            </a:r>
          </a:p>
          <a:p>
            <a:pPr marL="971550" lvl="1" indent="-514350" algn="just">
              <a:buAutoNum type="arabicPeriod"/>
            </a:pPr>
            <a:r>
              <a:rPr lang="pl-PL" dirty="0" smtClean="0"/>
              <a:t>Stosowanie określeń nieostrych czy też klauzul generalnych w obszarze ogólnego i szczegółowego prawa podatkowego należałoby zrelatywizować do celu, jaki </a:t>
            </a:r>
            <a:r>
              <a:rPr lang="pl-PL" dirty="0" err="1" smtClean="0"/>
              <a:t>normodawca</a:t>
            </a:r>
            <a:r>
              <a:rPr lang="pl-PL" dirty="0" smtClean="0"/>
              <a:t> zamierza osiągnąć. Chodzi bowiem o kształtowanie stopnia elastyczności odpowiednio do sytuacji podatnika, a także potrzeb Skarbu Państwa. Nie można bowiem korzystać z tych środków techniki prawodawczej w taki sposób aby rodziło to jednocześnie konieczność wprowadzenia definicji legalnych ograniczających nieostrość.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516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Klauzula przeciwko unikaniu opodatkowania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37480"/>
            <a:ext cx="10515600" cy="541816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Z dniem 15 lipca 2016 r. wprowadzono do przepisów OP dział IIIA – przeciwdziałanie unikaniu opodatkowania.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1. Dotyczy ona m.in. podatku od towarów i usług oraz opłaty i niepodatkowe należności budżetowe.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2. Kluczowa jest definicja z art. 119a par 1 op. oraz definicję czynności odpowiedniej (art. 119a par 3 </a:t>
            </a:r>
            <a:r>
              <a:rPr lang="pl-PL" dirty="0" err="1" smtClean="0"/>
              <a:t>op</a:t>
            </a:r>
            <a:r>
              <a:rPr lang="pl-PL" dirty="0" smtClean="0"/>
              <a:t>).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1. Czynność uznaje się za podjętą przede wszystkim w celu osiągnięcia korzyści podatkowej, gdy pozostałe cele ekonomiczne lub gospodarcze czynności, wskazane przez podatnika należy uznać za mało istotne.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2. Korzyścią podatkową w rozumieniu </a:t>
            </a:r>
            <a:r>
              <a:rPr lang="pl-PL" dirty="0" err="1" smtClean="0"/>
              <a:t>op</a:t>
            </a:r>
            <a:r>
              <a:rPr lang="pl-PL" dirty="0" smtClean="0"/>
              <a:t> jest: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a. niepowstanie zobowiązania podatkowego, odsunięcie w czasie powstania zobowiązania podatkowego lub obniżenie jego wysokości albo powstanie lub zawyżenie straty podatkowej;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b. powstanie nadpłaty lub prawa do zwrotu podatku albo podwyższenie kwoty nadpłaty lub zwrotu podatku.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315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Stosunek prawny zobowiązania podatkowego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pl-PL" dirty="0" smtClean="0"/>
              <a:t>art. 4 OP: </a:t>
            </a:r>
            <a:r>
              <a:rPr lang="pl-PL" dirty="0"/>
              <a:t>Obowiązkiem podatkowym jest wynikająca z ustaw podatkowych nieskonkretyzowana powinność przymusowego świadczenia pieniężnego w związku z zaistnieniem zdarzenia określonego w tych </a:t>
            </a:r>
            <a:r>
              <a:rPr lang="pl-PL" dirty="0" smtClean="0"/>
              <a:t>ustawach;</a:t>
            </a:r>
          </a:p>
          <a:p>
            <a:pPr marL="514350" indent="-514350" algn="just">
              <a:buAutoNum type="arabicPeriod"/>
            </a:pPr>
            <a:r>
              <a:rPr lang="pl-PL" dirty="0"/>
              <a:t>a</a:t>
            </a:r>
            <a:r>
              <a:rPr lang="pl-PL" dirty="0" smtClean="0"/>
              <a:t>rt. 5 OP: Zobowiązaniem </a:t>
            </a:r>
            <a:r>
              <a:rPr lang="pl-PL" dirty="0"/>
              <a:t>podatkowym jest wynikające z obowiązku podatkowego zobowiązanie podatnika do zapłacenia na rzecz Skarbu Państwa, województwa, powiatu albo gminy podatku w wysokości, w terminie oraz w miejscu określonych w przepisach prawa </a:t>
            </a:r>
            <a:r>
              <a:rPr lang="pl-PL" dirty="0" smtClean="0"/>
              <a:t>podatkowego.</a:t>
            </a:r>
          </a:p>
          <a:p>
            <a:pPr marL="0" indent="0" algn="just">
              <a:buNone/>
            </a:pPr>
            <a:r>
              <a:rPr lang="pl-PL" dirty="0" smtClean="0"/>
              <a:t>Przedmiotem stosunku prawnego zobowiązania podatkowego jest zachowanie się podmiotów, które odnosimy do świadczenia podatkowego. Stąd też przedmiot tego stosunku prawnego należy odnosić do definicji podatku określonej w przepisie art. 6 </a:t>
            </a:r>
            <a:r>
              <a:rPr lang="pl-PL" dirty="0" err="1" smtClean="0"/>
              <a:t>o.p</a:t>
            </a:r>
            <a:r>
              <a:rPr lang="pl-P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43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Zobowiązanie podatkowe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Art. 5 OP. - &gt; definicja zobowiązania podatkowego</a:t>
            </a:r>
          </a:p>
          <a:p>
            <a:pPr marL="514350" indent="-514350">
              <a:buAutoNum type="arabicPeriod"/>
            </a:pPr>
            <a:r>
              <a:rPr lang="pl-PL" dirty="0" smtClean="0"/>
              <a:t>Art. 21 OP. – określa dwa sposoby powstania zobowiązani podatkowego :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Z mocy prawa;</a:t>
            </a:r>
          </a:p>
          <a:p>
            <a:pPr marL="971550" lvl="1" indent="-514350">
              <a:buAutoNum type="arabicPeriod"/>
            </a:pPr>
            <a:r>
              <a:rPr lang="pl-PL" dirty="0" smtClean="0"/>
              <a:t>Z dniem doręczenia decyzji ustalającej wysokość tego zobowiązania</a:t>
            </a:r>
          </a:p>
          <a:p>
            <a:pPr marL="457200" lvl="1" indent="0">
              <a:buNone/>
            </a:pPr>
            <a:r>
              <a:rPr lang="pl-PL" dirty="0" smtClean="0"/>
              <a:t>Jest to katalog zamknięty.</a:t>
            </a:r>
          </a:p>
          <a:p>
            <a:pPr marL="457200" lvl="1" indent="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522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/>
          <a:lstStyle/>
          <a:p>
            <a:pPr algn="just"/>
            <a:r>
              <a:rPr lang="pl-PL" dirty="0" smtClean="0"/>
              <a:t>Powstanie zobowiązania z mocy prawa: stwierdzenie to należy traktować jako pewien skrót. Przepis 21 par 1 pkt. 1 </a:t>
            </a:r>
            <a:r>
              <a:rPr lang="pl-PL" dirty="0" err="1" smtClean="0"/>
              <a:t>op</a:t>
            </a:r>
            <a:r>
              <a:rPr lang="pl-PL" dirty="0" smtClean="0"/>
              <a:t> wskazuje, że dniem, w którym powstanie zobowiązanie podatkowej jest dzień zaistnienia zdarzenia określonego w danej ustawie podatkowej, kiedy ustawa podatkowa z tym zdarzeniem wiąże powstanie takiego zobowiązania. </a:t>
            </a:r>
          </a:p>
          <a:p>
            <a:pPr algn="just"/>
            <a:r>
              <a:rPr lang="pl-PL" dirty="0" smtClean="0"/>
              <a:t>W przypadku powstania zobowiązania, które powstaje z dniem doręczenia decyzji, należy wskazać, że dopiero kiedy decyzja ustalająca wysokość podatku zostanie prawidłowo doręczona, dopiero z tym dniem powstaje stosunek prawny zobowiązania podatkowego.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114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Odpowiedzialność podatnika, płatnika oraz inkasenta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Odpowiedzialność podatkowa powinna być rozumiana jako dopuszczalność żądania przez podmiot uprawniony zapłaty podatku od zobowiązanych do tego podmiotu oraz możliwość stosowania przewidzianych prawem środków zmierzających do przymusowego wyegzekwowania należnych podatków z ich majątku.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343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Odpowiedzialność podatnika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7 </a:t>
            </a:r>
            <a:r>
              <a:rPr lang="pl-PL" dirty="0" err="1" smtClean="0"/>
              <a:t>op</a:t>
            </a:r>
            <a:r>
              <a:rPr lang="pl-PL" dirty="0" smtClean="0"/>
              <a:t> : § </a:t>
            </a:r>
            <a:r>
              <a:rPr lang="pl-PL" dirty="0"/>
              <a:t>1. Podatnikiem jest osoba fizyczna, osoba prawna lub jednostka organizacyjna niemająca osobowości prawnej, podlegająca na mocy ustaw podatkowych obowiązkowi podatkowemu. § 2. Ustawy podatkowe mogą ustanawiać podatnikami inne podmioty niż wymienione w § 1</a:t>
            </a:r>
            <a:r>
              <a:rPr lang="pl-PL" dirty="0" smtClean="0"/>
              <a:t>.</a:t>
            </a:r>
          </a:p>
          <a:p>
            <a:r>
              <a:rPr lang="pl-PL" dirty="0" smtClean="0"/>
              <a:t>W przypadku małżonków, zgodnie z art. 29 </a:t>
            </a:r>
            <a:r>
              <a:rPr lang="pl-PL" dirty="0" err="1" smtClean="0"/>
              <a:t>op</a:t>
            </a:r>
            <a:r>
              <a:rPr lang="pl-PL" dirty="0" smtClean="0"/>
              <a:t> </a:t>
            </a:r>
            <a:r>
              <a:rPr lang="pl-PL" dirty="0"/>
              <a:t>o</a:t>
            </a:r>
            <a:r>
              <a:rPr lang="pl-PL" dirty="0" smtClean="0"/>
              <a:t>dpowiedzialność podatkową można rozciągnąć na współmałżonka.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906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Odpowiedzialność płatnika i inkasenta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Płatnik i inkasent ponoszą odpowiedzialność całym swoim majątkiem. Odpowiedzialność ma charakter odpowiedzialności osobistej. </a:t>
            </a:r>
          </a:p>
          <a:p>
            <a:r>
              <a:rPr lang="pl-PL" dirty="0" smtClean="0"/>
              <a:t>Odpowiedzialność płatnika i inkasenta jest niezależna od odpowiedzialności jaką ponosi podatnik. </a:t>
            </a:r>
          </a:p>
          <a:p>
            <a:r>
              <a:rPr lang="pl-PL" dirty="0" smtClean="0"/>
              <a:t>Płatnik (def. Art. 8 </a:t>
            </a:r>
            <a:r>
              <a:rPr lang="pl-PL" dirty="0" err="1" smtClean="0"/>
              <a:t>op</a:t>
            </a:r>
            <a:r>
              <a:rPr lang="pl-PL" dirty="0" smtClean="0"/>
              <a:t>: </a:t>
            </a:r>
            <a:r>
              <a:rPr lang="pl-PL" dirty="0"/>
              <a:t>Płatnikiem jest osoba fizyczna, osoba prawna lub jednostka organizacyjna niemająca osobowości prawnej, obowiązana na podstawie przepisów prawa podatkowego do obliczenia i pobrania od podatnika podatku i wpłacenia go we właściwym terminie organowi podatkowemu</a:t>
            </a:r>
            <a:r>
              <a:rPr lang="pl-PL" dirty="0" smtClean="0"/>
              <a:t>.)</a:t>
            </a:r>
          </a:p>
          <a:p>
            <a:r>
              <a:rPr lang="pl-PL" dirty="0" smtClean="0"/>
              <a:t>Inkasent (def. Art. 9 </a:t>
            </a:r>
            <a:r>
              <a:rPr lang="pl-PL" dirty="0" err="1" smtClean="0"/>
              <a:t>op</a:t>
            </a:r>
            <a:r>
              <a:rPr lang="pl-PL" dirty="0" smtClean="0"/>
              <a:t>: </a:t>
            </a:r>
            <a:r>
              <a:rPr lang="pl-PL" dirty="0"/>
              <a:t>Inkasentem jest osoba fizyczna, osoba prawna lub jednostka organizacyjna niemająca osobowości prawnej, obowiązana do pobrania od podatnika podatku i wpłacenia go we właściwym terminie organowi podatkowemu</a:t>
            </a:r>
            <a:r>
              <a:rPr lang="pl-PL" dirty="0" smtClean="0"/>
              <a:t>.) Inkasent nie odpowiada za niepobrane podatki, chociaż jest zobowiązany do ich poboru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032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941</Words>
  <Application>Microsoft Office PowerPoint</Application>
  <PresentationFormat>Panoramiczny</PresentationFormat>
  <Paragraphs>68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Zobowiązania podatkowe</vt:lpstr>
      <vt:lpstr>Powstawanie zobowiązań podatkowych</vt:lpstr>
      <vt:lpstr>Klauzula przeciwko unikaniu opodatkowania</vt:lpstr>
      <vt:lpstr>Stosunek prawny zobowiązania podatkowego</vt:lpstr>
      <vt:lpstr>Zobowiązanie podatkowe</vt:lpstr>
      <vt:lpstr>Prezentacja programu PowerPoint</vt:lpstr>
      <vt:lpstr>Odpowiedzialność podatnika, płatnika oraz inkasenta</vt:lpstr>
      <vt:lpstr>Odpowiedzialność podatnika</vt:lpstr>
      <vt:lpstr>Odpowiedzialność płatnika i inkasenta</vt:lpstr>
      <vt:lpstr>Zabezpieczenie wykonania zobowiązań</vt:lpstr>
      <vt:lpstr>Hipoteka przymusowa</vt:lpstr>
      <vt:lpstr>Prezentacja programu PowerPoint</vt:lpstr>
      <vt:lpstr>Prezentacja programu PowerPoint</vt:lpstr>
      <vt:lpstr>Zastaw skarbowy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Zobowiązania podatkowe</dc:title>
  <dc:creator>Mateusz Adamczyk</dc:creator>
  <cp:lastModifiedBy>Mateusz Adamczyk</cp:lastModifiedBy>
  <cp:revision>14</cp:revision>
  <dcterms:created xsi:type="dcterms:W3CDTF">2019-03-10T17:00:14Z</dcterms:created>
  <dcterms:modified xsi:type="dcterms:W3CDTF">2019-03-10T20:49:50Z</dcterms:modified>
</cp:coreProperties>
</file>