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56"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 id="292" r:id="rId38"/>
    <p:sldId id="293" r:id="rId39"/>
    <p:sldId id="294" r:id="rId40"/>
    <p:sldId id="295" r:id="rId41"/>
    <p:sldId id="296" r:id="rId42"/>
    <p:sldId id="297" r:id="rId4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4660"/>
  </p:normalViewPr>
  <p:slideViewPr>
    <p:cSldViewPr>
      <p:cViewPr varScale="1">
        <p:scale>
          <a:sx n="69" d="100"/>
          <a:sy n="69" d="100"/>
        </p:scale>
        <p:origin x="-136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27.03.2017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27.03.2017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27.03.2017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27.03.2017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27.03.2017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27.03.2017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27.03.2017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27.03.2017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przedawnienie</a:t>
            </a:r>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smtClean="0">
                <a:solidFill>
                  <a:srgbClr val="FF0000"/>
                </a:solidFill>
              </a:rPr>
              <a:t>DAWNOŚĆ</a:t>
            </a:r>
            <a:r>
              <a:rPr lang="pl-PL" dirty="0" smtClean="0">
                <a:solidFill>
                  <a:srgbClr val="FF0000"/>
                </a:solidFill>
              </a:rPr>
              <a:t> </a:t>
            </a:r>
            <a:r>
              <a:rPr lang="pl-PL" dirty="0" smtClean="0"/>
              <a:t>- instytucje prawne, których istota polega na określeniu skutków upływu czasu (zwłaszcza – niewykonywaniu uprawnień przez pewien czas).</a:t>
            </a:r>
          </a:p>
          <a:p>
            <a:r>
              <a:rPr lang="pl-PL" dirty="0" smtClean="0"/>
              <a:t>Do  instytucji dawności należą:</a:t>
            </a:r>
          </a:p>
          <a:p>
            <a:pPr marL="514350" indent="-514350">
              <a:buFont typeface="+mj-lt"/>
              <a:buAutoNum type="arabicPeriod"/>
            </a:pPr>
            <a:r>
              <a:rPr lang="pl-PL" dirty="0" smtClean="0"/>
              <a:t>Przedawnienie </a:t>
            </a:r>
          </a:p>
          <a:p>
            <a:pPr marL="514350" indent="-514350">
              <a:buFont typeface="+mj-lt"/>
              <a:buAutoNum type="arabicPeriod"/>
            </a:pPr>
            <a:r>
              <a:rPr lang="pl-PL" dirty="0" smtClean="0"/>
              <a:t>Terminy zawite</a:t>
            </a:r>
          </a:p>
          <a:p>
            <a:pPr marL="514350" indent="-514350">
              <a:buFont typeface="+mj-lt"/>
              <a:buAutoNum type="arabicPeriod"/>
            </a:pPr>
            <a:r>
              <a:rPr lang="pl-PL" dirty="0" smtClean="0"/>
              <a:t>Zasiedzenie</a:t>
            </a:r>
          </a:p>
          <a:p>
            <a:pPr marL="514350" indent="-514350">
              <a:buFont typeface="+mj-lt"/>
              <a:buAutoNum type="arabicPeriod"/>
            </a:pPr>
            <a:r>
              <a:rPr lang="pl-PL" dirty="0"/>
              <a:t>P</a:t>
            </a:r>
            <a:r>
              <a:rPr lang="pl-PL" dirty="0" smtClean="0"/>
              <a:t>rzemilczenie</a:t>
            </a:r>
            <a:endParaRPr lang="pl-PL" dirty="0"/>
          </a:p>
        </p:txBody>
      </p:sp>
      <p:sp>
        <p:nvSpPr>
          <p:cNvPr id="4" name="Nawias klamrowy zamykający 3"/>
          <p:cNvSpPr/>
          <p:nvPr/>
        </p:nvSpPr>
        <p:spPr>
          <a:xfrm>
            <a:off x="3851920" y="3789040"/>
            <a:ext cx="432048"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Nawias klamrowy zamykający 4"/>
          <p:cNvSpPr/>
          <p:nvPr/>
        </p:nvSpPr>
        <p:spPr>
          <a:xfrm>
            <a:off x="3395076" y="4877544"/>
            <a:ext cx="432048"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ole tekstowe 5"/>
          <p:cNvSpPr txBox="1"/>
          <p:nvPr/>
        </p:nvSpPr>
        <p:spPr>
          <a:xfrm>
            <a:off x="4499992" y="4072426"/>
            <a:ext cx="2880320" cy="369332"/>
          </a:xfrm>
          <a:prstGeom prst="rect">
            <a:avLst/>
          </a:prstGeom>
          <a:noFill/>
        </p:spPr>
        <p:txBody>
          <a:bodyPr wrap="square" rtlCol="0">
            <a:spAutoFit/>
          </a:bodyPr>
          <a:lstStyle/>
          <a:p>
            <a:r>
              <a:rPr lang="pl-PL" dirty="0" smtClean="0"/>
              <a:t>Mają zastosowanie ogólne</a:t>
            </a:r>
            <a:endParaRPr lang="pl-PL" dirty="0"/>
          </a:p>
        </p:txBody>
      </p:sp>
      <p:sp>
        <p:nvSpPr>
          <p:cNvPr id="7" name="pole tekstowe 6"/>
          <p:cNvSpPr txBox="1"/>
          <p:nvPr/>
        </p:nvSpPr>
        <p:spPr>
          <a:xfrm>
            <a:off x="4037321" y="5197842"/>
            <a:ext cx="3168352" cy="369332"/>
          </a:xfrm>
          <a:prstGeom prst="rect">
            <a:avLst/>
          </a:prstGeom>
          <a:noFill/>
        </p:spPr>
        <p:txBody>
          <a:bodyPr wrap="square" rtlCol="0">
            <a:spAutoFit/>
          </a:bodyPr>
          <a:lstStyle/>
          <a:p>
            <a:r>
              <a:rPr lang="pl-PL" dirty="0" smtClean="0"/>
              <a:t>Instytucje prawa rzeczowego</a:t>
            </a:r>
            <a:endParaRPr lang="pl-PL" dirty="0"/>
          </a:p>
        </p:txBody>
      </p:sp>
    </p:spTree>
    <p:extLst>
      <p:ext uri="{BB962C8B-B14F-4D97-AF65-F5344CB8AC3E}">
        <p14:creationId xmlns:p14="http://schemas.microsoft.com/office/powerpoint/2010/main" val="291635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Początek biegu terminu przedawnienia</a:t>
            </a:r>
            <a:endParaRPr lang="pl-PL" dirty="0"/>
          </a:p>
        </p:txBody>
      </p:sp>
      <p:sp>
        <p:nvSpPr>
          <p:cNvPr id="3" name="Symbol zastępczy zawartości 2"/>
          <p:cNvSpPr>
            <a:spLocks noGrp="1"/>
          </p:cNvSpPr>
          <p:nvPr>
            <p:ph idx="1"/>
          </p:nvPr>
        </p:nvSpPr>
        <p:spPr/>
        <p:txBody>
          <a:bodyPr/>
          <a:lstStyle/>
          <a:p>
            <a:r>
              <a:rPr lang="pl-PL" dirty="0" smtClean="0"/>
              <a:t>W pierwszej kolejności należy sprawdzić, czy przepis szczególny, dotyczący roszczeń danego rodzaju nie wiąże początku biegu terminu przedawnienia z określonym w tym przepisie zdarzeniem</a:t>
            </a:r>
          </a:p>
          <a:p>
            <a:r>
              <a:rPr lang="pl-PL" dirty="0" smtClean="0"/>
              <a:t>Jeśli nie ma regulacji szczególnej, można zastosować art. 120</a:t>
            </a:r>
            <a:endParaRPr lang="pl-PL" dirty="0"/>
          </a:p>
        </p:txBody>
      </p:sp>
    </p:spTree>
    <p:extLst>
      <p:ext uri="{BB962C8B-B14F-4D97-AF65-F5344CB8AC3E}">
        <p14:creationId xmlns:p14="http://schemas.microsoft.com/office/powerpoint/2010/main" val="2466094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Początek biegu terminu </a:t>
            </a:r>
            <a:r>
              <a:rPr lang="pl-PL" dirty="0" smtClean="0"/>
              <a:t>przedawnienia</a:t>
            </a:r>
            <a:br>
              <a:rPr lang="pl-PL" dirty="0" smtClean="0"/>
            </a:br>
            <a:r>
              <a:rPr lang="pl-PL" dirty="0" smtClean="0"/>
              <a:t>-przepisy ogólne-</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a:t>Art. 120. Rozpoczęcie biegu przedawnienia </a:t>
            </a:r>
          </a:p>
          <a:p>
            <a:pPr marL="0" indent="0">
              <a:buNone/>
            </a:pPr>
            <a:r>
              <a:rPr lang="pl-PL" dirty="0"/>
              <a:t>§ 1. Bieg przedawnienia rozpoczyna się od dnia, w którym roszczenie stało się wymagalne. Jeżeli wymagalność roszczenia zależy </a:t>
            </a:r>
            <a:r>
              <a:rPr lang="pl-PL" b="1" dirty="0">
                <a:solidFill>
                  <a:srgbClr val="00B050"/>
                </a:solidFill>
              </a:rPr>
              <a:t>od podjęcia określonej czynności przez uprawnionego</a:t>
            </a:r>
            <a:r>
              <a:rPr lang="pl-PL" b="1" dirty="0"/>
              <a:t>,</a:t>
            </a:r>
            <a:r>
              <a:rPr lang="pl-PL" dirty="0"/>
              <a:t> bieg terminu rozpoczyna się od dnia, w którym roszczenie stałoby się wymagalne, gdyby uprawniony podjął czynność w najwcześniej możliwym terminie.</a:t>
            </a:r>
            <a:br>
              <a:rPr lang="pl-PL" dirty="0"/>
            </a:br>
            <a:r>
              <a:rPr lang="pl-PL" dirty="0"/>
              <a:t>§ 2. Bieg przedawnienia roszczeń o zaniechanie rozpoczyna się od dnia, w którym ten, przeciwko komu roszczenie przysługuje, nie zastosował się do treści roszczenia</a:t>
            </a:r>
            <a:r>
              <a:rPr lang="pl-PL" dirty="0" smtClean="0"/>
              <a:t>.</a:t>
            </a:r>
          </a:p>
          <a:p>
            <a:r>
              <a:rPr lang="pl-PL" b="1" dirty="0">
                <a:solidFill>
                  <a:srgbClr val="00B050"/>
                </a:solidFill>
              </a:rPr>
              <a:t>Art. 455. Termin spełnienia świadczenia </a:t>
            </a:r>
          </a:p>
          <a:p>
            <a:pPr marL="0" indent="0">
              <a:buNone/>
            </a:pPr>
            <a:r>
              <a:rPr lang="pl-PL" dirty="0">
                <a:solidFill>
                  <a:srgbClr val="00B050"/>
                </a:solidFill>
              </a:rPr>
              <a:t>Jeżeli termin spełnienia świadczenia nie jest oznaczony ani nie wynika z właściwości zobowiązania, </a:t>
            </a:r>
            <a:r>
              <a:rPr lang="pl-PL" b="1" dirty="0">
                <a:solidFill>
                  <a:srgbClr val="00B050"/>
                </a:solidFill>
              </a:rPr>
              <a:t>świadczenie powinno być spełnione niezwłocznie po wezwaniu dłużnika do wykonania</a:t>
            </a:r>
            <a:r>
              <a:rPr lang="pl-PL" dirty="0">
                <a:solidFill>
                  <a:srgbClr val="00B050"/>
                </a:solidFill>
              </a:rPr>
              <a:t>. </a:t>
            </a:r>
          </a:p>
          <a:p>
            <a:pPr marL="0" indent="0">
              <a:buNone/>
            </a:pPr>
            <a:endParaRPr lang="pl-PL" dirty="0"/>
          </a:p>
          <a:p>
            <a:endParaRPr lang="pl-PL" dirty="0"/>
          </a:p>
        </p:txBody>
      </p:sp>
    </p:spTree>
    <p:extLst>
      <p:ext uri="{BB962C8B-B14F-4D97-AF65-F5344CB8AC3E}">
        <p14:creationId xmlns:p14="http://schemas.microsoft.com/office/powerpoint/2010/main" val="2477390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Zawieszenie biegu przedawnienia</a:t>
            </a:r>
            <a:endParaRPr lang="pl-PL" dirty="0"/>
          </a:p>
        </p:txBody>
      </p:sp>
      <p:sp>
        <p:nvSpPr>
          <p:cNvPr id="3" name="Symbol zastępczy zawartości 2"/>
          <p:cNvSpPr>
            <a:spLocks noGrp="1"/>
          </p:cNvSpPr>
          <p:nvPr>
            <p:ph idx="1"/>
          </p:nvPr>
        </p:nvSpPr>
        <p:spPr/>
        <p:txBody>
          <a:bodyPr/>
          <a:lstStyle/>
          <a:p>
            <a:r>
              <a:rPr lang="pl-PL" dirty="0" smtClean="0"/>
              <a:t>Dopóki istnieje przewidziana w ustawie przeszkoda, termin nie rozpoczyna swojego biegu, a rozpoczęty – nie biegnie. Po ustaniu przyczyny termin rozpoczyna się lub biegnie dalej – wtedy czas sprzed zaistnienia przyczyny sumuje się z czasem po zawieszeniu</a:t>
            </a:r>
            <a:endParaRPr lang="pl-PL" dirty="0"/>
          </a:p>
        </p:txBody>
      </p:sp>
    </p:spTree>
    <p:extLst>
      <p:ext uri="{BB962C8B-B14F-4D97-AF65-F5344CB8AC3E}">
        <p14:creationId xmlns:p14="http://schemas.microsoft.com/office/powerpoint/2010/main" val="4177069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Zawieszenie biegu przedawnienia</a:t>
            </a:r>
            <a:endParaRPr lang="pl-PL" dirty="0"/>
          </a:p>
        </p:txBody>
      </p:sp>
      <p:sp>
        <p:nvSpPr>
          <p:cNvPr id="3" name="Symbol zastępczy zawartości 2"/>
          <p:cNvSpPr>
            <a:spLocks noGrp="1"/>
          </p:cNvSpPr>
          <p:nvPr>
            <p:ph idx="1"/>
          </p:nvPr>
        </p:nvSpPr>
        <p:spPr/>
        <p:txBody>
          <a:bodyPr>
            <a:normAutofit fontScale="47500" lnSpcReduction="20000"/>
          </a:bodyPr>
          <a:lstStyle/>
          <a:p>
            <a:r>
              <a:rPr lang="pl-PL" b="1" dirty="0"/>
              <a:t>Art. 121. Przypadki zawieszenia biegu przedawnienia </a:t>
            </a:r>
          </a:p>
          <a:p>
            <a:pPr marL="0" indent="0">
              <a:buNone/>
            </a:pPr>
            <a:r>
              <a:rPr lang="pl-PL" dirty="0"/>
              <a:t>Bieg przedawnienia nie rozpoczyna się, a rozpoczęty ulega zawieszeniu:</a:t>
            </a:r>
            <a:br>
              <a:rPr lang="pl-PL" dirty="0"/>
            </a:br>
            <a:r>
              <a:rPr lang="pl-PL" dirty="0"/>
              <a:t>1) co do roszczeń, które przysługują dzieciom przeciwko rodzicom </a:t>
            </a:r>
            <a:r>
              <a:rPr lang="pl-PL" b="1" dirty="0"/>
              <a:t>- przez czas trwania władzy rodzicielskiej;</a:t>
            </a:r>
            <a:r>
              <a:rPr lang="pl-PL" dirty="0"/>
              <a:t/>
            </a:r>
            <a:br>
              <a:rPr lang="pl-PL" dirty="0"/>
            </a:br>
            <a:r>
              <a:rPr lang="pl-PL" dirty="0"/>
              <a:t>2) co do roszczeń, które przysługują osobom nie mającym pełnej zdolności do czynności prawnych przeciwko osobom sprawującym opiekę lub kuratelę - </a:t>
            </a:r>
            <a:r>
              <a:rPr lang="pl-PL" b="1" dirty="0"/>
              <a:t>przez czas sprawowania przez te osoby opieki lub kurateli;</a:t>
            </a:r>
            <a:r>
              <a:rPr lang="pl-PL" dirty="0"/>
              <a:t/>
            </a:r>
            <a:br>
              <a:rPr lang="pl-PL" dirty="0"/>
            </a:br>
            <a:r>
              <a:rPr lang="pl-PL" dirty="0"/>
              <a:t>3) co do roszczeń, które przysługują jednemu z małżonków przeciwko drugiemu </a:t>
            </a:r>
            <a:r>
              <a:rPr lang="pl-PL" b="1" dirty="0"/>
              <a:t>- przez czas trwania małżeństwa;</a:t>
            </a:r>
            <a:r>
              <a:rPr lang="pl-PL" dirty="0"/>
              <a:t/>
            </a:r>
            <a:br>
              <a:rPr lang="pl-PL" dirty="0"/>
            </a:br>
            <a:r>
              <a:rPr lang="pl-PL" dirty="0"/>
              <a:t>4) co do wszelkich roszczeń, gdy z powodu siły wyższej uprawniony nie może ich dochodzić przed sądem lub innym organem powołanym do rozpoznawania spraw danego rodzaju - </a:t>
            </a:r>
            <a:r>
              <a:rPr lang="pl-PL" b="1" dirty="0"/>
              <a:t>przez czas trwania przeszkody.</a:t>
            </a:r>
            <a:r>
              <a:rPr lang="pl-PL" dirty="0"/>
              <a:t/>
            </a:r>
            <a:br>
              <a:rPr lang="pl-PL" dirty="0"/>
            </a:br>
            <a:endParaRPr lang="pl-PL" dirty="0"/>
          </a:p>
          <a:p>
            <a:r>
              <a:rPr lang="pl-PL" b="1" dirty="0"/>
              <a:t>Art. 122. Przedawnienie względem osoby niemającej pełnej zdolności do czynności prawnych </a:t>
            </a:r>
          </a:p>
          <a:p>
            <a:pPr marL="0" indent="0">
              <a:buNone/>
            </a:pPr>
            <a:r>
              <a:rPr lang="pl-PL" dirty="0"/>
              <a:t>§ 1. Przedawnienie względem osoby, która </a:t>
            </a:r>
            <a:r>
              <a:rPr lang="pl-PL" dirty="0">
                <a:solidFill>
                  <a:srgbClr val="FF0000"/>
                </a:solidFill>
              </a:rPr>
              <a:t>nie ma pełnej zdolności do czynności prawnych</a:t>
            </a:r>
            <a:r>
              <a:rPr lang="pl-PL" dirty="0"/>
              <a:t>, </a:t>
            </a:r>
            <a:r>
              <a:rPr lang="pl-PL" b="1" dirty="0"/>
              <a:t>nie może skończyć się wcześniej niż z upływem lat dwóch od ustanowienia dla niej przedstawiciela ustawowego albo od ustania przyczyny jego ustanowienia.</a:t>
            </a:r>
            <a:br>
              <a:rPr lang="pl-PL" b="1" dirty="0"/>
            </a:br>
            <a:r>
              <a:rPr lang="pl-PL" dirty="0"/>
              <a:t>§ 2. Jeżeli termin przedawnienia jest krótszy niż dwa lata, jego bieg liczy się od dnia ustanowienia przedstawiciela ustawowego albo od dnia, w którym ustała przyczyna jego ustanowienia.</a:t>
            </a:r>
            <a:br>
              <a:rPr lang="pl-PL" dirty="0"/>
            </a:br>
            <a:r>
              <a:rPr lang="pl-PL" dirty="0"/>
              <a:t>§ 3. Przepisy powyższe stosuje się odpowiednio do biegu przedawnienia przeciwko osobie, co do której </a:t>
            </a:r>
            <a:r>
              <a:rPr lang="pl-PL" dirty="0">
                <a:solidFill>
                  <a:srgbClr val="FF0000"/>
                </a:solidFill>
              </a:rPr>
              <a:t>istnieje podstawa do jej </a:t>
            </a:r>
            <a:r>
              <a:rPr lang="pl-PL" u="sng" dirty="0">
                <a:solidFill>
                  <a:srgbClr val="FF0000"/>
                </a:solidFill>
              </a:rPr>
              <a:t>całkowitego</a:t>
            </a:r>
            <a:r>
              <a:rPr lang="pl-PL" dirty="0">
                <a:solidFill>
                  <a:srgbClr val="FF0000"/>
                </a:solidFill>
              </a:rPr>
              <a:t> ubezwłasnowolnienia</a:t>
            </a:r>
            <a:r>
              <a:rPr lang="pl-PL" dirty="0"/>
              <a:t>.</a:t>
            </a:r>
          </a:p>
          <a:p>
            <a:endParaRPr lang="pl-PL" dirty="0"/>
          </a:p>
        </p:txBody>
      </p:sp>
    </p:spTree>
    <p:extLst>
      <p:ext uri="{BB962C8B-B14F-4D97-AF65-F5344CB8AC3E}">
        <p14:creationId xmlns:p14="http://schemas.microsoft.com/office/powerpoint/2010/main" val="80355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Przerwanie biegu przedawnienia</a:t>
            </a:r>
            <a:endParaRPr lang="pl-PL" dirty="0"/>
          </a:p>
        </p:txBody>
      </p:sp>
      <p:sp>
        <p:nvSpPr>
          <p:cNvPr id="3" name="Symbol zastępczy zawartości 2"/>
          <p:cNvSpPr>
            <a:spLocks noGrp="1"/>
          </p:cNvSpPr>
          <p:nvPr>
            <p:ph idx="1"/>
          </p:nvPr>
        </p:nvSpPr>
        <p:spPr/>
        <p:txBody>
          <a:bodyPr/>
          <a:lstStyle/>
          <a:p>
            <a:r>
              <a:rPr lang="pl-PL" dirty="0" smtClean="0"/>
              <a:t>Jeżeli przed upływem terminu przedawnienia zajdzie opisany w ustawie przypadek, dotychczasowy bieg terminu przedawnienia traci znaczenie i termin przedawniania zaczyna biec </a:t>
            </a:r>
            <a:r>
              <a:rPr lang="pl-PL" b="1" dirty="0" smtClean="0"/>
              <a:t>od nowa</a:t>
            </a:r>
            <a:endParaRPr lang="pl-PL" b="1" dirty="0"/>
          </a:p>
        </p:txBody>
      </p:sp>
    </p:spTree>
    <p:extLst>
      <p:ext uri="{BB962C8B-B14F-4D97-AF65-F5344CB8AC3E}">
        <p14:creationId xmlns:p14="http://schemas.microsoft.com/office/powerpoint/2010/main" val="1699253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Przerwanie biegu przedawnienia</a:t>
            </a:r>
          </a:p>
        </p:txBody>
      </p:sp>
      <p:sp>
        <p:nvSpPr>
          <p:cNvPr id="3" name="Symbol zastępczy zawartości 2"/>
          <p:cNvSpPr>
            <a:spLocks noGrp="1"/>
          </p:cNvSpPr>
          <p:nvPr>
            <p:ph idx="1"/>
          </p:nvPr>
        </p:nvSpPr>
        <p:spPr/>
        <p:txBody>
          <a:bodyPr>
            <a:normAutofit fontScale="62500" lnSpcReduction="20000"/>
          </a:bodyPr>
          <a:lstStyle/>
          <a:p>
            <a:r>
              <a:rPr lang="pl-PL" b="1" dirty="0"/>
              <a:t>Art. 123. Przypadki przerwania biegu przedawnienia </a:t>
            </a:r>
          </a:p>
          <a:p>
            <a:pPr marL="0" indent="0">
              <a:buNone/>
            </a:pPr>
            <a:r>
              <a:rPr lang="pl-PL" dirty="0"/>
              <a:t>§ 1. Bieg przedawnienia przerywa się:</a:t>
            </a:r>
            <a:br>
              <a:rPr lang="pl-PL" dirty="0"/>
            </a:br>
            <a:r>
              <a:rPr lang="pl-PL" dirty="0"/>
              <a:t>1) przez każdą czynność przed sądem lub innym organem powołanym do rozpoznawania spraw lub egzekwowania roszczeń danego rodzaju albo przed sądem polubownym, </a:t>
            </a:r>
            <a:r>
              <a:rPr lang="pl-PL" b="1" dirty="0"/>
              <a:t>przedsięwziętą bezpośrednio w celu dochodzenia lub ustalenia albo zaspokojenia lub zabezpieczenia roszczenia</a:t>
            </a:r>
            <a:r>
              <a:rPr lang="pl-PL" dirty="0"/>
              <a:t>;</a:t>
            </a:r>
            <a:br>
              <a:rPr lang="pl-PL" dirty="0"/>
            </a:br>
            <a:r>
              <a:rPr lang="pl-PL" dirty="0"/>
              <a:t>2) przez </a:t>
            </a:r>
            <a:r>
              <a:rPr lang="pl-PL" b="1" dirty="0"/>
              <a:t>uznanie roszczenia </a:t>
            </a:r>
            <a:r>
              <a:rPr lang="pl-PL" dirty="0"/>
              <a:t>przez osobę, przeciwko której roszczenie przysługuje;</a:t>
            </a:r>
            <a:br>
              <a:rPr lang="pl-PL" dirty="0"/>
            </a:br>
            <a:r>
              <a:rPr lang="pl-PL" dirty="0"/>
              <a:t>3) przez </a:t>
            </a:r>
            <a:r>
              <a:rPr lang="pl-PL" b="1" dirty="0"/>
              <a:t>wszczęcie mediacji</a:t>
            </a:r>
            <a:r>
              <a:rPr lang="pl-PL" dirty="0"/>
              <a:t>.</a:t>
            </a:r>
            <a:br>
              <a:rPr lang="pl-PL" dirty="0"/>
            </a:br>
            <a:r>
              <a:rPr lang="pl-PL" dirty="0"/>
              <a:t>§ 2. (uchylony) </a:t>
            </a:r>
          </a:p>
          <a:p>
            <a:r>
              <a:rPr lang="pl-PL" b="1" dirty="0"/>
              <a:t>Art. 124. Przerwanie przedawnienia - skutki </a:t>
            </a:r>
          </a:p>
          <a:p>
            <a:pPr marL="0" indent="0">
              <a:buNone/>
            </a:pPr>
            <a:r>
              <a:rPr lang="pl-PL" dirty="0"/>
              <a:t>§ 1. Po każdym przerwaniu przedawnienia </a:t>
            </a:r>
            <a:r>
              <a:rPr lang="pl-PL" b="1" dirty="0"/>
              <a:t>biegnie ono na nowo</a:t>
            </a:r>
            <a:r>
              <a:rPr lang="pl-PL" dirty="0"/>
              <a:t>.</a:t>
            </a:r>
            <a:br>
              <a:rPr lang="pl-PL" dirty="0"/>
            </a:br>
            <a:r>
              <a:rPr lang="pl-PL" dirty="0"/>
              <a:t>§ 2. W razie przerwania przedawnienia przez czynność w postępowaniu przed sądem lub innym organem powołanym do rozpoznawania spraw lub egzekwowania roszczeń danego rodzaju albo przed sądem polubownym albo przez wszczęcie mediacji, </a:t>
            </a:r>
            <a:r>
              <a:rPr lang="pl-PL" b="1" dirty="0">
                <a:solidFill>
                  <a:srgbClr val="FF0000"/>
                </a:solidFill>
              </a:rPr>
              <a:t>przedawnienie nie biegnie na nowo, dopóki postępowanie to nie zostanie zakończone</a:t>
            </a:r>
            <a:r>
              <a:rPr lang="pl-PL" dirty="0"/>
              <a:t>.</a:t>
            </a:r>
          </a:p>
          <a:p>
            <a:endParaRPr lang="pl-PL" dirty="0"/>
          </a:p>
        </p:txBody>
      </p:sp>
    </p:spTree>
    <p:extLst>
      <p:ext uri="{BB962C8B-B14F-4D97-AF65-F5344CB8AC3E}">
        <p14:creationId xmlns:p14="http://schemas.microsoft.com/office/powerpoint/2010/main" val="263275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Terminy zawite</a:t>
            </a:r>
            <a:endParaRPr lang="pl-PL" dirty="0"/>
          </a:p>
        </p:txBody>
      </p:sp>
      <p:sp>
        <p:nvSpPr>
          <p:cNvPr id="3" name="Symbol zastępczy zawartości 2"/>
          <p:cNvSpPr>
            <a:spLocks noGrp="1"/>
          </p:cNvSpPr>
          <p:nvPr>
            <p:ph idx="1"/>
          </p:nvPr>
        </p:nvSpPr>
        <p:spPr/>
        <p:txBody>
          <a:bodyPr/>
          <a:lstStyle/>
          <a:p>
            <a:r>
              <a:rPr lang="pl-PL" dirty="0" smtClean="0"/>
              <a:t>Mają zastosowanie tylko wtedy, gdy przepis szczególny tak stanowi</a:t>
            </a:r>
          </a:p>
          <a:p>
            <a:r>
              <a:rPr lang="pl-PL" dirty="0" smtClean="0"/>
              <a:t>Skutki terminów zawitych określają przepisy szczególne</a:t>
            </a:r>
          </a:p>
          <a:p>
            <a:r>
              <a:rPr lang="pl-PL" dirty="0" smtClean="0"/>
              <a:t>Jeśli skutkiem takim jest wygaśnięcie uprawnienia- sąd uwzględnia ten fakt z urzędu</a:t>
            </a:r>
            <a:endParaRPr lang="pl-PL" dirty="0"/>
          </a:p>
        </p:txBody>
      </p:sp>
    </p:spTree>
    <p:extLst>
      <p:ext uri="{BB962C8B-B14F-4D97-AF65-F5344CB8AC3E}">
        <p14:creationId xmlns:p14="http://schemas.microsoft.com/office/powerpoint/2010/main" val="3148159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15616" y="188640"/>
            <a:ext cx="7772400" cy="1470025"/>
          </a:xfrm>
        </p:spPr>
        <p:txBody>
          <a:bodyPr/>
          <a:lstStyle/>
          <a:p>
            <a:r>
              <a:rPr lang="pl-PL" dirty="0" smtClean="0"/>
              <a:t>Pojęcie zobowiązania</a:t>
            </a:r>
            <a:endParaRPr lang="pl-PL" dirty="0"/>
          </a:p>
        </p:txBody>
      </p:sp>
      <p:sp>
        <p:nvSpPr>
          <p:cNvPr id="3" name="Podtytuł 2"/>
          <p:cNvSpPr>
            <a:spLocks noGrp="1"/>
          </p:cNvSpPr>
          <p:nvPr>
            <p:ph type="subTitle" idx="1"/>
          </p:nvPr>
        </p:nvSpPr>
        <p:spPr>
          <a:xfrm>
            <a:off x="611560" y="1700808"/>
            <a:ext cx="7408912" cy="1824608"/>
          </a:xfrm>
        </p:spPr>
        <p:txBody>
          <a:bodyPr>
            <a:noAutofit/>
          </a:bodyPr>
          <a:lstStyle/>
          <a:p>
            <a:r>
              <a:rPr lang="pl-PL" sz="4000" b="1" dirty="0">
                <a:solidFill>
                  <a:schemeClr val="tx1"/>
                </a:solidFill>
              </a:rPr>
              <a:t>Art. 353. Istota zobowiązania </a:t>
            </a:r>
          </a:p>
          <a:p>
            <a:pPr algn="l"/>
            <a:r>
              <a:rPr lang="pl-PL" sz="4000" dirty="0">
                <a:solidFill>
                  <a:schemeClr val="tx1"/>
                </a:solidFill>
              </a:rPr>
              <a:t>§ 1. Zobowiązanie polega na tym, że </a:t>
            </a:r>
            <a:r>
              <a:rPr lang="pl-PL" sz="4000" b="1" dirty="0">
                <a:solidFill>
                  <a:srgbClr val="FF0000"/>
                </a:solidFill>
              </a:rPr>
              <a:t>wierzyciel</a:t>
            </a:r>
            <a:r>
              <a:rPr lang="pl-PL" sz="4000" b="1" dirty="0">
                <a:solidFill>
                  <a:schemeClr val="tx1"/>
                </a:solidFill>
              </a:rPr>
              <a:t> może żądać od </a:t>
            </a:r>
            <a:r>
              <a:rPr lang="pl-PL" sz="4000" b="1" dirty="0">
                <a:solidFill>
                  <a:srgbClr val="FF0000"/>
                </a:solidFill>
              </a:rPr>
              <a:t>dłużnika</a:t>
            </a:r>
            <a:r>
              <a:rPr lang="pl-PL" sz="4000" b="1" dirty="0">
                <a:solidFill>
                  <a:schemeClr val="tx1"/>
                </a:solidFill>
              </a:rPr>
              <a:t> </a:t>
            </a:r>
            <a:r>
              <a:rPr lang="pl-PL" sz="4000" b="1" dirty="0">
                <a:solidFill>
                  <a:srgbClr val="FF0000"/>
                </a:solidFill>
              </a:rPr>
              <a:t>świadczenia</a:t>
            </a:r>
            <a:r>
              <a:rPr lang="pl-PL" sz="4000" b="1" dirty="0">
                <a:solidFill>
                  <a:schemeClr val="tx1"/>
                </a:solidFill>
              </a:rPr>
              <a:t>, a dłużnik powinien świadczenie spełnić</a:t>
            </a:r>
            <a:r>
              <a:rPr lang="pl-PL" sz="4000" dirty="0">
                <a:solidFill>
                  <a:schemeClr val="tx1"/>
                </a:solidFill>
              </a:rPr>
              <a:t>.</a:t>
            </a:r>
            <a:br>
              <a:rPr lang="pl-PL" sz="4000" dirty="0">
                <a:solidFill>
                  <a:schemeClr val="tx1"/>
                </a:solidFill>
              </a:rPr>
            </a:br>
            <a:r>
              <a:rPr lang="pl-PL" sz="4000" dirty="0">
                <a:solidFill>
                  <a:schemeClr val="tx1"/>
                </a:solidFill>
              </a:rPr>
              <a:t>§ 2. Świadczenie może polegać na </a:t>
            </a:r>
            <a:r>
              <a:rPr lang="pl-PL" sz="4000" b="1" dirty="0">
                <a:solidFill>
                  <a:schemeClr val="tx1"/>
                </a:solidFill>
              </a:rPr>
              <a:t>działaniu</a:t>
            </a:r>
            <a:r>
              <a:rPr lang="pl-PL" sz="4000" dirty="0">
                <a:solidFill>
                  <a:schemeClr val="tx1"/>
                </a:solidFill>
              </a:rPr>
              <a:t> albo na </a:t>
            </a:r>
            <a:r>
              <a:rPr lang="pl-PL" sz="4000" b="1" dirty="0">
                <a:solidFill>
                  <a:schemeClr val="tx1"/>
                </a:solidFill>
              </a:rPr>
              <a:t>zaniechaniu</a:t>
            </a:r>
            <a:r>
              <a:rPr lang="pl-PL" sz="4000" dirty="0">
                <a:solidFill>
                  <a:schemeClr val="tx1"/>
                </a:solidFill>
              </a:rPr>
              <a:t>.</a:t>
            </a:r>
          </a:p>
          <a:p>
            <a:pPr algn="just"/>
            <a:endParaRPr lang="pl-PL" sz="4000" dirty="0" smtClean="0">
              <a:solidFill>
                <a:schemeClr val="tx1"/>
              </a:solidFill>
            </a:endParaRPr>
          </a:p>
        </p:txBody>
      </p:sp>
    </p:spTree>
    <p:extLst>
      <p:ext uri="{BB962C8B-B14F-4D97-AF65-F5344CB8AC3E}">
        <p14:creationId xmlns:p14="http://schemas.microsoft.com/office/powerpoint/2010/main" val="2389791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zobowiązanie</a:t>
            </a:r>
            <a:endParaRPr lang="pl-PL" dirty="0"/>
          </a:p>
        </p:txBody>
      </p:sp>
      <p:sp>
        <p:nvSpPr>
          <p:cNvPr id="3" name="Symbol zastępczy zawartości 2"/>
          <p:cNvSpPr>
            <a:spLocks noGrp="1"/>
          </p:cNvSpPr>
          <p:nvPr>
            <p:ph idx="1"/>
          </p:nvPr>
        </p:nvSpPr>
        <p:spPr/>
        <p:txBody>
          <a:bodyPr/>
          <a:lstStyle/>
          <a:p>
            <a:pPr marL="0" indent="0">
              <a:buNone/>
            </a:pPr>
            <a:r>
              <a:rPr lang="pl-PL" dirty="0" smtClean="0"/>
              <a:t>1. Podmioty </a:t>
            </a:r>
            <a:r>
              <a:rPr lang="pl-PL" dirty="0" smtClean="0">
                <a:sym typeface="Wingdings" pitchFamily="2" charset="2"/>
              </a:rPr>
              <a:t> </a:t>
            </a:r>
            <a:r>
              <a:rPr lang="pl-PL" b="1" dirty="0" smtClean="0">
                <a:solidFill>
                  <a:srgbClr val="FF0000"/>
                </a:solidFill>
                <a:sym typeface="Wingdings" pitchFamily="2" charset="2"/>
              </a:rPr>
              <a:t>wierzyciel i dłużnik</a:t>
            </a:r>
            <a:endParaRPr lang="pl-PL" b="1" dirty="0" smtClean="0">
              <a:solidFill>
                <a:srgbClr val="FF0000"/>
              </a:solidFill>
            </a:endParaRPr>
          </a:p>
          <a:p>
            <a:pPr marL="0" indent="0">
              <a:buNone/>
            </a:pPr>
            <a:r>
              <a:rPr lang="pl-PL" dirty="0" smtClean="0"/>
              <a:t>2. Przedmiot</a:t>
            </a:r>
            <a:r>
              <a:rPr lang="pl-PL" dirty="0" smtClean="0">
                <a:sym typeface="Wingdings" pitchFamily="2" charset="2"/>
              </a:rPr>
              <a:t> </a:t>
            </a:r>
            <a:r>
              <a:rPr lang="pl-PL" b="1" dirty="0" smtClean="0">
                <a:solidFill>
                  <a:srgbClr val="FF0000"/>
                </a:solidFill>
                <a:sym typeface="Wingdings" pitchFamily="2" charset="2"/>
              </a:rPr>
              <a:t>świadczenie/ przedmiot świadczenia</a:t>
            </a:r>
            <a:endParaRPr lang="pl-PL" b="1" dirty="0" smtClean="0">
              <a:solidFill>
                <a:srgbClr val="FF0000"/>
              </a:solidFill>
            </a:endParaRPr>
          </a:p>
          <a:p>
            <a:pPr marL="0" indent="0">
              <a:buNone/>
            </a:pPr>
            <a:r>
              <a:rPr lang="pl-PL" dirty="0" smtClean="0"/>
              <a:t>3  Treść </a:t>
            </a:r>
            <a:r>
              <a:rPr lang="pl-PL" dirty="0" smtClean="0">
                <a:sym typeface="Wingdings" pitchFamily="2" charset="2"/>
              </a:rPr>
              <a:t> </a:t>
            </a:r>
            <a:r>
              <a:rPr lang="pl-PL" b="1" dirty="0">
                <a:solidFill>
                  <a:srgbClr val="FF0000"/>
                </a:solidFill>
              </a:rPr>
              <a:t>uprawnienia wierzyciela </a:t>
            </a:r>
            <a:r>
              <a:rPr lang="pl-PL" b="1" dirty="0">
                <a:solidFill>
                  <a:srgbClr val="FF0000"/>
                </a:solidFill>
                <a:sym typeface="Wingdings" pitchFamily="2" charset="2"/>
              </a:rPr>
              <a:t>obowiązki dłużnika</a:t>
            </a:r>
          </a:p>
          <a:p>
            <a:pPr marL="0" indent="0">
              <a:buNone/>
            </a:pPr>
            <a:endParaRPr lang="pl-PL" dirty="0"/>
          </a:p>
        </p:txBody>
      </p:sp>
    </p:spTree>
    <p:extLst>
      <p:ext uri="{BB962C8B-B14F-4D97-AF65-F5344CB8AC3E}">
        <p14:creationId xmlns:p14="http://schemas.microsoft.com/office/powerpoint/2010/main" val="2964396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Strony stosunku zobowiązaniowego</a:t>
            </a:r>
            <a:endParaRPr lang="pl-PL" dirty="0"/>
          </a:p>
        </p:txBody>
      </p:sp>
      <p:sp>
        <p:nvSpPr>
          <p:cNvPr id="3" name="Symbol zastępczy zawartości 2"/>
          <p:cNvSpPr>
            <a:spLocks noGrp="1"/>
          </p:cNvSpPr>
          <p:nvPr>
            <p:ph idx="1"/>
          </p:nvPr>
        </p:nvSpPr>
        <p:spPr/>
        <p:txBody>
          <a:bodyPr/>
          <a:lstStyle/>
          <a:p>
            <a:r>
              <a:rPr lang="pl-PL" dirty="0" smtClean="0"/>
              <a:t>W każdym stosunku zobowiązaniowym występują przynajmniej dwie strony</a:t>
            </a:r>
          </a:p>
          <a:p>
            <a:r>
              <a:rPr lang="pl-PL" dirty="0" smtClean="0"/>
              <a:t>Wierzyciel i dłużnik</a:t>
            </a:r>
          </a:p>
          <a:p>
            <a:r>
              <a:rPr lang="pl-PL" dirty="0" smtClean="0"/>
              <a:t>Indywidualizacja stron powinna nastąpić najpóźniej przy spełnieniu świadczenia</a:t>
            </a:r>
          </a:p>
          <a:p>
            <a:r>
              <a:rPr lang="pl-PL" dirty="0" smtClean="0"/>
              <a:t>Po jednej stronie może być kilka podmiotów – </a:t>
            </a:r>
            <a:r>
              <a:rPr lang="pl-PL" b="1" dirty="0" smtClean="0"/>
              <a:t>wielość podmiotów</a:t>
            </a:r>
            <a:endParaRPr lang="pl-PL" b="1" dirty="0"/>
          </a:p>
        </p:txBody>
      </p:sp>
    </p:spTree>
    <p:extLst>
      <p:ext uri="{BB962C8B-B14F-4D97-AF65-F5344CB8AC3E}">
        <p14:creationId xmlns:p14="http://schemas.microsoft.com/office/powerpoint/2010/main" val="1439849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przedawnienie</a:t>
            </a:r>
            <a:endParaRPr lang="pl-PL" dirty="0"/>
          </a:p>
        </p:txBody>
      </p:sp>
      <p:sp>
        <p:nvSpPr>
          <p:cNvPr id="3" name="Symbol zastępczy zawartości 2"/>
          <p:cNvSpPr>
            <a:spLocks noGrp="1"/>
          </p:cNvSpPr>
          <p:nvPr>
            <p:ph idx="1"/>
          </p:nvPr>
        </p:nvSpPr>
        <p:spPr/>
        <p:txBody>
          <a:bodyPr>
            <a:normAutofit fontScale="85000" lnSpcReduction="10000"/>
          </a:bodyPr>
          <a:lstStyle/>
          <a:p>
            <a:r>
              <a:rPr lang="pl-PL" b="1" dirty="0"/>
              <a:t>Art. 117. Definicja przedawnienia roszczeń majątkowych </a:t>
            </a:r>
          </a:p>
          <a:p>
            <a:pPr marL="0" indent="0">
              <a:buNone/>
            </a:pPr>
            <a:r>
              <a:rPr lang="pl-PL" dirty="0"/>
              <a:t>§ 1. </a:t>
            </a:r>
            <a:r>
              <a:rPr lang="pl-PL" dirty="0">
                <a:solidFill>
                  <a:srgbClr val="FF0000"/>
                </a:solidFill>
              </a:rPr>
              <a:t>Z zastrzeżeniem wyjątków w ustawie przewidzianych</a:t>
            </a:r>
            <a:r>
              <a:rPr lang="pl-PL" dirty="0"/>
              <a:t>, </a:t>
            </a:r>
            <a:r>
              <a:rPr lang="pl-PL" b="1" dirty="0">
                <a:solidFill>
                  <a:srgbClr val="00B050"/>
                </a:solidFill>
              </a:rPr>
              <a:t>roszczenia majątkowe </a:t>
            </a:r>
            <a:r>
              <a:rPr lang="pl-PL" dirty="0"/>
              <a:t>ulegają przedawnieniu.</a:t>
            </a:r>
            <a:br>
              <a:rPr lang="pl-PL" dirty="0"/>
            </a:br>
            <a:r>
              <a:rPr lang="pl-PL" dirty="0"/>
              <a:t>§ 2. Po upływie terminu przedawnienia ten, przeciwko komu przysługuje roszczenie, może uchylić się od jego zaspokojenia, chyba że zrzeka się korzystania z zarzutu przedawnienia. Jednakże </a:t>
            </a:r>
            <a:r>
              <a:rPr lang="pl-PL" dirty="0">
                <a:solidFill>
                  <a:srgbClr val="FF0000"/>
                </a:solidFill>
              </a:rPr>
              <a:t>zrzeczenie się zarzutu przedawnienia </a:t>
            </a:r>
            <a:r>
              <a:rPr lang="pl-PL" b="1" dirty="0">
                <a:solidFill>
                  <a:srgbClr val="FF0000"/>
                </a:solidFill>
              </a:rPr>
              <a:t>przed</a:t>
            </a:r>
            <a:r>
              <a:rPr lang="pl-PL" dirty="0">
                <a:solidFill>
                  <a:srgbClr val="FF0000"/>
                </a:solidFill>
              </a:rPr>
              <a:t> upływem terminu jest nieważne.</a:t>
            </a:r>
            <a:br>
              <a:rPr lang="pl-PL" dirty="0">
                <a:solidFill>
                  <a:srgbClr val="FF0000"/>
                </a:solidFill>
              </a:rPr>
            </a:br>
            <a:r>
              <a:rPr lang="pl-PL" dirty="0"/>
              <a:t>§ 3. (uchylony) </a:t>
            </a:r>
            <a:endParaRPr lang="pl-PL" dirty="0" smtClean="0"/>
          </a:p>
          <a:p>
            <a:endParaRPr lang="pl-PL" dirty="0"/>
          </a:p>
          <a:p>
            <a:pPr marL="0" indent="0">
              <a:buNone/>
            </a:pPr>
            <a:endParaRPr lang="pl-PL" dirty="0"/>
          </a:p>
          <a:p>
            <a:endParaRPr lang="pl-PL" dirty="0"/>
          </a:p>
        </p:txBody>
      </p:sp>
    </p:spTree>
    <p:extLst>
      <p:ext uri="{BB962C8B-B14F-4D97-AF65-F5344CB8AC3E}">
        <p14:creationId xmlns:p14="http://schemas.microsoft.com/office/powerpoint/2010/main" val="4149016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Przedmiot stosunku zobowiązaniowego</a:t>
            </a:r>
            <a:endParaRPr lang="pl-PL" dirty="0"/>
          </a:p>
        </p:txBody>
      </p:sp>
      <p:sp>
        <p:nvSpPr>
          <p:cNvPr id="3" name="Symbol zastępczy zawartości 2"/>
          <p:cNvSpPr>
            <a:spLocks noGrp="1"/>
          </p:cNvSpPr>
          <p:nvPr>
            <p:ph idx="1"/>
          </p:nvPr>
        </p:nvSpPr>
        <p:spPr/>
        <p:txBody>
          <a:bodyPr>
            <a:normAutofit fontScale="92500" lnSpcReduction="20000"/>
          </a:bodyPr>
          <a:lstStyle/>
          <a:p>
            <a:r>
              <a:rPr lang="pl-PL" b="1" dirty="0" smtClean="0"/>
              <a:t>Zachowanie</a:t>
            </a:r>
            <a:r>
              <a:rPr lang="pl-PL" dirty="0" smtClean="0"/>
              <a:t> strony zgodne z treścią stosunku prawnego</a:t>
            </a:r>
          </a:p>
          <a:p>
            <a:r>
              <a:rPr lang="pl-PL" dirty="0" smtClean="0"/>
              <a:t>Zobowiązania</a:t>
            </a:r>
            <a:r>
              <a:rPr lang="pl-PL" dirty="0" smtClean="0">
                <a:sym typeface="Wingdings" pitchFamily="2" charset="2"/>
              </a:rPr>
              <a:t> oczekiwane przez wierzyciela zachowanie się dłużnika  </a:t>
            </a:r>
            <a:r>
              <a:rPr lang="pl-PL" b="1" dirty="0" smtClean="0">
                <a:solidFill>
                  <a:srgbClr val="FF0000"/>
                </a:solidFill>
                <a:sym typeface="Wingdings" pitchFamily="2" charset="2"/>
              </a:rPr>
              <a:t>świadczenie</a:t>
            </a:r>
          </a:p>
          <a:p>
            <a:r>
              <a:rPr lang="pl-PL" dirty="0"/>
              <a:t>Świadczenie może polegać na </a:t>
            </a:r>
            <a:r>
              <a:rPr lang="pl-PL" b="1" dirty="0"/>
              <a:t>działaniu</a:t>
            </a:r>
            <a:r>
              <a:rPr lang="pl-PL" dirty="0"/>
              <a:t> albo na </a:t>
            </a:r>
            <a:r>
              <a:rPr lang="pl-PL" b="1" dirty="0" smtClean="0"/>
              <a:t>zaniechaniu</a:t>
            </a:r>
          </a:p>
          <a:p>
            <a:r>
              <a:rPr lang="pl-PL" b="1" dirty="0" smtClean="0">
                <a:sym typeface="Wingdings" pitchFamily="2" charset="2"/>
              </a:rPr>
              <a:t>Dobra</a:t>
            </a:r>
            <a:r>
              <a:rPr lang="pl-PL" dirty="0" smtClean="0">
                <a:sym typeface="Wingdings" pitchFamily="2" charset="2"/>
              </a:rPr>
              <a:t>, do których zachowanie się odnosi </a:t>
            </a:r>
            <a:r>
              <a:rPr lang="pl-PL" b="1" dirty="0" smtClean="0">
                <a:solidFill>
                  <a:srgbClr val="FF0000"/>
                </a:solidFill>
                <a:sym typeface="Wingdings" pitchFamily="2" charset="2"/>
              </a:rPr>
              <a:t>przedmiot świadczenia</a:t>
            </a:r>
          </a:p>
          <a:p>
            <a:pPr marL="0" indent="0" algn="ctr">
              <a:buNone/>
            </a:pPr>
            <a:r>
              <a:rPr lang="pl-PL" dirty="0" smtClean="0">
                <a:solidFill>
                  <a:srgbClr val="FF0000"/>
                </a:solidFill>
                <a:sym typeface="Wingdings" pitchFamily="2" charset="2"/>
              </a:rPr>
              <a:t> </a:t>
            </a:r>
            <a:r>
              <a:rPr lang="pl-PL" dirty="0" smtClean="0">
                <a:sym typeface="Wingdings" pitchFamily="2" charset="2"/>
              </a:rPr>
              <a:t>W każdym stosunku zobowiązaniowym występuje świadczenie, ale nie w każdym występuje przedmiot świadczenia</a:t>
            </a:r>
            <a:endParaRPr lang="pl-PL" dirty="0" smtClean="0"/>
          </a:p>
        </p:txBody>
      </p:sp>
    </p:spTree>
    <p:extLst>
      <p:ext uri="{BB962C8B-B14F-4D97-AF65-F5344CB8AC3E}">
        <p14:creationId xmlns:p14="http://schemas.microsoft.com/office/powerpoint/2010/main" val="3516594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Treść zobowiązania</a:t>
            </a:r>
            <a:endParaRPr lang="pl-PL" dirty="0"/>
          </a:p>
        </p:txBody>
      </p:sp>
      <p:sp>
        <p:nvSpPr>
          <p:cNvPr id="3" name="Symbol zastępczy zawartości 2"/>
          <p:cNvSpPr>
            <a:spLocks noGrp="1"/>
          </p:cNvSpPr>
          <p:nvPr>
            <p:ph idx="1"/>
          </p:nvPr>
        </p:nvSpPr>
        <p:spPr/>
        <p:txBody>
          <a:bodyPr/>
          <a:lstStyle/>
          <a:p>
            <a:pPr marL="0" indent="0">
              <a:buNone/>
            </a:pPr>
            <a:r>
              <a:rPr lang="pl-PL" dirty="0"/>
              <a:t>u</a:t>
            </a:r>
            <a:r>
              <a:rPr lang="pl-PL" dirty="0" smtClean="0"/>
              <a:t>prawnienia wierzyciela </a:t>
            </a:r>
            <a:r>
              <a:rPr lang="pl-PL" dirty="0" smtClean="0">
                <a:sym typeface="Wingdings" pitchFamily="2" charset="2"/>
              </a:rPr>
              <a:t>obowiązki dłużnika</a:t>
            </a:r>
          </a:p>
          <a:p>
            <a:r>
              <a:rPr lang="pl-PL" dirty="0" smtClean="0">
                <a:sym typeface="Wingdings" pitchFamily="2" charset="2"/>
              </a:rPr>
              <a:t>Przyznane wierzycielowi uprawnienie skierowane wobec dłużnika, polegające na możliwości żądania, żeby spełnił on świadczenie</a:t>
            </a:r>
          </a:p>
          <a:p>
            <a:pPr marL="0" indent="0">
              <a:buNone/>
            </a:pPr>
            <a:endParaRPr lang="pl-PL" dirty="0"/>
          </a:p>
        </p:txBody>
      </p:sp>
    </p:spTree>
    <p:extLst>
      <p:ext uri="{BB962C8B-B14F-4D97-AF65-F5344CB8AC3E}">
        <p14:creationId xmlns:p14="http://schemas.microsoft.com/office/powerpoint/2010/main" val="3276060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wierzytelność</a:t>
            </a:r>
            <a:endParaRPr lang="pl-PL" dirty="0"/>
          </a:p>
        </p:txBody>
      </p:sp>
      <p:sp>
        <p:nvSpPr>
          <p:cNvPr id="3" name="Symbol zastępczy zawartości 2"/>
          <p:cNvSpPr>
            <a:spLocks noGrp="1"/>
          </p:cNvSpPr>
          <p:nvPr>
            <p:ph idx="1"/>
          </p:nvPr>
        </p:nvSpPr>
        <p:spPr/>
        <p:txBody>
          <a:bodyPr/>
          <a:lstStyle/>
          <a:p>
            <a:r>
              <a:rPr lang="pl-PL" dirty="0" smtClean="0"/>
              <a:t>Z punktu widzenia wierzyciela: prawo podmiotowe </a:t>
            </a:r>
            <a:r>
              <a:rPr lang="pl-PL" dirty="0" smtClean="0">
                <a:sym typeface="Wingdings" pitchFamily="2" charset="2"/>
              </a:rPr>
              <a:t> wierzytelność</a:t>
            </a:r>
          </a:p>
          <a:p>
            <a:r>
              <a:rPr lang="pl-PL" dirty="0" smtClean="0">
                <a:sym typeface="Wingdings" pitchFamily="2" charset="2"/>
              </a:rPr>
              <a:t>Obejmuje wszystkie uprawnienia, jakie mogą przysługiwać wierzycielowi, w tym także  jeszcze niewymagalne</a:t>
            </a:r>
          </a:p>
        </p:txBody>
      </p:sp>
    </p:spTree>
    <p:extLst>
      <p:ext uri="{BB962C8B-B14F-4D97-AF65-F5344CB8AC3E}">
        <p14:creationId xmlns:p14="http://schemas.microsoft.com/office/powerpoint/2010/main" val="886573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wierzytelność</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Uprawnienia wierzyciela:</a:t>
            </a:r>
          </a:p>
          <a:p>
            <a:pPr>
              <a:buFont typeface="Courier New" pitchFamily="49" charset="0"/>
              <a:buChar char="o"/>
            </a:pPr>
            <a:r>
              <a:rPr lang="pl-PL" dirty="0" smtClean="0"/>
              <a:t>Główne</a:t>
            </a:r>
          </a:p>
          <a:p>
            <a:pPr>
              <a:buFont typeface="Courier New" pitchFamily="49" charset="0"/>
              <a:buChar char="o"/>
            </a:pPr>
            <a:r>
              <a:rPr lang="pl-PL" dirty="0" smtClean="0"/>
              <a:t>Uboczne</a:t>
            </a:r>
          </a:p>
          <a:p>
            <a:pPr marL="0" indent="0">
              <a:buNone/>
            </a:pPr>
            <a:endParaRPr lang="pl-PL" dirty="0" smtClean="0">
              <a:sym typeface="Wingdings" pitchFamily="2" charset="2"/>
            </a:endParaRPr>
          </a:p>
          <a:p>
            <a:pPr marL="0" indent="0">
              <a:buNone/>
            </a:pPr>
            <a:r>
              <a:rPr lang="pl-PL" dirty="0" smtClean="0">
                <a:sym typeface="Wingdings" pitchFamily="2" charset="2"/>
              </a:rPr>
              <a:t>Wierzytelność prawo </a:t>
            </a:r>
            <a:r>
              <a:rPr lang="pl-PL" dirty="0">
                <a:sym typeface="Wingdings" pitchFamily="2" charset="2"/>
              </a:rPr>
              <a:t>podmiotowe o skuteczności </a:t>
            </a:r>
            <a:r>
              <a:rPr lang="pl-PL" dirty="0" smtClean="0">
                <a:sym typeface="Wingdings" pitchFamily="2" charset="2"/>
              </a:rPr>
              <a:t>względnej</a:t>
            </a:r>
            <a:endParaRPr lang="pl-PL" dirty="0" smtClean="0"/>
          </a:p>
          <a:p>
            <a:pPr>
              <a:buFont typeface="Courier New" pitchFamily="49" charset="0"/>
              <a:buChar char="o"/>
            </a:pPr>
            <a:r>
              <a:rPr lang="pl-PL" dirty="0" smtClean="0"/>
              <a:t>Bezskuteczność względna (art. 59)</a:t>
            </a:r>
          </a:p>
          <a:p>
            <a:pPr>
              <a:buFont typeface="Courier New" pitchFamily="49" charset="0"/>
              <a:buChar char="o"/>
            </a:pPr>
            <a:r>
              <a:rPr lang="pl-PL" dirty="0"/>
              <a:t> R</a:t>
            </a:r>
            <a:r>
              <a:rPr lang="pl-PL" dirty="0" smtClean="0"/>
              <a:t>ozszerzona skuteczność (art. 690)</a:t>
            </a:r>
          </a:p>
          <a:p>
            <a:endParaRPr lang="pl-PL" dirty="0"/>
          </a:p>
        </p:txBody>
      </p:sp>
    </p:spTree>
    <p:extLst>
      <p:ext uri="{BB962C8B-B14F-4D97-AF65-F5344CB8AC3E}">
        <p14:creationId xmlns:p14="http://schemas.microsoft.com/office/powerpoint/2010/main" val="59619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Zobowiązanie niezupełne</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Wierzyciel </a:t>
            </a:r>
            <a:r>
              <a:rPr lang="pl-PL" b="1" dirty="0" smtClean="0"/>
              <a:t>może</a:t>
            </a:r>
            <a:r>
              <a:rPr lang="pl-PL" dirty="0" smtClean="0"/>
              <a:t>, lecz wcale nie musi realizować swoich uprawnień</a:t>
            </a:r>
          </a:p>
          <a:p>
            <a:r>
              <a:rPr lang="pl-PL" dirty="0" smtClean="0"/>
              <a:t>Jednak jeśli dłużnik nie spełni świadczenia, a wierzyciel w odpowiednim terminie nie zdecyduj się by dochodzić przymusowej realizacji wierzytelności </a:t>
            </a:r>
            <a:r>
              <a:rPr lang="pl-PL" dirty="0" smtClean="0">
                <a:sym typeface="Wingdings" pitchFamily="2" charset="2"/>
              </a:rPr>
              <a:t> </a:t>
            </a:r>
            <a:r>
              <a:rPr lang="pl-PL" b="1" dirty="0" smtClean="0">
                <a:sym typeface="Wingdings" pitchFamily="2" charset="2"/>
              </a:rPr>
              <a:t>zobowiązanie niezupełne </a:t>
            </a:r>
            <a:r>
              <a:rPr lang="pl-PL" dirty="0" smtClean="0">
                <a:sym typeface="Wingdings" pitchFamily="2" charset="2"/>
              </a:rPr>
              <a:t>(osłabiona sankcja)</a:t>
            </a:r>
          </a:p>
          <a:p>
            <a:r>
              <a:rPr lang="pl-PL" dirty="0" smtClean="0">
                <a:sym typeface="Wingdings" pitchFamily="2" charset="2"/>
              </a:rPr>
              <a:t>411 pkt 3</a:t>
            </a:r>
          </a:p>
          <a:p>
            <a:r>
              <a:rPr lang="pl-PL" dirty="0" smtClean="0">
                <a:sym typeface="Wingdings" pitchFamily="2" charset="2"/>
              </a:rPr>
              <a:t>Za zobowiązania niezupełne uznaje się także roszczenia wynikające z gry lub zakładu (te nieprowadzone zgodnie z ustawą i rzetelne)</a:t>
            </a:r>
            <a:endParaRPr lang="pl-PL" dirty="0"/>
          </a:p>
        </p:txBody>
      </p:sp>
    </p:spTree>
    <p:extLst>
      <p:ext uri="{BB962C8B-B14F-4D97-AF65-F5344CB8AC3E}">
        <p14:creationId xmlns:p14="http://schemas.microsoft.com/office/powerpoint/2010/main" val="1682546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Dług i odpowiedzialność</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Odpowiedzialność </a:t>
            </a:r>
          </a:p>
          <a:p>
            <a:pPr>
              <a:buFont typeface="Courier New" pitchFamily="49" charset="0"/>
              <a:buChar char="o"/>
            </a:pPr>
            <a:r>
              <a:rPr lang="pl-PL" dirty="0" smtClean="0"/>
              <a:t>Najczęściej dłużnik dobrowolnie spełnia swe obowiązki, jeśli nie </a:t>
            </a:r>
            <a:r>
              <a:rPr lang="pl-PL" dirty="0" smtClean="0">
                <a:sym typeface="Wingdings" pitchFamily="2" charset="2"/>
              </a:rPr>
              <a:t> przymusowa realizacja wierzytelności wierzyciel może, nawet wbrew woli dłużnika, wykorzystując przymus państwowy, zaspokoić się z majątku dłużnika</a:t>
            </a:r>
          </a:p>
          <a:p>
            <a:pPr>
              <a:buFont typeface="Courier New" pitchFamily="49" charset="0"/>
              <a:buChar char="o"/>
            </a:pPr>
            <a:r>
              <a:rPr lang="pl-PL" dirty="0" smtClean="0">
                <a:sym typeface="Wingdings" pitchFamily="2" charset="2"/>
              </a:rPr>
              <a:t>Dług istnieje od początku, a odpowiedzialność – gdy dłużnik </a:t>
            </a:r>
            <a:r>
              <a:rPr lang="pl-PL" b="1" dirty="0" smtClean="0">
                <a:sym typeface="Wingdings" pitchFamily="2" charset="2"/>
              </a:rPr>
              <a:t>nie</a:t>
            </a:r>
            <a:r>
              <a:rPr lang="pl-PL" dirty="0" smtClean="0">
                <a:sym typeface="Wingdings" pitchFamily="2" charset="2"/>
              </a:rPr>
              <a:t> zachowa się w sposób, którego wierzyciel ma prawo oczekiwać</a:t>
            </a:r>
            <a:endParaRPr lang="pl-PL" dirty="0"/>
          </a:p>
        </p:txBody>
      </p:sp>
    </p:spTree>
    <p:extLst>
      <p:ext uri="{BB962C8B-B14F-4D97-AF65-F5344CB8AC3E}">
        <p14:creationId xmlns:p14="http://schemas.microsoft.com/office/powerpoint/2010/main" val="3662783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Dług i odpowiedzialność</a:t>
            </a:r>
            <a:endParaRPr lang="pl-PL" dirty="0"/>
          </a:p>
        </p:txBody>
      </p:sp>
      <p:sp>
        <p:nvSpPr>
          <p:cNvPr id="3" name="Symbol zastępczy zawartości 2"/>
          <p:cNvSpPr>
            <a:spLocks noGrp="1"/>
          </p:cNvSpPr>
          <p:nvPr>
            <p:ph idx="1"/>
          </p:nvPr>
        </p:nvSpPr>
        <p:spPr/>
        <p:txBody>
          <a:bodyPr/>
          <a:lstStyle/>
          <a:p>
            <a:r>
              <a:rPr lang="pl-PL" dirty="0" smtClean="0"/>
              <a:t>Odpowiedzialność osobista, o charakterze majątkowym</a:t>
            </a:r>
            <a:r>
              <a:rPr lang="pl-PL" dirty="0" smtClean="0">
                <a:sym typeface="Wingdings" pitchFamily="2" charset="2"/>
              </a:rPr>
              <a:t></a:t>
            </a:r>
          </a:p>
          <a:p>
            <a:pPr marL="0" indent="0">
              <a:buNone/>
            </a:pPr>
            <a:r>
              <a:rPr lang="pl-PL" dirty="0" smtClean="0">
                <a:sym typeface="Wingdings" pitchFamily="2" charset="2"/>
              </a:rPr>
              <a:t>Dłużnik odpowiada całym swym majątkiem, jaki posiada w czasie podjęcia czynności przez organ egzekucyjny</a:t>
            </a:r>
            <a:endParaRPr lang="pl-PL" dirty="0"/>
          </a:p>
        </p:txBody>
      </p:sp>
    </p:spTree>
    <p:extLst>
      <p:ext uri="{BB962C8B-B14F-4D97-AF65-F5344CB8AC3E}">
        <p14:creationId xmlns:p14="http://schemas.microsoft.com/office/powerpoint/2010/main" val="775648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Realizacja odpowiedzialności</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Aby doszło do realizacji odpowiedzialności:</a:t>
            </a:r>
          </a:p>
          <a:p>
            <a:pPr marL="514350" indent="-514350">
              <a:buAutoNum type="arabicPeriod"/>
            </a:pPr>
            <a:r>
              <a:rPr lang="pl-PL" dirty="0" smtClean="0"/>
              <a:t>Wierzyciel powinien uzyskać </a:t>
            </a:r>
            <a:r>
              <a:rPr lang="pl-PL" b="1" dirty="0" smtClean="0">
                <a:solidFill>
                  <a:srgbClr val="FF0000"/>
                </a:solidFill>
              </a:rPr>
              <a:t>tytuł egzekucyjny</a:t>
            </a:r>
          </a:p>
          <a:p>
            <a:pPr marL="0" indent="0">
              <a:buNone/>
            </a:pPr>
            <a:r>
              <a:rPr lang="pl-PL" dirty="0" smtClean="0"/>
              <a:t>2. Tytuł egzekucyjny powinien być zaopatrzony w </a:t>
            </a:r>
            <a:r>
              <a:rPr lang="pl-PL" b="1" dirty="0" smtClean="0">
                <a:solidFill>
                  <a:srgbClr val="FF0000"/>
                </a:solidFill>
              </a:rPr>
              <a:t>klauzulę wykonalności</a:t>
            </a:r>
          </a:p>
          <a:p>
            <a:pPr marL="0" indent="0">
              <a:buNone/>
            </a:pPr>
            <a:r>
              <a:rPr lang="pl-PL" dirty="0" smtClean="0">
                <a:sym typeface="Wingdings" pitchFamily="2" charset="2"/>
              </a:rPr>
              <a:t> To wierzyciel, co do zasady, decyduje o sposobie prowadzonej egzekucji i wyborze składników majątku, z których ma ona być prowadzona</a:t>
            </a:r>
            <a:endParaRPr lang="pl-PL" dirty="0"/>
          </a:p>
        </p:txBody>
      </p:sp>
    </p:spTree>
    <p:extLst>
      <p:ext uri="{BB962C8B-B14F-4D97-AF65-F5344CB8AC3E}">
        <p14:creationId xmlns:p14="http://schemas.microsoft.com/office/powerpoint/2010/main" val="3955721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Realizacja odpowiedzialności</a:t>
            </a:r>
            <a:endParaRPr lang="pl-PL" dirty="0"/>
          </a:p>
        </p:txBody>
      </p:sp>
      <p:sp>
        <p:nvSpPr>
          <p:cNvPr id="3" name="Symbol zastępczy zawartości 2"/>
          <p:cNvSpPr>
            <a:spLocks noGrp="1"/>
          </p:cNvSpPr>
          <p:nvPr>
            <p:ph idx="1"/>
          </p:nvPr>
        </p:nvSpPr>
        <p:spPr>
          <a:xfrm>
            <a:off x="467544" y="1340768"/>
            <a:ext cx="8229600" cy="4525963"/>
          </a:xfrm>
        </p:spPr>
        <p:txBody>
          <a:bodyPr>
            <a:normAutofit fontScale="25000" lnSpcReduction="20000"/>
          </a:bodyPr>
          <a:lstStyle/>
          <a:p>
            <a:pPr marL="0" indent="0">
              <a:buNone/>
            </a:pPr>
            <a:r>
              <a:rPr lang="pl-PL" sz="6400" b="1" dirty="0"/>
              <a:t>Art. 1025. Kolejność zaspokajania z kwoty uzyskanej z egzekucji </a:t>
            </a:r>
          </a:p>
          <a:p>
            <a:pPr marL="0" indent="0">
              <a:buNone/>
            </a:pPr>
            <a:r>
              <a:rPr lang="pl-PL" sz="6400" dirty="0"/>
              <a:t>§ 1. Z kwoty uzyskanej z egzekucji zaspokaja się w następującej kolejności:</a:t>
            </a:r>
            <a:br>
              <a:rPr lang="pl-PL" sz="6400" dirty="0"/>
            </a:br>
            <a:r>
              <a:rPr lang="pl-PL" sz="6400" dirty="0"/>
              <a:t>1) koszty egzekucyjne;</a:t>
            </a:r>
            <a:br>
              <a:rPr lang="pl-PL" sz="6400" dirty="0"/>
            </a:br>
            <a:r>
              <a:rPr lang="pl-PL" sz="6400" dirty="0"/>
              <a:t>2) należności alimentacyjne;</a:t>
            </a:r>
            <a:br>
              <a:rPr lang="pl-PL" sz="6400" dirty="0"/>
            </a:br>
            <a:r>
              <a:rPr lang="pl-PL" sz="6400" dirty="0"/>
              <a:t>3) należności za pracę za okres 3 miesięcy do wysokości najniższego wynagrodzenia za pracę określonego w odrębnych przepisach oraz renty z tytułu odszkodowania za wywołanie choroby, niezdolności do pracy, kalectwa lub śmierci i koszty zwykłego pogrzebu dłużnika;</a:t>
            </a:r>
            <a:br>
              <a:rPr lang="pl-PL" sz="6400" dirty="0"/>
            </a:br>
            <a:r>
              <a:rPr lang="pl-PL" sz="6400" dirty="0"/>
              <a:t>4) należności zabezpieczone hipoteką morską lub przywilejem na statku morskim;</a:t>
            </a:r>
            <a:br>
              <a:rPr lang="pl-PL" sz="6400" dirty="0"/>
            </a:br>
            <a:r>
              <a:rPr lang="pl-PL" sz="6400" dirty="0"/>
              <a:t>5) należności zabezpieczone hipoteką, zastawem, zastawem rejestrowym i zastawem skarbowym albo korzystające z ustawowego pierwszeństwa oraz prawa, które ciążyły na nieruchomości przed dokonaniem w księdze wieczystej wpisu o wszczęciu egzekucji lub przed złożeniem do zbioru dokumentów wniosku o dokonanie takiego wpisu;</a:t>
            </a:r>
            <a:br>
              <a:rPr lang="pl-PL" sz="6400" dirty="0"/>
            </a:br>
            <a:r>
              <a:rPr lang="pl-PL" sz="6400" dirty="0"/>
              <a:t>6) należności za pracę nie zaspokojone w kolejności trzeciej;</a:t>
            </a:r>
            <a:br>
              <a:rPr lang="pl-PL" sz="6400" dirty="0"/>
            </a:br>
            <a:r>
              <a:rPr lang="pl-PL" sz="6400" dirty="0"/>
              <a:t>7) należności, do których stosuje się przepisy działu III ustawy z dnia 29 sierpnia 1997 r. - Ordynacja podatkowa, o ile nie zostały zaspokojone w kolejności piątej;</a:t>
            </a:r>
            <a:br>
              <a:rPr lang="pl-PL" sz="6400" dirty="0"/>
            </a:br>
            <a:r>
              <a:rPr lang="pl-PL" sz="6400" dirty="0"/>
              <a:t>8) (uchylony)</a:t>
            </a:r>
            <a:br>
              <a:rPr lang="pl-PL" sz="6400" dirty="0"/>
            </a:br>
            <a:r>
              <a:rPr lang="pl-PL" sz="6400" dirty="0"/>
              <a:t>9) należności wierzycieli, którzy prowadzili egzekucję;</a:t>
            </a:r>
            <a:br>
              <a:rPr lang="pl-PL" sz="6400" dirty="0"/>
            </a:br>
            <a:r>
              <a:rPr lang="pl-PL" sz="6400" dirty="0"/>
              <a:t>10) inne należności.</a:t>
            </a:r>
            <a:br>
              <a:rPr lang="pl-PL" sz="6400" dirty="0"/>
            </a:br>
            <a:r>
              <a:rPr lang="pl-PL" sz="6400" dirty="0"/>
              <a:t>§ 2. Po zaspokojeniu wszystkich należności ulegają zaspokojeniu kary pieniężne oraz grzywny sądowe i administracyjne.</a:t>
            </a:r>
            <a:br>
              <a:rPr lang="pl-PL" sz="6400" dirty="0"/>
            </a:br>
            <a:r>
              <a:rPr lang="pl-PL" sz="6400" dirty="0"/>
              <a:t>§ 3. W równym stopniu z należnością ulegają zaspokojeniu odsetki i koszty postępowania. Z pierwszeństwa równego należnościom kategorii czwartej i piątej korzystają wszystkie roszczenia o świadczenia uboczne objęte zabezpieczeniem na mocy odrębnych przepisów. Roszczenia o świadczenia uboczne nieobjęte zabezpieczeniem zaspokaja się w kategorii dziesiątej, chyba że należność podlegałaby zaspokojeniu w kategorii wcześniejszej. To samo dotyczy roszczeń o świadczenia należne dożywotnikowi</a:t>
            </a:r>
            <a:r>
              <a:rPr lang="pl-PL" sz="6400" dirty="0" smtClean="0"/>
              <a:t>.</a:t>
            </a:r>
            <a:r>
              <a:rPr lang="pl-PL" dirty="0" smtClean="0"/>
              <a:t> </a:t>
            </a:r>
            <a:r>
              <a:rPr lang="pl-PL" sz="6400" dirty="0" smtClean="0"/>
              <a:t>(…)</a:t>
            </a:r>
            <a:endParaRPr lang="pl-PL" sz="6400" dirty="0"/>
          </a:p>
        </p:txBody>
      </p:sp>
    </p:spTree>
    <p:extLst>
      <p:ext uri="{BB962C8B-B14F-4D97-AF65-F5344CB8AC3E}">
        <p14:creationId xmlns:p14="http://schemas.microsoft.com/office/powerpoint/2010/main" val="2995998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Odpowiedzialność </a:t>
            </a:r>
            <a:r>
              <a:rPr lang="pl-PL" b="1" dirty="0"/>
              <a:t>osobista</a:t>
            </a:r>
            <a:r>
              <a:rPr lang="pl-PL" dirty="0"/>
              <a:t> a odpowiedzialność </a:t>
            </a:r>
            <a:r>
              <a:rPr lang="pl-PL" b="1" dirty="0"/>
              <a:t>rzeczowa</a:t>
            </a:r>
          </a:p>
        </p:txBody>
      </p:sp>
      <p:sp>
        <p:nvSpPr>
          <p:cNvPr id="3" name="Symbol zastępczy zawartości 2"/>
          <p:cNvSpPr>
            <a:spLocks noGrp="1"/>
          </p:cNvSpPr>
          <p:nvPr>
            <p:ph idx="1"/>
          </p:nvPr>
        </p:nvSpPr>
        <p:spPr/>
        <p:txBody>
          <a:bodyPr/>
          <a:lstStyle/>
          <a:p>
            <a:endParaRPr lang="pl-PL" b="1" dirty="0"/>
          </a:p>
        </p:txBody>
      </p:sp>
      <p:graphicFrame>
        <p:nvGraphicFramePr>
          <p:cNvPr id="4" name="Tabela 3"/>
          <p:cNvGraphicFramePr>
            <a:graphicFrameLocks noGrp="1"/>
          </p:cNvGraphicFramePr>
          <p:nvPr>
            <p:extLst>
              <p:ext uri="{D42A27DB-BD31-4B8C-83A1-F6EECF244321}">
                <p14:modId xmlns:p14="http://schemas.microsoft.com/office/powerpoint/2010/main" val="1989732993"/>
              </p:ext>
            </p:extLst>
          </p:nvPr>
        </p:nvGraphicFramePr>
        <p:xfrm>
          <a:off x="323528" y="1340768"/>
          <a:ext cx="8424936" cy="5517232"/>
        </p:xfrm>
        <a:graphic>
          <a:graphicData uri="http://schemas.openxmlformats.org/drawingml/2006/table">
            <a:tbl>
              <a:tblPr firstRow="1" bandRow="1">
                <a:tableStyleId>{5C22544A-7EE6-4342-B048-85BDC9FD1C3A}</a:tableStyleId>
              </a:tblPr>
              <a:tblGrid>
                <a:gridCol w="4212468"/>
                <a:gridCol w="4212468"/>
              </a:tblGrid>
              <a:tr h="385586">
                <a:tc>
                  <a:txBody>
                    <a:bodyPr/>
                    <a:lstStyle/>
                    <a:p>
                      <a:r>
                        <a:rPr lang="pl-PL" dirty="0" smtClean="0"/>
                        <a:t>Odpowiedzialność osobista</a:t>
                      </a:r>
                      <a:endParaRPr lang="pl-PL" dirty="0"/>
                    </a:p>
                  </a:txBody>
                  <a:tcPr/>
                </a:tc>
                <a:tc>
                  <a:txBody>
                    <a:bodyPr/>
                    <a:lstStyle/>
                    <a:p>
                      <a:r>
                        <a:rPr lang="pl-PL" dirty="0" smtClean="0"/>
                        <a:t>Odpowiedzialność rzeczowa</a:t>
                      </a:r>
                      <a:endParaRPr lang="pl-PL" dirty="0"/>
                    </a:p>
                  </a:txBody>
                  <a:tcPr/>
                </a:tc>
              </a:tr>
              <a:tr h="1085392">
                <a:tc>
                  <a:txBody>
                    <a:bodyPr/>
                    <a:lstStyle/>
                    <a:p>
                      <a:r>
                        <a:rPr lang="pl-PL" b="1" dirty="0" smtClean="0"/>
                        <a:t>Dłużnik</a:t>
                      </a:r>
                      <a:r>
                        <a:rPr lang="pl-PL" dirty="0" smtClean="0"/>
                        <a:t> odpowiada </a:t>
                      </a:r>
                      <a:r>
                        <a:rPr lang="pl-PL" b="1" dirty="0" smtClean="0"/>
                        <a:t>całym</a:t>
                      </a:r>
                      <a:r>
                        <a:rPr lang="pl-PL" b="1" baseline="0" dirty="0" smtClean="0"/>
                        <a:t> swym majątkiem</a:t>
                      </a:r>
                      <a:endParaRPr lang="pl-PL" b="1" dirty="0"/>
                    </a:p>
                  </a:txBody>
                  <a:tcPr/>
                </a:tc>
                <a:tc>
                  <a:txBody>
                    <a:bodyPr/>
                    <a:lstStyle/>
                    <a:p>
                      <a:r>
                        <a:rPr lang="pl-PL" dirty="0" smtClean="0"/>
                        <a:t>Pozwala na</a:t>
                      </a:r>
                      <a:r>
                        <a:rPr lang="pl-PL" baseline="0" dirty="0" smtClean="0"/>
                        <a:t> zaspokojenie się z </a:t>
                      </a:r>
                      <a:r>
                        <a:rPr lang="pl-PL" b="1" baseline="0" dirty="0" smtClean="0"/>
                        <a:t>określonej</a:t>
                      </a:r>
                      <a:r>
                        <a:rPr lang="pl-PL" baseline="0" dirty="0" smtClean="0"/>
                        <a:t> </a:t>
                      </a:r>
                      <a:r>
                        <a:rPr lang="pl-PL" b="1" baseline="0" dirty="0" smtClean="0"/>
                        <a:t>rzeczy</a:t>
                      </a:r>
                      <a:r>
                        <a:rPr lang="pl-PL" baseline="0" dirty="0" smtClean="0"/>
                        <a:t>, bez względu na to, czyją jest ona własnością</a:t>
                      </a:r>
                      <a:endParaRPr lang="pl-PL" dirty="0"/>
                    </a:p>
                  </a:txBody>
                  <a:tcPr/>
                </a:tc>
              </a:tr>
              <a:tr h="2023127">
                <a:tc>
                  <a:txBody>
                    <a:bodyPr/>
                    <a:lstStyle/>
                    <a:p>
                      <a:r>
                        <a:rPr lang="pl-PL" dirty="0" smtClean="0"/>
                        <a:t>Źródło – </a:t>
                      </a:r>
                      <a:r>
                        <a:rPr lang="pl-PL" b="1" dirty="0" smtClean="0"/>
                        <a:t>ustawa</a:t>
                      </a:r>
                      <a:r>
                        <a:rPr lang="pl-PL" dirty="0" smtClean="0"/>
                        <a:t>;</a:t>
                      </a:r>
                      <a:r>
                        <a:rPr lang="pl-PL" baseline="0" dirty="0" smtClean="0"/>
                        <a:t> istnieje z mocy samego prawa jako uzupełnienie wierzytelności</a:t>
                      </a:r>
                      <a:endParaRPr lang="pl-PL" dirty="0"/>
                    </a:p>
                  </a:txBody>
                  <a:tcPr>
                    <a:gradFill>
                      <a:gsLst>
                        <a:gs pos="0">
                          <a:schemeClr val="accent1">
                            <a:tint val="66000"/>
                            <a:satMod val="160000"/>
                          </a:schemeClr>
                        </a:gs>
                        <a:gs pos="56000">
                          <a:schemeClr val="accent1">
                            <a:tint val="44500"/>
                            <a:satMod val="160000"/>
                          </a:schemeClr>
                        </a:gs>
                        <a:gs pos="100000">
                          <a:schemeClr val="accent1">
                            <a:tint val="23500"/>
                            <a:satMod val="160000"/>
                          </a:schemeClr>
                        </a:gs>
                      </a:gsLst>
                      <a:lin ang="5400000" scaled="0"/>
                    </a:gradFill>
                  </a:tcPr>
                </a:tc>
                <a:tc>
                  <a:txBody>
                    <a:bodyPr/>
                    <a:lstStyle/>
                    <a:p>
                      <a:r>
                        <a:rPr lang="pl-PL" dirty="0" smtClean="0"/>
                        <a:t>Źródło – poza przypadkami wyraźnie w ustawie określonymi (np. art. 670, 850</a:t>
                      </a:r>
                      <a:r>
                        <a:rPr lang="pl-PL" baseline="0" dirty="0" smtClean="0"/>
                        <a:t> </a:t>
                      </a:r>
                      <a:r>
                        <a:rPr lang="pl-PL" baseline="0" dirty="0" err="1" smtClean="0"/>
                        <a:t>kc</a:t>
                      </a:r>
                      <a:r>
                        <a:rPr lang="pl-PL" baseline="0" dirty="0" smtClean="0"/>
                        <a:t>) dla powstania konieczna będzie </a:t>
                      </a:r>
                      <a:r>
                        <a:rPr lang="pl-PL" b="1" baseline="0" dirty="0" smtClean="0"/>
                        <a:t>umowa (np. zastaw, hipoteka)</a:t>
                      </a:r>
                      <a:endParaRPr lang="pl-PL" b="1" dirty="0"/>
                    </a:p>
                  </a:txBody>
                  <a:tcPr/>
                </a:tc>
              </a:tr>
              <a:tr h="2023127">
                <a:tc>
                  <a:txBody>
                    <a:bodyPr/>
                    <a:lstStyle/>
                    <a:p>
                      <a:r>
                        <a:rPr lang="pl-PL" dirty="0" smtClean="0"/>
                        <a:t>Wierzyciel może zaspokoić się z całego</a:t>
                      </a:r>
                      <a:r>
                        <a:rPr lang="pl-PL" baseline="0" dirty="0" smtClean="0"/>
                        <a:t> majątku </a:t>
                      </a:r>
                      <a:r>
                        <a:rPr lang="pl-PL" b="1" baseline="0" dirty="0" smtClean="0"/>
                        <a:t>określonego dłużnika</a:t>
                      </a:r>
                      <a:endParaRPr lang="pl-PL" b="1" dirty="0"/>
                    </a:p>
                  </a:txBody>
                  <a:tcPr>
                    <a:gradFill>
                      <a:gsLst>
                        <a:gs pos="0">
                          <a:schemeClr val="accent1">
                            <a:tint val="66000"/>
                            <a:satMod val="160000"/>
                          </a:schemeClr>
                        </a:gs>
                        <a:gs pos="56000">
                          <a:schemeClr val="accent1">
                            <a:tint val="44500"/>
                            <a:satMod val="160000"/>
                          </a:schemeClr>
                        </a:gs>
                        <a:gs pos="100000">
                          <a:schemeClr val="accent1">
                            <a:tint val="23500"/>
                            <a:satMod val="160000"/>
                          </a:schemeClr>
                        </a:gs>
                      </a:gsLst>
                      <a:lin ang="5400000" scaled="0"/>
                    </a:gradFill>
                  </a:tcPr>
                </a:tc>
                <a:tc>
                  <a:txBody>
                    <a:bodyPr/>
                    <a:lstStyle/>
                    <a:p>
                      <a:r>
                        <a:rPr lang="pl-PL" b="0" dirty="0" smtClean="0"/>
                        <a:t>Wierzyciel może zaspokoić się z </a:t>
                      </a:r>
                      <a:r>
                        <a:rPr lang="pl-PL" b="1" dirty="0" smtClean="0"/>
                        <a:t>określonej</a:t>
                      </a:r>
                      <a:r>
                        <a:rPr lang="pl-PL" b="0" baseline="0" dirty="0" smtClean="0"/>
                        <a:t> </a:t>
                      </a:r>
                      <a:r>
                        <a:rPr lang="pl-PL" b="1" baseline="0" dirty="0" smtClean="0"/>
                        <a:t>rzeczy</a:t>
                      </a:r>
                      <a:r>
                        <a:rPr lang="pl-PL" b="0" baseline="0" dirty="0" smtClean="0"/>
                        <a:t> – każdoczesny właściciel tej rzeczy będzie zmuszony będzie znosić to, że wierzyciel dąży do zaspokojenia się z tej rzeczy</a:t>
                      </a:r>
                      <a:endParaRPr lang="pl-PL" b="0" dirty="0"/>
                    </a:p>
                  </a:txBody>
                  <a:tcPr/>
                </a:tc>
              </a:tr>
            </a:tbl>
          </a:graphicData>
        </a:graphic>
      </p:graphicFrame>
    </p:spTree>
    <p:extLst>
      <p:ext uri="{BB962C8B-B14F-4D97-AF65-F5344CB8AC3E}">
        <p14:creationId xmlns:p14="http://schemas.microsoft.com/office/powerpoint/2010/main" val="369676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przedawnienie</a:t>
            </a:r>
            <a:endParaRPr lang="pl-PL" dirty="0"/>
          </a:p>
        </p:txBody>
      </p:sp>
      <p:sp>
        <p:nvSpPr>
          <p:cNvPr id="3" name="Symbol zastępczy zawartości 2"/>
          <p:cNvSpPr>
            <a:spLocks noGrp="1"/>
          </p:cNvSpPr>
          <p:nvPr>
            <p:ph idx="1"/>
          </p:nvPr>
        </p:nvSpPr>
        <p:spPr/>
        <p:txBody>
          <a:bodyPr/>
          <a:lstStyle/>
          <a:p>
            <a:r>
              <a:rPr lang="pl-PL" dirty="0" smtClean="0"/>
              <a:t>Przedawnienie – termin, w ciągu którego uprawniony powinien podjąć działania zmierzające do zrealizowania swojego roszczenia; w przeciwnym wypadku zobowiązany będzie mógł bez negatywnych dla siebie konsekwencji odmówić jego spełnienia.</a:t>
            </a:r>
            <a:endParaRPr lang="pl-PL" dirty="0"/>
          </a:p>
        </p:txBody>
      </p:sp>
    </p:spTree>
    <p:extLst>
      <p:ext uri="{BB962C8B-B14F-4D97-AF65-F5344CB8AC3E}">
        <p14:creationId xmlns:p14="http://schemas.microsoft.com/office/powerpoint/2010/main" val="844710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 zobowiązań</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Umowy</a:t>
            </a:r>
          </a:p>
          <a:p>
            <a:r>
              <a:rPr lang="pl-PL" dirty="0" smtClean="0"/>
              <a:t>Czynności prawne jednostronne (np. przyrzeczenie publiczne) </a:t>
            </a:r>
            <a:r>
              <a:rPr lang="pl-PL" dirty="0" smtClean="0">
                <a:sym typeface="Wingdings" pitchFamily="2" charset="2"/>
              </a:rPr>
              <a:t> zasada</a:t>
            </a:r>
            <a:r>
              <a:rPr lang="pl-PL" i="1" dirty="0" smtClean="0">
                <a:sym typeface="Wingdings" pitchFamily="2" charset="2"/>
              </a:rPr>
              <a:t> numerus clausus</a:t>
            </a:r>
          </a:p>
          <a:p>
            <a:r>
              <a:rPr lang="pl-PL" dirty="0" smtClean="0">
                <a:sym typeface="Wingdings" pitchFamily="2" charset="2"/>
              </a:rPr>
              <a:t>Czyny niedozwolone</a:t>
            </a:r>
          </a:p>
          <a:p>
            <a:r>
              <a:rPr lang="pl-PL" dirty="0" smtClean="0">
                <a:sym typeface="Wingdings" pitchFamily="2" charset="2"/>
              </a:rPr>
              <a:t>Bezpodstawne wzbogacenie</a:t>
            </a:r>
          </a:p>
          <a:p>
            <a:r>
              <a:rPr lang="pl-PL" dirty="0" smtClean="0">
                <a:sym typeface="Wingdings" pitchFamily="2" charset="2"/>
              </a:rPr>
              <a:t>Nienależne świadczenie</a:t>
            </a:r>
          </a:p>
          <a:p>
            <a:r>
              <a:rPr lang="pl-PL" dirty="0" smtClean="0">
                <a:sym typeface="Wingdings" pitchFamily="2" charset="2"/>
              </a:rPr>
              <a:t>Prowadzenie cudzych spraw bez zlecenia</a:t>
            </a:r>
          </a:p>
          <a:p>
            <a:r>
              <a:rPr lang="pl-PL" dirty="0" smtClean="0">
                <a:sym typeface="Wingdings" pitchFamily="2" charset="2"/>
              </a:rPr>
              <a:t>Konstytutywne orzeczenia sądu, np. zniesienie współwłasności i orzeczenie o spłatach/dopłatach</a:t>
            </a:r>
          </a:p>
          <a:p>
            <a:r>
              <a:rPr lang="pl-PL" dirty="0" smtClean="0">
                <a:sym typeface="Wingdings" pitchFamily="2" charset="2"/>
              </a:rPr>
              <a:t>Akty administracyjne</a:t>
            </a:r>
            <a:endParaRPr lang="pl-PL" dirty="0"/>
          </a:p>
        </p:txBody>
      </p:sp>
    </p:spTree>
    <p:extLst>
      <p:ext uri="{BB962C8B-B14F-4D97-AF65-F5344CB8AC3E}">
        <p14:creationId xmlns:p14="http://schemas.microsoft.com/office/powerpoint/2010/main" val="1331061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Ogólna charakterystyka części szczegółowej zobowiązań</a:t>
            </a:r>
            <a:endParaRPr lang="pl-PL" dirty="0"/>
          </a:p>
        </p:txBody>
      </p:sp>
      <p:sp>
        <p:nvSpPr>
          <p:cNvPr id="3" name="Symbol zastępczy zawartości 2"/>
          <p:cNvSpPr>
            <a:spLocks noGrp="1"/>
          </p:cNvSpPr>
          <p:nvPr>
            <p:ph idx="1"/>
          </p:nvPr>
        </p:nvSpPr>
        <p:spPr/>
        <p:txBody>
          <a:bodyPr/>
          <a:lstStyle/>
          <a:p>
            <a:r>
              <a:rPr lang="pl-PL" dirty="0" smtClean="0"/>
              <a:t>Księga III, tytuły XI-XXXVII </a:t>
            </a:r>
            <a:r>
              <a:rPr lang="pl-PL" dirty="0" err="1" smtClean="0"/>
              <a:t>kc</a:t>
            </a:r>
            <a:endParaRPr lang="pl-PL" dirty="0" smtClean="0"/>
          </a:p>
          <a:p>
            <a:r>
              <a:rPr lang="pl-PL" dirty="0" smtClean="0"/>
              <a:t>Uregulowanie to nie ma charakteru wyczerpującego </a:t>
            </a:r>
            <a:r>
              <a:rPr lang="pl-PL" dirty="0" smtClean="0">
                <a:sym typeface="Wingdings" pitchFamily="2" charset="2"/>
              </a:rPr>
              <a:t> znaczna część uregulowana pozakodeksowymi aktami prawnymi, np. KSH</a:t>
            </a:r>
          </a:p>
          <a:p>
            <a:r>
              <a:rPr lang="pl-PL" dirty="0" smtClean="0">
                <a:sym typeface="Wingdings" pitchFamily="2" charset="2"/>
              </a:rPr>
              <a:t>Często regulacje pozakodeksowe stanowią </a:t>
            </a:r>
            <a:r>
              <a:rPr lang="pl-PL" i="1" dirty="0" smtClean="0">
                <a:sym typeface="Wingdings" pitchFamily="2" charset="2"/>
              </a:rPr>
              <a:t>lex </a:t>
            </a:r>
            <a:r>
              <a:rPr lang="pl-PL" i="1" dirty="0" err="1" smtClean="0">
                <a:sym typeface="Wingdings" pitchFamily="2" charset="2"/>
              </a:rPr>
              <a:t>specialis</a:t>
            </a:r>
            <a:r>
              <a:rPr lang="pl-PL" dirty="0" smtClean="0">
                <a:sym typeface="Wingdings" pitchFamily="2" charset="2"/>
              </a:rPr>
              <a:t> dla uregulowań kodeksowych</a:t>
            </a:r>
          </a:p>
          <a:p>
            <a:r>
              <a:rPr lang="pl-PL" dirty="0" smtClean="0">
                <a:sym typeface="Wingdings" pitchFamily="2" charset="2"/>
              </a:rPr>
              <a:t>KC jako wzorzec</a:t>
            </a:r>
          </a:p>
          <a:p>
            <a:endParaRPr lang="pl-PL" dirty="0"/>
          </a:p>
        </p:txBody>
      </p:sp>
    </p:spTree>
    <p:extLst>
      <p:ext uri="{BB962C8B-B14F-4D97-AF65-F5344CB8AC3E}">
        <p14:creationId xmlns:p14="http://schemas.microsoft.com/office/powerpoint/2010/main" val="1386915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Ogólna charakterystyka części szczegółowej zobowiązań</a:t>
            </a:r>
          </a:p>
        </p:txBody>
      </p:sp>
      <p:sp>
        <p:nvSpPr>
          <p:cNvPr id="3" name="Symbol zastępczy zawartości 2"/>
          <p:cNvSpPr>
            <a:spLocks noGrp="1"/>
          </p:cNvSpPr>
          <p:nvPr>
            <p:ph idx="1"/>
          </p:nvPr>
        </p:nvSpPr>
        <p:spPr/>
        <p:txBody>
          <a:bodyPr/>
          <a:lstStyle/>
          <a:p>
            <a:r>
              <a:rPr lang="pl-PL" dirty="0" smtClean="0"/>
              <a:t>Uregulowania dotyczące stosunków konsumenckich</a:t>
            </a:r>
            <a:r>
              <a:rPr lang="pl-PL" dirty="0" smtClean="0">
                <a:sym typeface="Wingdings" pitchFamily="2" charset="2"/>
              </a:rPr>
              <a:t> wzmożona ochrona konsumentów, jako podmiotów stosunków zobowiązaniowych</a:t>
            </a:r>
          </a:p>
          <a:p>
            <a:r>
              <a:rPr lang="pl-PL" dirty="0" smtClean="0">
                <a:sym typeface="Wingdings" pitchFamily="2" charset="2"/>
              </a:rPr>
              <a:t>Akty niższego rzędu</a:t>
            </a:r>
          </a:p>
          <a:p>
            <a:r>
              <a:rPr lang="pl-PL" dirty="0" smtClean="0">
                <a:sym typeface="Wingdings" pitchFamily="2" charset="2"/>
              </a:rPr>
              <a:t>Wzorce umów</a:t>
            </a:r>
          </a:p>
          <a:p>
            <a:r>
              <a:rPr lang="pl-PL" dirty="0" smtClean="0">
                <a:sym typeface="Wingdings" pitchFamily="2" charset="2"/>
              </a:rPr>
              <a:t>Uregulowania publicznoprawne</a:t>
            </a:r>
            <a:endParaRPr lang="pl-PL" dirty="0"/>
          </a:p>
        </p:txBody>
      </p:sp>
    </p:spTree>
    <p:extLst>
      <p:ext uri="{BB962C8B-B14F-4D97-AF65-F5344CB8AC3E}">
        <p14:creationId xmlns:p14="http://schemas.microsoft.com/office/powerpoint/2010/main" val="3499499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Ogólna charakterystyka części szczegółowej zobowiązań</a:t>
            </a:r>
          </a:p>
        </p:txBody>
      </p:sp>
      <p:sp>
        <p:nvSpPr>
          <p:cNvPr id="3" name="Symbol zastępczy zawartości 2"/>
          <p:cNvSpPr>
            <a:spLocks noGrp="1"/>
          </p:cNvSpPr>
          <p:nvPr>
            <p:ph idx="1"/>
          </p:nvPr>
        </p:nvSpPr>
        <p:spPr/>
        <p:txBody>
          <a:bodyPr/>
          <a:lstStyle/>
          <a:p>
            <a:r>
              <a:rPr lang="pl-PL" dirty="0" smtClean="0"/>
              <a:t>Przedmiotem uregulowania części szczególnej zobowiązań są </a:t>
            </a:r>
            <a:r>
              <a:rPr lang="pl-PL" b="1" dirty="0" smtClean="0"/>
              <a:t>stypizowane w postaci konkretnych instytucji źródła stosunków cywilnoprawnych o charakterze względnym w zakresie obrotu dobrami prawnymi</a:t>
            </a:r>
            <a:r>
              <a:rPr lang="pl-PL" dirty="0" smtClean="0"/>
              <a:t> (w tym także usługami)</a:t>
            </a:r>
            <a:endParaRPr lang="pl-PL" dirty="0"/>
          </a:p>
        </p:txBody>
      </p:sp>
    </p:spTree>
    <p:extLst>
      <p:ext uri="{BB962C8B-B14F-4D97-AF65-F5344CB8AC3E}">
        <p14:creationId xmlns:p14="http://schemas.microsoft.com/office/powerpoint/2010/main" val="2333752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Umowy nazwane i nienazwane</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Umowy nazwane </a:t>
            </a:r>
            <a:r>
              <a:rPr lang="pl-PL" dirty="0" smtClean="0">
                <a:sym typeface="Wingdings" pitchFamily="2" charset="2"/>
              </a:rPr>
              <a:t> ustawowo określone umowy (np. sprzedaż, najem)</a:t>
            </a:r>
          </a:p>
          <a:p>
            <a:r>
              <a:rPr lang="pl-PL" dirty="0" smtClean="0">
                <a:sym typeface="Wingdings" pitchFamily="2" charset="2"/>
              </a:rPr>
              <a:t>Umowy nienazwane ich regulacja nie mieści się w ustawie</a:t>
            </a:r>
          </a:p>
          <a:p>
            <a:r>
              <a:rPr lang="pl-PL" dirty="0" smtClean="0">
                <a:solidFill>
                  <a:schemeClr val="tx1">
                    <a:lumMod val="65000"/>
                    <a:lumOff val="35000"/>
                  </a:schemeClr>
                </a:solidFill>
                <a:sym typeface="Wingdings" pitchFamily="2" charset="2"/>
              </a:rPr>
              <a:t>Umowy mieszane  zawierają jedynie niektóre rozwiązania, właściwe dla umów nazwanych</a:t>
            </a:r>
          </a:p>
          <a:p>
            <a:pPr marL="0" indent="0" algn="ctr">
              <a:buNone/>
            </a:pPr>
            <a:r>
              <a:rPr lang="pl-PL" dirty="0" smtClean="0">
                <a:sym typeface="Wingdings" pitchFamily="2" charset="2"/>
              </a:rPr>
              <a:t>-Obowiązywanie norm względnie obowiązujących-</a:t>
            </a:r>
            <a:endParaRPr lang="pl-PL" dirty="0"/>
          </a:p>
        </p:txBody>
      </p:sp>
    </p:spTree>
    <p:extLst>
      <p:ext uri="{BB962C8B-B14F-4D97-AF65-F5344CB8AC3E}">
        <p14:creationId xmlns:p14="http://schemas.microsoft.com/office/powerpoint/2010/main" val="2473497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Podstawowe typy umów ze względu na ich funkcje</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Funkcja</a:t>
            </a:r>
            <a:r>
              <a:rPr lang="pl-PL" dirty="0" smtClean="0">
                <a:sym typeface="Wingdings" pitchFamily="2" charset="2"/>
              </a:rPr>
              <a:t> systematyka</a:t>
            </a:r>
          </a:p>
          <a:p>
            <a:pPr marL="0" indent="0">
              <a:buNone/>
            </a:pPr>
            <a:r>
              <a:rPr lang="pl-PL" dirty="0" smtClean="0">
                <a:sym typeface="Wingdings" pitchFamily="2" charset="2"/>
              </a:rPr>
              <a:t>Umowy:</a:t>
            </a:r>
          </a:p>
          <a:p>
            <a:pPr marL="514350" indent="-514350">
              <a:buAutoNum type="arabicPeriod"/>
            </a:pPr>
            <a:r>
              <a:rPr lang="pl-PL" dirty="0" smtClean="0">
                <a:sym typeface="Wingdings" pitchFamily="2" charset="2"/>
              </a:rPr>
              <a:t>Przenoszące prawa</a:t>
            </a:r>
          </a:p>
          <a:p>
            <a:pPr marL="514350" indent="-514350">
              <a:buAutoNum type="arabicPeriod"/>
            </a:pPr>
            <a:r>
              <a:rPr lang="pl-PL" dirty="0" smtClean="0">
                <a:sym typeface="Wingdings" pitchFamily="2" charset="2"/>
              </a:rPr>
              <a:t>Dotyczące korzystania z rzeczy lub praw</a:t>
            </a:r>
          </a:p>
          <a:p>
            <a:pPr marL="514350" indent="-514350">
              <a:buAutoNum type="arabicPeriod"/>
            </a:pPr>
            <a:r>
              <a:rPr lang="pl-PL" dirty="0" smtClean="0">
                <a:sym typeface="Wingdings" pitchFamily="2" charset="2"/>
              </a:rPr>
              <a:t>Dotyczące świadczenia usług</a:t>
            </a:r>
          </a:p>
          <a:p>
            <a:pPr marL="514350" indent="-514350">
              <a:buAutoNum type="arabicPeriod"/>
            </a:pPr>
            <a:r>
              <a:rPr lang="pl-PL" dirty="0" smtClean="0">
                <a:sym typeface="Wingdings" pitchFamily="2" charset="2"/>
              </a:rPr>
              <a:t>Dotyczące stosunków kredytowych</a:t>
            </a:r>
          </a:p>
          <a:p>
            <a:pPr marL="514350" indent="-514350">
              <a:buAutoNum type="arabicPeriod"/>
            </a:pPr>
            <a:r>
              <a:rPr lang="pl-PL" dirty="0" smtClean="0">
                <a:sym typeface="Wingdings" pitchFamily="2" charset="2"/>
              </a:rPr>
              <a:t>Gwarancyjne</a:t>
            </a:r>
          </a:p>
          <a:p>
            <a:pPr marL="514350" indent="-514350">
              <a:buAutoNum type="arabicPeriod"/>
            </a:pPr>
            <a:r>
              <a:rPr lang="pl-PL" dirty="0" smtClean="0">
                <a:sym typeface="Wingdings" pitchFamily="2" charset="2"/>
              </a:rPr>
              <a:t>Alimentacyjne</a:t>
            </a:r>
          </a:p>
          <a:p>
            <a:pPr marL="514350" indent="-514350">
              <a:buAutoNum type="arabicPeriod"/>
            </a:pPr>
            <a:r>
              <a:rPr lang="pl-PL" dirty="0" smtClean="0">
                <a:sym typeface="Wingdings" pitchFamily="2" charset="2"/>
              </a:rPr>
              <a:t>Losowe</a:t>
            </a:r>
          </a:p>
          <a:p>
            <a:pPr marL="514350" indent="-514350">
              <a:buAutoNum type="arabicPeriod"/>
            </a:pPr>
            <a:r>
              <a:rPr lang="pl-PL" dirty="0" smtClean="0">
                <a:sym typeface="Wingdings" pitchFamily="2" charset="2"/>
              </a:rPr>
              <a:t>Współdziałania gospodarczego</a:t>
            </a:r>
          </a:p>
          <a:p>
            <a:pPr marL="514350" indent="-514350">
              <a:buAutoNum type="arabicPeriod"/>
            </a:pPr>
            <a:r>
              <a:rPr lang="pl-PL" dirty="0" smtClean="0">
                <a:sym typeface="Wingdings" pitchFamily="2" charset="2"/>
              </a:rPr>
              <a:t>Dotyczące pozasądowego usuwania niepewności w zakresie istnienia i treści stosunków między stronami (ugoda)</a:t>
            </a:r>
            <a:endParaRPr lang="pl-PL" dirty="0"/>
          </a:p>
        </p:txBody>
      </p:sp>
    </p:spTree>
    <p:extLst>
      <p:ext uri="{BB962C8B-B14F-4D97-AF65-F5344CB8AC3E}">
        <p14:creationId xmlns:p14="http://schemas.microsoft.com/office/powerpoint/2010/main" val="572054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Podstawowe typy umów ze względu na ich funkcje</a:t>
            </a:r>
          </a:p>
        </p:txBody>
      </p:sp>
      <p:sp>
        <p:nvSpPr>
          <p:cNvPr id="3" name="Symbol zastępczy zawartości 2"/>
          <p:cNvSpPr>
            <a:spLocks noGrp="1"/>
          </p:cNvSpPr>
          <p:nvPr>
            <p:ph idx="1"/>
          </p:nvPr>
        </p:nvSpPr>
        <p:spPr/>
        <p:txBody>
          <a:bodyPr/>
          <a:lstStyle/>
          <a:p>
            <a:pPr marL="0" indent="0">
              <a:buNone/>
            </a:pPr>
            <a:r>
              <a:rPr lang="pl-PL" dirty="0" smtClean="0"/>
              <a:t>W uregulowaniach części szczegółowej księgi III </a:t>
            </a:r>
            <a:r>
              <a:rPr lang="pl-PL" dirty="0" err="1" smtClean="0"/>
              <a:t>kc</a:t>
            </a:r>
            <a:r>
              <a:rPr lang="pl-PL" dirty="0" smtClean="0"/>
              <a:t> występują instytucje, które nie są umowami, ale spełniają analogiczne do umów funkcje:</a:t>
            </a:r>
          </a:p>
          <a:p>
            <a:r>
              <a:rPr lang="pl-PL" dirty="0" smtClean="0"/>
              <a:t>Prowadzenie cudzych spraw bez zlecenia</a:t>
            </a:r>
          </a:p>
          <a:p>
            <a:r>
              <a:rPr lang="pl-PL" dirty="0" smtClean="0"/>
              <a:t>Odpowiedzialność prowadzących hotele i podobne zakłady</a:t>
            </a:r>
          </a:p>
          <a:p>
            <a:r>
              <a:rPr lang="pl-PL" dirty="0" smtClean="0"/>
              <a:t>Przyrzeczenie publiczne</a:t>
            </a:r>
          </a:p>
          <a:p>
            <a:r>
              <a:rPr lang="pl-PL" dirty="0" smtClean="0"/>
              <a:t>Regulacja dotycząca papierów wartościowych</a:t>
            </a:r>
          </a:p>
          <a:p>
            <a:endParaRPr lang="pl-PL" dirty="0" smtClean="0"/>
          </a:p>
          <a:p>
            <a:endParaRPr lang="pl-PL" dirty="0"/>
          </a:p>
        </p:txBody>
      </p:sp>
    </p:spTree>
    <p:extLst>
      <p:ext uri="{BB962C8B-B14F-4D97-AF65-F5344CB8AC3E}">
        <p14:creationId xmlns:p14="http://schemas.microsoft.com/office/powerpoint/2010/main" val="812946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smtClean="0"/>
              <a:t>Melchior C., znany rysownik, działający pod </a:t>
            </a:r>
            <a:r>
              <a:rPr lang="pl-PL" smtClean="0"/>
              <a:t>pseudonimem </a:t>
            </a:r>
            <a:r>
              <a:rPr lang="pl-PL" i="1" smtClean="0"/>
              <a:t>Baltazar</a:t>
            </a:r>
            <a:r>
              <a:rPr lang="pl-PL" smtClean="0"/>
              <a:t>, </a:t>
            </a:r>
            <a:r>
              <a:rPr lang="pl-PL" dirty="0" smtClean="0"/>
              <a:t>dowiedział się, że ktoś 12 lat temu opublikował ilustracje posługując się jego pseudonimem. Ilustracje te były wyjątkowo nieprofesjonalne i dotyczyły wulgarnej tematyki. Melchior C. dowiedział się, że osobą używającą jego pseudonimu był Bogudar S. Melchior postanowił pozwać Bogudara S. za naruszenie dóbr osobistych. Bogudar S. postanowił podnieść przed sądem zarzut przedawnienia, bowiem od publikacji minęło już 12 lat.</a:t>
            </a:r>
          </a:p>
          <a:p>
            <a:r>
              <a:rPr lang="pl-PL" dirty="0" smtClean="0"/>
              <a:t>Oceń, czy Bogudar ma rację?</a:t>
            </a:r>
            <a:endParaRPr lang="pl-PL" dirty="0"/>
          </a:p>
        </p:txBody>
      </p:sp>
    </p:spTree>
    <p:extLst>
      <p:ext uri="{BB962C8B-B14F-4D97-AF65-F5344CB8AC3E}">
        <p14:creationId xmlns:p14="http://schemas.microsoft.com/office/powerpoint/2010/main" val="3210203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lstStyle/>
          <a:p>
            <a:pPr marL="0" indent="0">
              <a:buNone/>
            </a:pPr>
            <a:r>
              <a:rPr lang="pl-PL" dirty="0" smtClean="0"/>
              <a:t>Mściwój Z. złożył oświadczenie woli pod wpływem groźby. Nie uchylił się jednak od jego skutków w przewidzianym terminie.</a:t>
            </a:r>
          </a:p>
          <a:p>
            <a:r>
              <a:rPr lang="pl-PL" dirty="0" smtClean="0"/>
              <a:t>Jaki jest termin do uchylenia się od skutków oświadczenia woli?</a:t>
            </a:r>
          </a:p>
          <a:p>
            <a:r>
              <a:rPr lang="pl-PL" dirty="0" smtClean="0"/>
              <a:t>Czy to termin przedawnienia, czy termin zawity? Jaki ma to skutek dla możliwości uchylenia się od oświadczenia woli?</a:t>
            </a:r>
            <a:endParaRPr lang="pl-PL" dirty="0"/>
          </a:p>
        </p:txBody>
      </p:sp>
    </p:spTree>
    <p:extLst>
      <p:ext uri="{BB962C8B-B14F-4D97-AF65-F5344CB8AC3E}">
        <p14:creationId xmlns:p14="http://schemas.microsoft.com/office/powerpoint/2010/main" val="29748523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err="1" smtClean="0"/>
              <a:t>Arabella</a:t>
            </a:r>
            <a:r>
              <a:rPr lang="pl-PL" dirty="0" smtClean="0"/>
              <a:t> G. pożyczyła Ildefonsowi O. dużą sumę pieniędzy. Po ośmiu miesiącach </a:t>
            </a:r>
            <a:r>
              <a:rPr lang="pl-PL" dirty="0" err="1" smtClean="0"/>
              <a:t>Arabella</a:t>
            </a:r>
            <a:r>
              <a:rPr lang="pl-PL" dirty="0" smtClean="0"/>
              <a:t> G. i  Ildefons O. zakochali się w sobie, by po roku od udzielenia Ildefonsowi pożyczki wziąć ślub. Jednak uczucie między nimi wypaliło się i po pięciu latach od wstąpienia w związek małżeński para rozwiodła się. Kiedy </a:t>
            </a:r>
            <a:r>
              <a:rPr lang="pl-PL" dirty="0" err="1" smtClean="0"/>
              <a:t>Arabella</a:t>
            </a:r>
            <a:r>
              <a:rPr lang="pl-PL" dirty="0" smtClean="0"/>
              <a:t> O. zażądała od byłego męża zwrotu pożyczki, ten powiedział jej, że roszczenie to przedawniło się już pół roku po udzieleniu pożyczki – czyli jeszcze przed ślubem- i zamieniło się w zobowiązanie naturalne, którego Ildefons O. nie zamierza spełnić.</a:t>
            </a:r>
          </a:p>
          <a:p>
            <a:r>
              <a:rPr lang="pl-PL" dirty="0" smtClean="0"/>
              <a:t>Podaj, jaki jest termin przedawnienia zwrotu pożyczki.</a:t>
            </a:r>
          </a:p>
          <a:p>
            <a:r>
              <a:rPr lang="pl-PL" dirty="0" smtClean="0"/>
              <a:t>Jaki wpływ na bieg terminu przedawnienia ma fakt pozostawania w związku małżeńskim?</a:t>
            </a:r>
            <a:endParaRPr lang="pl-PL" dirty="0"/>
          </a:p>
        </p:txBody>
      </p:sp>
    </p:spTree>
    <p:extLst>
      <p:ext uri="{BB962C8B-B14F-4D97-AF65-F5344CB8AC3E}">
        <p14:creationId xmlns:p14="http://schemas.microsoft.com/office/powerpoint/2010/main" val="3583359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przedawnienia</a:t>
            </a:r>
            <a:endParaRPr lang="pl-PL" dirty="0"/>
          </a:p>
        </p:txBody>
      </p:sp>
      <p:sp>
        <p:nvSpPr>
          <p:cNvPr id="3" name="Symbol zastępczy zawartości 2"/>
          <p:cNvSpPr>
            <a:spLocks noGrp="1"/>
          </p:cNvSpPr>
          <p:nvPr>
            <p:ph idx="1"/>
          </p:nvPr>
        </p:nvSpPr>
        <p:spPr>
          <a:xfrm>
            <a:off x="457200" y="1600200"/>
            <a:ext cx="6923112" cy="4709120"/>
          </a:xfrm>
        </p:spPr>
        <p:txBody>
          <a:bodyPr>
            <a:normAutofit fontScale="92500"/>
          </a:bodyPr>
          <a:lstStyle/>
          <a:p>
            <a:r>
              <a:rPr lang="pl-PL" dirty="0" smtClean="0"/>
              <a:t>Przedawnieniu podlegają wyłącznie </a:t>
            </a:r>
            <a:r>
              <a:rPr lang="pl-PL" b="1" dirty="0" smtClean="0"/>
              <a:t>cywilnoprawne roszczenia majątkowe</a:t>
            </a:r>
          </a:p>
          <a:p>
            <a:pPr marL="0" indent="0">
              <a:buNone/>
            </a:pPr>
            <a:r>
              <a:rPr lang="pl-PL" dirty="0" smtClean="0"/>
              <a:t>Inne niż  roszczenia postacie uprawnień prawa cywilnego:</a:t>
            </a:r>
          </a:p>
          <a:p>
            <a:pPr>
              <a:buFont typeface="Courier New" pitchFamily="49" charset="0"/>
              <a:buChar char="o"/>
            </a:pPr>
            <a:r>
              <a:rPr lang="pl-PL" dirty="0" smtClean="0"/>
              <a:t>Uprawnia bezpośrednie</a:t>
            </a:r>
          </a:p>
          <a:p>
            <a:pPr>
              <a:buFont typeface="Courier New" pitchFamily="49" charset="0"/>
              <a:buChar char="o"/>
            </a:pPr>
            <a:r>
              <a:rPr lang="pl-PL" dirty="0" smtClean="0"/>
              <a:t>Uprawnienia kształtujące</a:t>
            </a:r>
          </a:p>
          <a:p>
            <a:pPr>
              <a:buFont typeface="Courier New" pitchFamily="49" charset="0"/>
              <a:buChar char="o"/>
            </a:pPr>
            <a:r>
              <a:rPr lang="pl-PL" dirty="0" smtClean="0"/>
              <a:t>Uprawnienia do żądania ukształtowania stosunku prawnego przez sąd</a:t>
            </a:r>
          </a:p>
          <a:p>
            <a:pPr>
              <a:buFont typeface="Courier New" pitchFamily="49" charset="0"/>
              <a:buChar char="o"/>
            </a:pPr>
            <a:r>
              <a:rPr lang="pl-PL" dirty="0" smtClean="0"/>
              <a:t>Zarzuty</a:t>
            </a:r>
            <a:endParaRPr lang="pl-PL" dirty="0"/>
          </a:p>
        </p:txBody>
      </p:sp>
      <p:sp>
        <p:nvSpPr>
          <p:cNvPr id="4" name="Nawias klamrowy zamykający 3"/>
          <p:cNvSpPr/>
          <p:nvPr/>
        </p:nvSpPr>
        <p:spPr>
          <a:xfrm>
            <a:off x="6444208" y="3356992"/>
            <a:ext cx="1512168" cy="30243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7272300" y="3991997"/>
            <a:ext cx="1944216" cy="1754326"/>
          </a:xfrm>
          <a:prstGeom prst="rect">
            <a:avLst/>
          </a:prstGeom>
          <a:noFill/>
        </p:spPr>
        <p:txBody>
          <a:bodyPr wrap="square" rtlCol="0">
            <a:spAutoFit/>
          </a:bodyPr>
          <a:lstStyle/>
          <a:p>
            <a:pPr algn="ctr"/>
            <a:r>
              <a:rPr lang="pl-PL" b="1" dirty="0" smtClean="0"/>
              <a:t>Nie podlegają przedawnieniu</a:t>
            </a:r>
            <a:r>
              <a:rPr lang="pl-PL" dirty="0" smtClean="0"/>
              <a:t>;</a:t>
            </a:r>
          </a:p>
          <a:p>
            <a:pPr algn="ctr"/>
            <a:r>
              <a:rPr lang="pl-PL" dirty="0"/>
              <a:t>m</a:t>
            </a:r>
            <a:r>
              <a:rPr lang="pl-PL" dirty="0" smtClean="0"/>
              <a:t>ogą</a:t>
            </a:r>
          </a:p>
          <a:p>
            <a:pPr algn="ctr"/>
            <a:r>
              <a:rPr lang="pl-PL" dirty="0" smtClean="0"/>
              <a:t> być ograniczone terminami zawitymi</a:t>
            </a:r>
            <a:endParaRPr lang="pl-PL" dirty="0"/>
          </a:p>
        </p:txBody>
      </p:sp>
    </p:spTree>
    <p:extLst>
      <p:ext uri="{BB962C8B-B14F-4D97-AF65-F5344CB8AC3E}">
        <p14:creationId xmlns:p14="http://schemas.microsoft.com/office/powerpoint/2010/main" val="11850460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Hipolita T. jest dłużniczką Wolfganga M. Jej dług uległ przedawnieniu, jednak nieświadoma tego Hipolita przelała na konto Wolfganga odpowiednią sumę pieniędzy celem spełnienia świadczenia. Po paru dniach znajomy Hipolity- student administracji, który właśnie zdał egzamin z podstaw prawa cywilnego- uświadomił jej, że dług był już przedawniony. Zachęcona tym Hipolita kupiła kodeks cywilny, w którym wyczytała, że jest taka wada oświadczenia woli, jak błąd i że można uchylić się od skutków oświadczenia woli, które zostało złożone pod wpływem błędu. Hipolita stwierdziła, że działała pod wpływem błędu</a:t>
            </a:r>
            <a:r>
              <a:rPr lang="pl-PL" dirty="0"/>
              <a:t>, bowiem </a:t>
            </a:r>
            <a:r>
              <a:rPr lang="pl-PL" dirty="0" smtClean="0"/>
              <a:t>nie przelałaby tych pieniędzy, gdyby nie działała </a:t>
            </a:r>
            <a:r>
              <a:rPr lang="pl-PL" dirty="0"/>
              <a:t>pod wpływem błędu i </a:t>
            </a:r>
            <a:r>
              <a:rPr lang="pl-PL" dirty="0" smtClean="0"/>
              <a:t>oceniała </a:t>
            </a:r>
            <a:r>
              <a:rPr lang="pl-PL" dirty="0"/>
              <a:t>sprawę </a:t>
            </a:r>
            <a:r>
              <a:rPr lang="pl-PL" dirty="0" smtClean="0"/>
              <a:t>rozsądnie. Hipolita napisała więc do Wolfganga M. list, w którym uchylała się od skutków dokonanego przelewu.</a:t>
            </a:r>
          </a:p>
          <a:p>
            <a:r>
              <a:rPr lang="pl-PL" dirty="0" smtClean="0"/>
              <a:t>Czy uchylenie się przez Hipolitę T. będzie skuteczne?</a:t>
            </a:r>
          </a:p>
          <a:p>
            <a:r>
              <a:rPr lang="pl-PL" dirty="0" smtClean="0"/>
              <a:t>Jakie są przesłanki statuujące błąd jako oświadczenie woli?</a:t>
            </a:r>
            <a:endParaRPr lang="pl-PL" dirty="0"/>
          </a:p>
        </p:txBody>
      </p:sp>
    </p:spTree>
    <p:extLst>
      <p:ext uri="{BB962C8B-B14F-4D97-AF65-F5344CB8AC3E}">
        <p14:creationId xmlns:p14="http://schemas.microsoft.com/office/powerpoint/2010/main" val="16575162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5</a:t>
            </a:r>
            <a:endParaRPr lang="pl-PL" dirty="0"/>
          </a:p>
        </p:txBody>
      </p:sp>
      <p:sp>
        <p:nvSpPr>
          <p:cNvPr id="3" name="Symbol zastępczy zawartości 2"/>
          <p:cNvSpPr>
            <a:spLocks noGrp="1"/>
          </p:cNvSpPr>
          <p:nvPr>
            <p:ph idx="1"/>
          </p:nvPr>
        </p:nvSpPr>
        <p:spPr>
          <a:xfrm>
            <a:off x="323528" y="1196752"/>
            <a:ext cx="8229600" cy="4525963"/>
          </a:xfrm>
        </p:spPr>
        <p:txBody>
          <a:bodyPr>
            <a:noAutofit/>
          </a:bodyPr>
          <a:lstStyle/>
          <a:p>
            <a:pPr marL="0" indent="0">
              <a:buNone/>
            </a:pPr>
            <a:r>
              <a:rPr lang="pl-PL" sz="2300" dirty="0" smtClean="0"/>
              <a:t>Felicyta K. zawarła z Apolinarym P. umowę użyczenia, której przedmiotem była kosiarka. Felicyta była świadoma, że Apolinary będzie często korzystał z kosiarki, dlatego uznała, że termin przedawnienia jej roszczenia o naprawnienie szkody za ewentualne pogorszenie rzeczy, który statuuje art. 719 </a:t>
            </a:r>
            <a:r>
              <a:rPr lang="pl-PL" sz="2300" dirty="0" err="1" smtClean="0"/>
              <a:t>kc</a:t>
            </a:r>
            <a:r>
              <a:rPr lang="pl-PL" sz="2300" dirty="0" smtClean="0"/>
              <a:t>, jest zbyt krótki, wynosi bowiem jedynie pół roku od dnia zwrotu rzeczy i potencjalne ubytki kosiarki mogą wyjść na jaw już po tym terminie. Felicyta K. i Apolinary P. zawarli więc umowę na piśmie, w której termin przedawnienia roszczeń wymienionych w art. 719 </a:t>
            </a:r>
            <a:r>
              <a:rPr lang="pl-PL" sz="2300" dirty="0" err="1" smtClean="0"/>
              <a:t>kc</a:t>
            </a:r>
            <a:r>
              <a:rPr lang="pl-PL" sz="2300" dirty="0" smtClean="0"/>
              <a:t> ustalili na dwa lata, ponieważ uznali, że skoro panuje swoboda umów (uregulowana w art. 353</a:t>
            </a:r>
            <a:r>
              <a:rPr lang="pl-PL" sz="2300" baseline="30000" dirty="0" smtClean="0"/>
              <a:t>1 </a:t>
            </a:r>
            <a:r>
              <a:rPr lang="pl-PL" sz="2300" dirty="0" err="1" smtClean="0"/>
              <a:t>kc</a:t>
            </a:r>
            <a:r>
              <a:rPr lang="pl-PL" sz="2300" dirty="0" smtClean="0"/>
              <a:t>), to w zasadzie mogą tak zrobić. Dodatkowo Apolinary w mailu do Felicyty zrzekł się zarzutu przedawnienia z dniem wydania mu kosiarki.</a:t>
            </a:r>
          </a:p>
          <a:p>
            <a:pPr marL="0" indent="0">
              <a:buNone/>
            </a:pPr>
            <a:r>
              <a:rPr lang="pl-PL" sz="2300" dirty="0" smtClean="0"/>
              <a:t>Oceń sytuację. </a:t>
            </a:r>
            <a:endParaRPr lang="pl-PL" sz="2300" dirty="0"/>
          </a:p>
        </p:txBody>
      </p:sp>
    </p:spTree>
    <p:extLst>
      <p:ext uri="{BB962C8B-B14F-4D97-AF65-F5344CB8AC3E}">
        <p14:creationId xmlns:p14="http://schemas.microsoft.com/office/powerpoint/2010/main" val="38888920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6 </a:t>
            </a:r>
            <a:endParaRPr lang="pl-PL" dirty="0"/>
          </a:p>
        </p:txBody>
      </p:sp>
      <p:sp>
        <p:nvSpPr>
          <p:cNvPr id="3" name="Symbol zastępczy zawartości 2"/>
          <p:cNvSpPr>
            <a:spLocks noGrp="1"/>
          </p:cNvSpPr>
          <p:nvPr>
            <p:ph idx="1"/>
          </p:nvPr>
        </p:nvSpPr>
        <p:spPr>
          <a:xfrm>
            <a:off x="395536" y="1196752"/>
            <a:ext cx="8229600" cy="4525963"/>
          </a:xfrm>
        </p:spPr>
        <p:txBody>
          <a:bodyPr>
            <a:normAutofit fontScale="70000" lnSpcReduction="20000"/>
          </a:bodyPr>
          <a:lstStyle/>
          <a:p>
            <a:pPr marL="0" indent="0">
              <a:buNone/>
            </a:pPr>
            <a:r>
              <a:rPr lang="pl-PL" dirty="0" smtClean="0"/>
              <a:t>Beatrycze Z. cierpi na schizofreni</a:t>
            </a:r>
            <a:r>
              <a:rPr lang="pl-PL" dirty="0"/>
              <a:t>ę</a:t>
            </a:r>
            <a:r>
              <a:rPr lang="pl-PL" dirty="0" smtClean="0"/>
              <a:t>. Jej choroba jest silna i powoduje, że Beatrycze nie jest w stanie kierować swoim postępowaniem – wszystkie posiadane przez siebie pieniądze wydaje w sposób nieracjonalny,  nie jada, jak powinna, nie dba o higienę i o swe zdrowie. Pewnego dnia  Beatrycze Z. </a:t>
            </a:r>
            <a:r>
              <a:rPr lang="pl-PL" smtClean="0"/>
              <a:t>odziedziczyła spory spadek. </a:t>
            </a:r>
            <a:r>
              <a:rPr lang="pl-PL" dirty="0" smtClean="0"/>
              <a:t>Mając dużo pieniędzy, postanowiła  pożyczyć parę tysięcy Albrechtowi P., przyjacielowi z dzieciństwa. Zawarto umowę na piśmie. Beatrycze Z. szybko </a:t>
            </a:r>
            <a:r>
              <a:rPr lang="pl-PL" dirty="0"/>
              <a:t>jednak zapomniała </a:t>
            </a:r>
            <a:r>
              <a:rPr lang="pl-PL" dirty="0" smtClean="0"/>
              <a:t>o udzielonej pożyczce. Po 11 latach Beatrycze znalazła się w dramatycznej sytuacji - zaprzestanie leczenia spowodowało, że odwróciła się od niej rodzina i Beatrycze nie miała gdzie mieszkać – i właśnie wtedy przypomniała sobie o udzielonej Albrechtowi P. pożyczce. Beatrycze poszła spotkać się z Albrechtem P., który jednak nawet nie wpuścił jej za próg swojego domu, a wszelkie dyskusje uciął stwierdzeniem, że wierzytelność Beatrycze przedawniła się rok temu.</a:t>
            </a:r>
          </a:p>
          <a:p>
            <a:r>
              <a:rPr lang="pl-PL" dirty="0" smtClean="0"/>
              <a:t>Czy Beatrycze Z. ma szanse na odzyskanie pieniędzy?</a:t>
            </a:r>
          </a:p>
          <a:p>
            <a:pPr marL="0" indent="0">
              <a:buNone/>
            </a:pPr>
            <a:endParaRPr lang="pl-PL" dirty="0"/>
          </a:p>
        </p:txBody>
      </p:sp>
    </p:spTree>
    <p:extLst>
      <p:ext uri="{BB962C8B-B14F-4D97-AF65-F5344CB8AC3E}">
        <p14:creationId xmlns:p14="http://schemas.microsoft.com/office/powerpoint/2010/main" val="108950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przedawnienia</a:t>
            </a:r>
            <a:endParaRPr lang="pl-PL" dirty="0"/>
          </a:p>
        </p:txBody>
      </p:sp>
      <p:sp>
        <p:nvSpPr>
          <p:cNvPr id="3" name="Symbol zastępczy zawartości 2"/>
          <p:cNvSpPr>
            <a:spLocks noGrp="1"/>
          </p:cNvSpPr>
          <p:nvPr>
            <p:ph idx="1"/>
          </p:nvPr>
        </p:nvSpPr>
        <p:spPr/>
        <p:txBody>
          <a:bodyPr/>
          <a:lstStyle/>
          <a:p>
            <a:r>
              <a:rPr lang="pl-PL" dirty="0" smtClean="0"/>
              <a:t>Przedawnieniu podlegają wyłącznie roszczenia </a:t>
            </a:r>
            <a:r>
              <a:rPr lang="pl-PL" b="1" dirty="0" smtClean="0"/>
              <a:t>majątkowe</a:t>
            </a:r>
          </a:p>
          <a:p>
            <a:r>
              <a:rPr lang="pl-PL" dirty="0" smtClean="0"/>
              <a:t>Wyjątki: </a:t>
            </a:r>
          </a:p>
          <a:p>
            <a:r>
              <a:rPr lang="pl-PL" dirty="0" smtClean="0"/>
              <a:t>Niektóre roszczenia majątkowe ograniczone są terminem zawitym (np</a:t>
            </a:r>
            <a:r>
              <a:rPr lang="pl-PL" dirty="0"/>
              <a:t>. </a:t>
            </a:r>
            <a:r>
              <a:rPr lang="pl-PL" dirty="0" smtClean="0"/>
              <a:t>344§2 </a:t>
            </a:r>
            <a:r>
              <a:rPr lang="pl-PL" dirty="0" err="1" smtClean="0"/>
              <a:t>kc</a:t>
            </a:r>
            <a:r>
              <a:rPr lang="pl-PL" dirty="0" smtClean="0"/>
              <a:t>)</a:t>
            </a:r>
          </a:p>
          <a:p>
            <a:r>
              <a:rPr lang="pl-PL" dirty="0" smtClean="0"/>
              <a:t>Niektóre roszczenia majątkowe nie są objęte żadnymi ujemnymi skutkami upływu czasu (np. art.223 </a:t>
            </a:r>
            <a:r>
              <a:rPr lang="pl-PL" dirty="0" err="1" smtClean="0"/>
              <a:t>kc</a:t>
            </a:r>
            <a:r>
              <a:rPr lang="pl-PL" dirty="0" smtClean="0"/>
              <a:t>)</a:t>
            </a:r>
            <a:endParaRPr lang="pl-PL" dirty="0"/>
          </a:p>
        </p:txBody>
      </p:sp>
    </p:spTree>
    <p:extLst>
      <p:ext uri="{BB962C8B-B14F-4D97-AF65-F5344CB8AC3E}">
        <p14:creationId xmlns:p14="http://schemas.microsoft.com/office/powerpoint/2010/main" val="281264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Skutek przedawnienia</a:t>
            </a:r>
            <a:endParaRPr lang="pl-PL" dirty="0"/>
          </a:p>
        </p:txBody>
      </p:sp>
      <p:sp>
        <p:nvSpPr>
          <p:cNvPr id="3" name="Symbol zastępczy zawartości 2"/>
          <p:cNvSpPr>
            <a:spLocks noGrp="1"/>
          </p:cNvSpPr>
          <p:nvPr>
            <p:ph idx="1"/>
          </p:nvPr>
        </p:nvSpPr>
        <p:spPr>
          <a:xfrm>
            <a:off x="467544" y="1556792"/>
            <a:ext cx="8229600" cy="4525963"/>
          </a:xfrm>
        </p:spPr>
        <p:txBody>
          <a:bodyPr>
            <a:normAutofit fontScale="92500" lnSpcReduction="20000"/>
          </a:bodyPr>
          <a:lstStyle/>
          <a:p>
            <a:r>
              <a:rPr lang="pl-PL" dirty="0" smtClean="0"/>
              <a:t>Roszczenie przedawnione istnieje nadal, ale ten, przeciwko komu jest ono skierowane, może uchylić się od jego zaspokojenia.</a:t>
            </a:r>
          </a:p>
          <a:p>
            <a:pPr>
              <a:buFont typeface="Wingdings"/>
              <a:buChar char="à"/>
            </a:pPr>
            <a:r>
              <a:rPr lang="pl-PL" dirty="0" smtClean="0">
                <a:sym typeface="Wingdings" pitchFamily="2" charset="2"/>
              </a:rPr>
              <a:t>zobowiązanie naturalne</a:t>
            </a:r>
          </a:p>
          <a:p>
            <a:pPr marL="0" indent="0">
              <a:buNone/>
            </a:pPr>
            <a:r>
              <a:rPr lang="pl-PL" dirty="0" smtClean="0">
                <a:sym typeface="Wingdings" pitchFamily="2" charset="2"/>
              </a:rPr>
              <a:t>Skutek przedawnienia:</a:t>
            </a:r>
          </a:p>
          <a:p>
            <a:pPr marL="0" indent="0">
              <a:buNone/>
            </a:pPr>
            <a:r>
              <a:rPr lang="pl-PL" b="1" dirty="0" smtClean="0">
                <a:sym typeface="Wingdings" pitchFamily="2" charset="2"/>
              </a:rPr>
              <a:t>Niezaskarżalność</a:t>
            </a:r>
            <a:r>
              <a:rPr lang="pl-PL" dirty="0" smtClean="0">
                <a:sym typeface="Wingdings" pitchFamily="2" charset="2"/>
              </a:rPr>
              <a:t> roszczenia, uwzględniania przez sąd </a:t>
            </a:r>
            <a:r>
              <a:rPr lang="pl-PL" b="1" dirty="0" smtClean="0">
                <a:sym typeface="Wingdings" pitchFamily="2" charset="2"/>
              </a:rPr>
              <a:t>na zarzut.</a:t>
            </a:r>
          </a:p>
          <a:p>
            <a:pPr marL="0" indent="0">
              <a:buNone/>
            </a:pPr>
            <a:r>
              <a:rPr lang="pl-PL" dirty="0" smtClean="0">
                <a:sym typeface="Wingdings" pitchFamily="2" charset="2"/>
              </a:rPr>
              <a:t>Skutek ten może być jednak uchylony przez </a:t>
            </a:r>
            <a:r>
              <a:rPr lang="pl-PL" b="1" dirty="0" smtClean="0">
                <a:sym typeface="Wingdings" pitchFamily="2" charset="2"/>
              </a:rPr>
              <a:t>zrzeczenie się zarzutu przedawnienia</a:t>
            </a:r>
            <a:r>
              <a:rPr lang="pl-PL" dirty="0" smtClean="0">
                <a:sym typeface="Wingdings" pitchFamily="2" charset="2"/>
              </a:rPr>
              <a:t>, co nastąpić może dopiero po upływie terminu przedawnienia.</a:t>
            </a:r>
            <a:endParaRPr lang="pl-PL" dirty="0">
              <a:sym typeface="Wingdings" pitchFamily="2" charset="2"/>
            </a:endParaRPr>
          </a:p>
        </p:txBody>
      </p:sp>
    </p:spTree>
    <p:extLst>
      <p:ext uri="{BB962C8B-B14F-4D97-AF65-F5344CB8AC3E}">
        <p14:creationId xmlns:p14="http://schemas.microsoft.com/office/powerpoint/2010/main" val="1142590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Terminy </a:t>
            </a:r>
            <a:r>
              <a:rPr lang="pl-PL" dirty="0"/>
              <a:t>p</a:t>
            </a:r>
            <a:r>
              <a:rPr lang="pl-PL" dirty="0" smtClean="0"/>
              <a:t>rzedawnienia</a:t>
            </a:r>
            <a:endParaRPr lang="pl-PL" dirty="0"/>
          </a:p>
        </p:txBody>
      </p:sp>
      <p:sp>
        <p:nvSpPr>
          <p:cNvPr id="3" name="Symbol zastępczy zawartości 2"/>
          <p:cNvSpPr>
            <a:spLocks noGrp="1"/>
          </p:cNvSpPr>
          <p:nvPr>
            <p:ph idx="1"/>
          </p:nvPr>
        </p:nvSpPr>
        <p:spPr/>
        <p:txBody>
          <a:bodyPr/>
          <a:lstStyle/>
          <a:p>
            <a:pPr marL="0" indent="0">
              <a:buNone/>
            </a:pPr>
            <a:r>
              <a:rPr lang="pl-PL" dirty="0" smtClean="0"/>
              <a:t>Terminy ogólne i terminy szczególne</a:t>
            </a:r>
          </a:p>
          <a:p>
            <a:r>
              <a:rPr lang="pl-PL" dirty="0" smtClean="0"/>
              <a:t>Dla ustalenia terminu przedawnienia określonego roszczenia należy najpierw sprawdzić, czy przepisy normujące dany typ stosunku przewidują szczególny termin przedawnienia</a:t>
            </a:r>
            <a:endParaRPr lang="pl-PL" dirty="0"/>
          </a:p>
        </p:txBody>
      </p:sp>
    </p:spTree>
    <p:extLst>
      <p:ext uri="{BB962C8B-B14F-4D97-AF65-F5344CB8AC3E}">
        <p14:creationId xmlns:p14="http://schemas.microsoft.com/office/powerpoint/2010/main" val="3785414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Terminy przedawnienia</a:t>
            </a:r>
            <a:br>
              <a:rPr lang="pl-PL" dirty="0" smtClean="0"/>
            </a:br>
            <a:r>
              <a:rPr lang="pl-PL" dirty="0" smtClean="0"/>
              <a:t>-terminy ogólne-</a:t>
            </a:r>
            <a:endParaRPr lang="pl-PL" dirty="0"/>
          </a:p>
        </p:txBody>
      </p:sp>
      <p:sp>
        <p:nvSpPr>
          <p:cNvPr id="3" name="Symbol zastępczy zawartości 2"/>
          <p:cNvSpPr>
            <a:spLocks noGrp="1"/>
          </p:cNvSpPr>
          <p:nvPr>
            <p:ph idx="1"/>
          </p:nvPr>
        </p:nvSpPr>
        <p:spPr/>
        <p:txBody>
          <a:bodyPr>
            <a:normAutofit fontScale="92500" lnSpcReduction="10000"/>
          </a:bodyPr>
          <a:lstStyle/>
          <a:p>
            <a:r>
              <a:rPr lang="pl-PL" b="1" dirty="0"/>
              <a:t>Art. 118. Przedawnienie - terminy </a:t>
            </a:r>
          </a:p>
          <a:p>
            <a:pPr marL="0" indent="0">
              <a:buNone/>
            </a:pPr>
            <a:r>
              <a:rPr lang="pl-PL" dirty="0">
                <a:solidFill>
                  <a:srgbClr val="FF0000"/>
                </a:solidFill>
              </a:rPr>
              <a:t>Jeżeli przepis szczególny nie stanowi inaczej</a:t>
            </a:r>
            <a:r>
              <a:rPr lang="pl-PL" dirty="0"/>
              <a:t>, </a:t>
            </a:r>
            <a:r>
              <a:rPr lang="pl-PL" b="1" dirty="0">
                <a:solidFill>
                  <a:srgbClr val="FF0000"/>
                </a:solidFill>
              </a:rPr>
              <a:t>termin przedawnienia wynosi lat dziesięć</a:t>
            </a:r>
            <a:r>
              <a:rPr lang="pl-PL" dirty="0"/>
              <a:t>, a </a:t>
            </a:r>
            <a:r>
              <a:rPr lang="pl-PL" dirty="0">
                <a:solidFill>
                  <a:srgbClr val="FF0000"/>
                </a:solidFill>
              </a:rPr>
              <a:t>dla roszczeń o </a:t>
            </a:r>
            <a:r>
              <a:rPr lang="pl-PL" b="1" dirty="0">
                <a:solidFill>
                  <a:srgbClr val="FF0000"/>
                </a:solidFill>
              </a:rPr>
              <a:t>świadczenia okresowe </a:t>
            </a:r>
            <a:r>
              <a:rPr lang="pl-PL" dirty="0">
                <a:solidFill>
                  <a:srgbClr val="FF0000"/>
                </a:solidFill>
              </a:rPr>
              <a:t>oraz roszczeń </a:t>
            </a:r>
            <a:r>
              <a:rPr lang="pl-PL" b="1" dirty="0">
                <a:solidFill>
                  <a:srgbClr val="FF0000"/>
                </a:solidFill>
              </a:rPr>
              <a:t>związanych z prowadzeniem działalności gospodarczej </a:t>
            </a:r>
            <a:r>
              <a:rPr lang="pl-PL" dirty="0"/>
              <a:t>- </a:t>
            </a:r>
            <a:r>
              <a:rPr lang="pl-PL" b="1" dirty="0">
                <a:solidFill>
                  <a:srgbClr val="FF0000"/>
                </a:solidFill>
              </a:rPr>
              <a:t>trzy lata</a:t>
            </a:r>
            <a:r>
              <a:rPr lang="pl-PL" dirty="0"/>
              <a:t>. </a:t>
            </a:r>
          </a:p>
          <a:p>
            <a:r>
              <a:rPr lang="pl-PL" b="1" dirty="0"/>
              <a:t>Art. 119. Zakaz skracania i przedłużania terminów przedawnienia </a:t>
            </a:r>
          </a:p>
          <a:p>
            <a:pPr marL="0" indent="0">
              <a:buNone/>
            </a:pPr>
            <a:r>
              <a:rPr lang="pl-PL" dirty="0"/>
              <a:t>Terminy przedawnienia nie mogą być skracane ani przedłużane przez czynność prawną. </a:t>
            </a:r>
          </a:p>
          <a:p>
            <a:endParaRPr lang="pl-PL" dirty="0"/>
          </a:p>
        </p:txBody>
      </p:sp>
    </p:spTree>
    <p:extLst>
      <p:ext uri="{BB962C8B-B14F-4D97-AF65-F5344CB8AC3E}">
        <p14:creationId xmlns:p14="http://schemas.microsoft.com/office/powerpoint/2010/main" val="3059425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Terminy przedawnienia</a:t>
            </a:r>
            <a:endParaRPr lang="pl-PL" dirty="0"/>
          </a:p>
        </p:txBody>
      </p:sp>
      <p:sp>
        <p:nvSpPr>
          <p:cNvPr id="3" name="Symbol zastępczy zawartości 2"/>
          <p:cNvSpPr>
            <a:spLocks noGrp="1"/>
          </p:cNvSpPr>
          <p:nvPr>
            <p:ph idx="1"/>
          </p:nvPr>
        </p:nvSpPr>
        <p:spPr/>
        <p:txBody>
          <a:bodyPr>
            <a:normAutofit fontScale="77500" lnSpcReduction="20000"/>
          </a:bodyPr>
          <a:lstStyle/>
          <a:p>
            <a:r>
              <a:rPr lang="pl-PL" b="1" dirty="0"/>
              <a:t>Art. 125. Terminy przedawnienia po wydaniu orzeczenia </a:t>
            </a:r>
          </a:p>
          <a:p>
            <a:pPr marL="0" indent="0">
              <a:buNone/>
            </a:pPr>
            <a:r>
              <a:rPr lang="pl-PL" dirty="0"/>
              <a:t>§ 1. Roszczenie stwierdzone prawomocnym orzeczeniem sądu lub innego organu powołanego do rozpoznawania spraw danego rodzaju albo orzeczeniem sądu polubownego, jak również roszczenie stwierdzone ugodą zawartą przed sądem albo przed sądem polubownym albo ugodą zawartą przed mediatorem i zatwierdzoną przez sąd, </a:t>
            </a:r>
            <a:r>
              <a:rPr lang="pl-PL" b="1" dirty="0">
                <a:solidFill>
                  <a:srgbClr val="FF0000"/>
                </a:solidFill>
              </a:rPr>
              <a:t>przedawnia się z upływem lat dziesięciu, chociażby termin przedawnienia roszczeń tego rodzaju był krótszy</a:t>
            </a:r>
            <a:r>
              <a:rPr lang="pl-PL" dirty="0"/>
              <a:t>. Jeżeli stwierdzone w ten sposób roszczenie obejmuje świadczenia okresowe, roszczenie o świadczenia okresowe należne w przyszłości ulega przedawnieniu trzyletniemu.</a:t>
            </a:r>
            <a:br>
              <a:rPr lang="pl-PL" dirty="0"/>
            </a:br>
            <a:r>
              <a:rPr lang="pl-PL" dirty="0"/>
              <a:t>§ 2. (uchylony) </a:t>
            </a:r>
          </a:p>
          <a:p>
            <a:endParaRPr lang="pl-PL" dirty="0"/>
          </a:p>
        </p:txBody>
      </p:sp>
    </p:spTree>
    <p:extLst>
      <p:ext uri="{BB962C8B-B14F-4D97-AF65-F5344CB8AC3E}">
        <p14:creationId xmlns:p14="http://schemas.microsoft.com/office/powerpoint/2010/main" val="194452893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2220</Words>
  <Application>Microsoft Office PowerPoint</Application>
  <PresentationFormat>Pokaz na ekranie (4:3)</PresentationFormat>
  <Paragraphs>199</Paragraphs>
  <Slides>42</Slides>
  <Notes>0</Notes>
  <HiddenSlides>0</HiddenSlides>
  <MMClips>0</MMClips>
  <ScaleCrop>false</ScaleCrop>
  <HeadingPairs>
    <vt:vector size="4" baseType="variant">
      <vt:variant>
        <vt:lpstr>Motyw</vt:lpstr>
      </vt:variant>
      <vt:variant>
        <vt:i4>1</vt:i4>
      </vt:variant>
      <vt:variant>
        <vt:lpstr>Tytuły slajdów</vt:lpstr>
      </vt:variant>
      <vt:variant>
        <vt:i4>42</vt:i4>
      </vt:variant>
    </vt:vector>
  </HeadingPairs>
  <TitlesOfParts>
    <vt:vector size="43" baseType="lpstr">
      <vt:lpstr>Motyw pakietu Office</vt:lpstr>
      <vt:lpstr>przedawnienie</vt:lpstr>
      <vt:lpstr>przedawnienie</vt:lpstr>
      <vt:lpstr>przedawnienie</vt:lpstr>
      <vt:lpstr>Przedmiot przedawnienia</vt:lpstr>
      <vt:lpstr>Przedmiot przedawnienia</vt:lpstr>
      <vt:lpstr>Skutek przedawnienia</vt:lpstr>
      <vt:lpstr>Terminy przedawnienia</vt:lpstr>
      <vt:lpstr>Terminy przedawnienia -terminy ogólne-</vt:lpstr>
      <vt:lpstr>Terminy przedawnienia</vt:lpstr>
      <vt:lpstr>Początek biegu terminu przedawnienia</vt:lpstr>
      <vt:lpstr>Początek biegu terminu przedawnienia -przepisy ogólne-</vt:lpstr>
      <vt:lpstr>Zawieszenie biegu przedawnienia</vt:lpstr>
      <vt:lpstr>Zawieszenie biegu przedawnienia</vt:lpstr>
      <vt:lpstr>Przerwanie biegu przedawnienia</vt:lpstr>
      <vt:lpstr>Przerwanie biegu przedawnienia</vt:lpstr>
      <vt:lpstr>Terminy zawite</vt:lpstr>
      <vt:lpstr>Pojęcie zobowiązania</vt:lpstr>
      <vt:lpstr>zobowiązanie</vt:lpstr>
      <vt:lpstr>Strony stosunku zobowiązaniowego</vt:lpstr>
      <vt:lpstr>Przedmiot stosunku zobowiązaniowego</vt:lpstr>
      <vt:lpstr>Treść zobowiązania</vt:lpstr>
      <vt:lpstr>wierzytelność</vt:lpstr>
      <vt:lpstr>wierzytelność</vt:lpstr>
      <vt:lpstr>Zobowiązanie niezupełne</vt:lpstr>
      <vt:lpstr>Dług i odpowiedzialność</vt:lpstr>
      <vt:lpstr>Dług i odpowiedzialność</vt:lpstr>
      <vt:lpstr>Realizacja odpowiedzialności</vt:lpstr>
      <vt:lpstr>Realizacja odpowiedzialności</vt:lpstr>
      <vt:lpstr>Odpowiedzialność osobista a odpowiedzialność rzeczowa</vt:lpstr>
      <vt:lpstr>Źródła zobowiązań</vt:lpstr>
      <vt:lpstr>Ogólna charakterystyka części szczegółowej zobowiązań</vt:lpstr>
      <vt:lpstr>Ogólna charakterystyka części szczegółowej zobowiązań</vt:lpstr>
      <vt:lpstr>Ogólna charakterystyka części szczegółowej zobowiązań</vt:lpstr>
      <vt:lpstr>Umowy nazwane i nienazwane</vt:lpstr>
      <vt:lpstr>Podstawowe typy umów ze względu na ich funkcje</vt:lpstr>
      <vt:lpstr>Podstawowe typy umów ze względu na ich funkcje</vt:lpstr>
      <vt:lpstr>Kazus 1</vt:lpstr>
      <vt:lpstr>Kazus 2</vt:lpstr>
      <vt:lpstr>Kazus 3</vt:lpstr>
      <vt:lpstr>Kazus 4</vt:lpstr>
      <vt:lpstr>Kazus 5</vt:lpstr>
      <vt:lpstr>Kazus 6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zobowiązania</dc:title>
  <dc:creator>Agata</dc:creator>
  <cp:lastModifiedBy>Agata</cp:lastModifiedBy>
  <cp:revision>55</cp:revision>
  <dcterms:created xsi:type="dcterms:W3CDTF">2017-03-27T06:08:06Z</dcterms:created>
  <dcterms:modified xsi:type="dcterms:W3CDTF">2017-03-27T19:30:22Z</dcterms:modified>
</cp:coreProperties>
</file>