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3" r:id="rId3"/>
    <p:sldId id="257" r:id="rId4"/>
    <p:sldId id="296" r:id="rId5"/>
    <p:sldId id="259" r:id="rId6"/>
    <p:sldId id="290" r:id="rId7"/>
    <p:sldId id="286" r:id="rId8"/>
    <p:sldId id="288" r:id="rId9"/>
    <p:sldId id="260" r:id="rId10"/>
    <p:sldId id="292" r:id="rId11"/>
    <p:sldId id="297" r:id="rId12"/>
    <p:sldId id="298" r:id="rId13"/>
    <p:sldId id="287" r:id="rId14"/>
    <p:sldId id="301" r:id="rId15"/>
    <p:sldId id="295" r:id="rId16"/>
    <p:sldId id="261" r:id="rId17"/>
    <p:sldId id="299" r:id="rId18"/>
    <p:sldId id="300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3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ED42E0-056A-401A-9442-6519A5A1F85E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80F691-0B74-4C8B-BCCC-23A84AD01E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7FEE-F2F2-4550-AAD4-2400A3FA7D76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239D-9D33-4A56-8F93-1D2F269114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417F-EF73-470B-82AC-81083C1208D1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E8DE-8C23-4630-80C3-7F8492964F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33FF-0B6F-4CBA-BE1B-91A20709B94F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0F00-8FB7-4D93-8AE9-42041F9F7C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39956F-3674-4D69-B2E1-D7B82A62E51A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52B97-EA09-4C00-82CB-BDF010F2C8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FD8B-B7BD-4EE9-9F00-D49B570D381A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37BC-1E59-4478-89B4-33038273DD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183DB-F1FF-4B15-B422-CB272DBAED5B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78B37-D6B5-44C5-A09E-ECFC83FA51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EA02-A4F2-47CC-B355-B0307636047B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B6BB-37A9-4D2B-8D04-3E8B5A5F04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DEA5D0-9AEF-4FCD-8521-2E1FD776CF93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A009AB-499C-4B6B-AF54-39F6986D99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5DF97-A4D2-4A4D-8ECC-32B952EC940E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D486D-E212-4A24-B572-C05E5A045C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370EF-47C5-4CCD-BAEF-A61287DD0D08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7715-DF12-4C57-AC6B-D5B435603C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150132-EB94-4733-87A2-5FF220A85125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044FA5-4795-4E30-B39E-49B66F6B6B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0" r:id="rId2"/>
    <p:sldLayoutId id="2147483966" r:id="rId3"/>
    <p:sldLayoutId id="2147483961" r:id="rId4"/>
    <p:sldLayoutId id="2147483967" r:id="rId5"/>
    <p:sldLayoutId id="2147483962" r:id="rId6"/>
    <p:sldLayoutId id="2147483968" r:id="rId7"/>
    <p:sldLayoutId id="2147483969" r:id="rId8"/>
    <p:sldLayoutId id="2147483970" r:id="rId9"/>
    <p:sldLayoutId id="2147483963" r:id="rId10"/>
    <p:sldLayoutId id="21474839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25631" cy="4897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bg1"/>
                </a:solidFill>
                <a:latin typeface="Century Gothic" pitchFamily="34" charset="0"/>
              </a:rPr>
              <a:t>Ustawa z dnia 13 marca 2003 r</a:t>
            </a: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. o 	szczególnych </a:t>
            </a:r>
            <a:r>
              <a:rPr lang="pl-PL" sz="3200" dirty="0">
                <a:solidFill>
                  <a:schemeClr val="bg1"/>
                </a:solidFill>
                <a:latin typeface="Century Gothic" pitchFamily="34" charset="0"/>
              </a:rPr>
              <a:t>zasadach rozwiązywania z </a:t>
            </a: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pracownikami stosunków </a:t>
            </a:r>
            <a:r>
              <a:rPr lang="pl-PL" sz="3200" dirty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br>
              <a:rPr lang="pl-PL" sz="32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	z </a:t>
            </a:r>
            <a:r>
              <a:rPr lang="pl-PL" sz="3200" dirty="0">
                <a:solidFill>
                  <a:schemeClr val="bg1"/>
                </a:solidFill>
                <a:latin typeface="Century Gothic" pitchFamily="34" charset="0"/>
              </a:rPr>
              <a:t>przyczyn niedotyczących </a:t>
            </a: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pracowników</a:t>
            </a:r>
            <a:b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Century Gothic" pitchFamily="34" charset="0"/>
              </a:rPr>
              <a:t>(tzw. zwolnienia grupowe)</a:t>
            </a:r>
            <a:r>
              <a:rPr lang="pl-PL" sz="32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sz="32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l-PL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100" y="0"/>
            <a:ext cx="7708900" cy="9941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Czas rozwiązania stosunku pracy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8006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Wypowiedzenie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pracownikowi stosunku pracy w ramach grupowego zwolnienia może nastąpić </a:t>
            </a:r>
            <a:r>
              <a:rPr lang="pl-PL" altLang="pl-PL" sz="1600" u="sng" dirty="0" smtClean="0">
                <a:solidFill>
                  <a:schemeClr val="bg1"/>
                </a:solidFill>
                <a:latin typeface="Century Gothic" pitchFamily="34" charset="0"/>
              </a:rPr>
              <a:t>nie wcześniej niż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po dokonaniu przez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pracodawcę zawiadomienia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PUP dot. ustaleń z zakresu grupowego zwolnienia, a w przypadku gdy nie jest ono wymagane - nie wcześniej niż po zawarciu porozumienia lub sporządzeniu regulaminu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- Rozwiązanie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z pracownikiem stosunku </a:t>
            </a:r>
            <a:r>
              <a:rPr lang="pl-PL" alt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w ramach grupowego zwolnienia może nastąpić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nie wcześniej niż po upływie 30 dni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od dnia zawiadomienia PUP, a w przypadku gdy nie jest ono wymagane – nie wcześniej niż po upływie 30 dni od dnia zawarcia porozumienia lub ustalenie regulaminu 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Nie dotyczy to przypadków rozwiązania z pracownikami stosunków pracy w razie zakończenia działalności pracodawcy wskutek prawomocnego orzeczenia sądowego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93640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Ochrona pracowników (art. 5)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1" y="1268760"/>
            <a:ext cx="9144000" cy="5410200"/>
          </a:xfrm>
        </p:spPr>
        <p:txBody>
          <a:bodyPr/>
          <a:lstStyle/>
          <a:p>
            <a:pPr marL="80963" indent="0" algn="just" eaLnBrk="1" hangingPunct="1">
              <a:buNone/>
            </a:pP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1.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Przy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wypowiadaniu pracownikom stosunków pracy w ramach grupowego zwolnienia </a:t>
            </a: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nie stosuje się art. 38 i 41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Kodeksu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z zastrzeżeniem ust. 2 – 4 ustawy, a także przepisów odrębnych dotyczących szczególnej ochrony pracowników przed wypowiedzeniem lub rozwiązaniem stosunku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z zastrzeżeniem ust. 5.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2. W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razie niezawarcia porozumienia, przy wypowiadaniu pracownikom stosunków pracy, a także warunków pracy i płacy, </a:t>
            </a:r>
            <a:r>
              <a:rPr 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stosuje się art. 38 Kodeksu </a:t>
            </a:r>
            <a:r>
              <a:rPr lang="pl-PL" sz="1600" b="1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3. Wypowiedzenie </a:t>
            </a: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pracownikom stosunków pracy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w sytuacjach, o których mowa w art. 41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kp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jest dopuszczalne w czasie urlopu trwającego </a:t>
            </a: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co najmniej 3 miesiące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a także w czasie innej usprawiedliwionej nieobecności pracownika w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jeżeli upłynął już okres uprawniający pracodawcę do rozwiązania umowy o pracę bez wypowiedzenia.</a:t>
            </a:r>
          </a:p>
          <a:p>
            <a:pPr marL="80963" indent="0" algn="just" eaLnBrk="1" hangingPunct="1">
              <a:buFont typeface="Wingdings 2" pitchFamily="18" charset="2"/>
              <a:buNone/>
            </a:pP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4.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Wypowiedzenie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pracownikom </a:t>
            </a: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warunków pracy i płacy w sytuacjach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, o których mowa w art. 41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kp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 jest dopuszczalne </a:t>
            </a:r>
            <a:r>
              <a:rPr 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niezależnie od okresu trwania urlopu 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lub innej usprawiedliwionej nieobecności pracownika w </a:t>
            </a:r>
            <a:r>
              <a:rPr 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6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319730"/>
          </a:xfrm>
        </p:spPr>
        <p:txBody>
          <a:bodyPr/>
          <a:lstStyle/>
          <a:p>
            <a:pPr algn="just">
              <a:defRPr/>
            </a:pP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None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5. W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okresie objęcia szczególną ochroną przed wypowiedzeniem lub rozwiązaniem stosunku pracy pracodawca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może jedynie wypowiedzieć dotychczasowe warunki pracy i płacy pracownikowi m.in. takiemu jak:</a:t>
            </a:r>
          </a:p>
          <a:p>
            <a:pPr marL="425450" indent="-342900" algn="just">
              <a:buFont typeface="Wingdings 2" pitchFamily="18" charset="2"/>
              <a:buAutoNum type="arabicParenR"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o którym mowa w art. 39 i 177 Kodeksu pracy</a:t>
            </a:r>
          </a:p>
          <a:p>
            <a:pPr marL="425450" indent="-342900" algn="just">
              <a:buFont typeface="Wingdings 2" pitchFamily="18" charset="2"/>
              <a:buAutoNum type="arabicParenR"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będącemu członkiem rady pracowniczej przedsiębiorstwa państwowego;</a:t>
            </a:r>
          </a:p>
          <a:p>
            <a:pPr marL="425450" indent="-342900" algn="just">
              <a:buFont typeface="Wingdings 2" pitchFamily="18" charset="2"/>
              <a:buAutoNum type="arabicParenR"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będącemu członkiem zarządu zakładowej organizacji związkowej;</a:t>
            </a:r>
          </a:p>
          <a:p>
            <a:pPr marL="82550" indent="0" algn="just">
              <a:buFont typeface="Wingdings 2" pitchFamily="18" charset="2"/>
              <a:buNone/>
              <a:defRPr/>
            </a:pP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>
              <a:buFont typeface="Wingdings 2" pitchFamily="18" charset="2"/>
              <a:buNone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Jeżeli wypowiedzenie warunków pracy i płacy powoduje obniżenie wynagrodzenia, pracownikom, o których mowa w ust. 5, przysługuje, do końca okresu, w którym korzystaliby ze szczególnej ochrony przed wypowiedzeniem lub rozwiązaniem stosunku pracy, </a:t>
            </a:r>
            <a:r>
              <a:rPr lang="pl-PL" alt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dodatek wyrównawczy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obliczony według zasad wynikających z Kodeksu pracy.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71604" y="0"/>
            <a:ext cx="7572396" cy="9364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Ochrona pracowników (art. 5)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0"/>
            <a:ext cx="749935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Odprawa pieniężna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Pracownikowi, w związku z rozwiązaniem stosunku </a:t>
            </a:r>
            <a:r>
              <a:rPr lang="pl-PL" sz="18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 w ramach grupowego zwolnienia, przysługuje odprawa pieniężna w wysokości: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) jednomiesięcznego 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wynagrodzenia, jeżeli pracownik był zatrudniony u danego pracodawcy krócej niż 2 lata;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2) </a:t>
            </a: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dwumiesięcznego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 wynagrodzenia, jeżeli pracownik był zatrudniony u danego pracodawcy od 2 do 8 lat;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3) </a:t>
            </a: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trzymiesięcznego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 wynagrodzenia, jeżeli pracownik był zatrudniony u danego pracodawcy ponad 8 lat.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Przy ustalaniu okresu zatrudnienia, o którym mowa w ust. 1, przepis art. 36 § 1(</a:t>
            </a:r>
            <a:r>
              <a:rPr lang="pl-PL" sz="1800" dirty="0" err="1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r>
              <a:rPr lang="pl-PL" sz="1800" dirty="0" err="1" smtClean="0">
                <a:solidFill>
                  <a:schemeClr val="bg1"/>
                </a:solidFill>
                <a:latin typeface="Century Gothic" pitchFamily="34" charset="0"/>
              </a:rPr>
              <a:t>kp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 stosuje się odpowiednio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Wysokość odprawy pieniężnej nie może przekraczać kwoty 15-krotnego minimalnego wynagrodzenia za pracę, ustalanego na podstawie odrębnych przepisów, obowiązującego w dniu rozwiązania stosunku </a:t>
            </a:r>
            <a:r>
              <a:rPr lang="pl-PL" sz="1800" b="1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endParaRPr lang="pl-PL" sz="18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0"/>
            <a:ext cx="749935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Odprawa pieniężna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prezentacje 2018-2019\SPP 2018\IMG_20190227_1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31897"/>
            <a:ext cx="4012039" cy="5926103"/>
          </a:xfrm>
          <a:prstGeom prst="rect">
            <a:avLst/>
          </a:prstGeom>
          <a:noFill/>
        </p:spPr>
      </p:pic>
      <p:pic>
        <p:nvPicPr>
          <p:cNvPr id="9" name="Obraz 8" descr="IMG_20190227_105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928670"/>
            <a:ext cx="3577522" cy="465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0"/>
            <a:ext cx="7499350" cy="9221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Ponowne zatrudnienie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W razie ponownego zatrudniania pracowników w tej samej grupie zawodowej pracodawca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 powinien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zatrudnić pracownika, z którym rozwiązał stosunek </a:t>
            </a:r>
            <a:r>
              <a:rPr lang="pl-PL" alt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 w ramach grupowego zwolnienia, 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jeżeli zwolniony pracownik zgłosi zamiar podjęcia zatrudnienia u tego pracodawcy w ciągu roku od dnia rozwiązania z nim stosunku </a:t>
            </a:r>
            <a:r>
              <a:rPr lang="pl-PL" altLang="pl-PL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 Pracodawca powinien ponownie zatrudnić pracownika, 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w okresie 15 miesięcy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od dnia rozwiązania z nim stosunku </a:t>
            </a:r>
            <a:r>
              <a:rPr lang="pl-PL" alt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 w ramach grupowego zwolnienia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Zwolnienia indywidualne</a:t>
            </a:r>
            <a:endParaRPr lang="pl-PL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Przepisy art. 5 ust.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3-6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i art. 8 ustawy </a:t>
            </a:r>
            <a:r>
              <a:rPr lang="pl-PL" alt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tj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Możliwość wypowiedzenia 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w okresie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urlopu (3)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Możliwość wypowiedzenia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pracownikom warunków pracy i płacy w sytuacjach, o których mowa w art. 41 Kodeksu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pracy (4)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Wypowiedzenie warunków pracy i płacy szczególnie chronionym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pracownikom (5)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Dodatek wyrównawczy w razie </a:t>
            </a:r>
            <a:r>
              <a:rPr lang="pl-PL" altLang="pl-PL" sz="1600" dirty="0" err="1" smtClean="0">
                <a:solidFill>
                  <a:schemeClr val="bg1"/>
                </a:solidFill>
                <a:latin typeface="Century Gothic" pitchFamily="34" charset="0"/>
              </a:rPr>
              <a:t>abniżenia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wynagrodzenia z powodu wypowiedzenia warunków pracy i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płacy (6)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Odprawa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pieniężna</a:t>
            </a:r>
          </a:p>
          <a:p>
            <a:pPr algn="just" eaLnBrk="1" hangingPunct="1">
              <a:defRPr/>
            </a:pP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stosuje się odpowiednio w razie konieczności rozwiązania przez pracodawcę zatrudniającego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co najmniej 20 pracowników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stosunków pracy z przyczyn niedotyczących pracowników,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jeżeli przyczyny te stanowią </a:t>
            </a:r>
            <a:r>
              <a:rPr lang="pl-PL" altLang="pl-PL" sz="1600" b="1" u="sng" dirty="0" smtClean="0">
                <a:solidFill>
                  <a:schemeClr val="bg1"/>
                </a:solidFill>
                <a:latin typeface="Century Gothic" pitchFamily="34" charset="0"/>
              </a:rPr>
              <a:t>wyłączny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 powód uzasadniający wypowiedzenie stosunku pracy lub jego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rozwiązanie na mocy porozumienia stron, a zwolnienia w okresie nieprzekraczającym 30 dni obejmują mniejszą liczbę pracowników niż określona w art.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Zwolnienia indywidualne</a:t>
            </a:r>
            <a:endParaRPr lang="pl-PL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2. W 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przypadku określonym w ust. 1 pracodawca może rozwiązać stosunki pracy, w drodze wypowiedzenia, z pracownikami, których stosunek pracy podlega z mocy odrębnych przepisów szczególnej ochronie przed wypowiedzeniem lub rozwiązaniem i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wobec których jest dopuszczalne wypowiedzenie stosunku pracy w ramach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 grupowego zwolnienia, </a:t>
            </a:r>
            <a:r>
              <a:rPr lang="pl-PL" altLang="pl-PL" sz="1600" b="1" dirty="0" smtClean="0">
                <a:solidFill>
                  <a:schemeClr val="bg1"/>
                </a:solidFill>
                <a:latin typeface="Century Gothic" pitchFamily="34" charset="0"/>
              </a:rPr>
              <a:t>pod warunkiem niezgłoszenia sprzeciwu przez zakładową organizację związkową w terminie 14 dni od dnia otrzymania zawiadomienia o zamierzonym wypowiedzeniu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. Pracodawca może wypowiedzieć warunki pracy i płacy pracownikom, o których mowa w ust. 2, jeżeli z przyczyn określonych w ust. 1 nie jest możliwe dalsze ich zatrudnianie na dotychczasowych stanowiskach pracy. W takim przypadku stosuje się art. 38 Kodeksu pracy. 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. Jeżeli wypowiedzenie warunków pracy i płacy w okolicznościach określonych w ust. 3 powoduje obniżenie wynagrodzenia, pracownikom przysługuje, przez okres nieprzekraczający 6 miesięcy, dodatek wyrównawczy obliczony według zasad wynikających z Kodeksu pracy. Prawo do dodatku wyrównawczego nie przysługuje pracownikom, których szczególna ochrona przed wypowiedzeniem umowy o pracę wynika z art. 41 Kodeksu pracy. 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r>
              <a:rPr lang="pl-PL" altLang="pl-PL" sz="1600" dirty="0" smtClean="0">
                <a:solidFill>
                  <a:schemeClr val="bg1"/>
                </a:solidFill>
                <a:latin typeface="Century Gothic" pitchFamily="34" charset="0"/>
              </a:rPr>
              <a:t>. Przepisów ust. 1–4 nie stosuje się do pracowników będących posłami, senatorami lub radnymi, w okresie, w którym ich stosunek pracy podlega z mocy odrębnych przepisów szczególnej ochronie przed wypowiedzeniem lub rozwiązaniem. </a:t>
            </a: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bg1"/>
                </a:solidFill>
                <a:latin typeface="Century Gothic" pitchFamily="34" charset="0"/>
              </a:rPr>
              <a:t>Zwolnienia indywidualne</a:t>
            </a:r>
            <a:endParaRPr lang="pl-PL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Obraz 3" descr="IMG_20190227_104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19652" y="146453"/>
            <a:ext cx="5891995" cy="753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4650" y="0"/>
            <a:ext cx="7499350" cy="994122"/>
          </a:xfrm>
        </p:spPr>
        <p:txBody>
          <a:bodyPr/>
          <a:lstStyle/>
          <a:p>
            <a:pPr algn="ctr">
              <a:defRPr/>
            </a:pPr>
            <a:r>
              <a:rPr lang="pl-PL" dirty="0" smtClean="0">
                <a:solidFill>
                  <a:schemeClr val="bg1"/>
                </a:solidFill>
                <a:latin typeface="Century Gothic" pitchFamily="34" charset="0"/>
              </a:rPr>
              <a:t>Zakres stosowania ustawy</a:t>
            </a:r>
            <a:endParaRPr lang="pl-P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5"/>
            <a:ext cx="9121775" cy="4800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Zatrudnianie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przez pracodawcę 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co 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najmniej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20 pracowników </a:t>
            </a:r>
          </a:p>
          <a:p>
            <a:pPr algn="just"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Przyczyny niedotyczące pracowników</a:t>
            </a:r>
          </a:p>
          <a:p>
            <a:pPr algn="just"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Forma rozwiązania: wypowiedzenie/porozumienie stron</a:t>
            </a:r>
          </a:p>
          <a:p>
            <a:pPr algn="just"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Okres przeprowadzania „zwolnień” – </a:t>
            </a:r>
            <a:r>
              <a:rPr lang="pl-PL" altLang="pl-PL" sz="2400" dirty="0" err="1" smtClean="0">
                <a:solidFill>
                  <a:schemeClr val="bg1"/>
                </a:solidFill>
                <a:latin typeface="Century Gothic" pitchFamily="34" charset="0"/>
              </a:rPr>
              <a:t>max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. 30 dni</a:t>
            </a:r>
          </a:p>
          <a:p>
            <a:pPr algn="just">
              <a:buFont typeface="Arial" pitchFamily="34" charset="0"/>
              <a:buChar char="•"/>
            </a:pPr>
            <a:endParaRPr lang="pl-PL" altLang="pl-PL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Przepisów ustawy </a:t>
            </a:r>
            <a:r>
              <a:rPr lang="pl-PL" altLang="pl-PL" sz="2400" b="1" u="sng" dirty="0" smtClean="0">
                <a:solidFill>
                  <a:schemeClr val="bg1"/>
                </a:solidFill>
                <a:latin typeface="Century Gothic" pitchFamily="34" charset="0"/>
              </a:rPr>
              <a:t>nie stosuje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 się do pracowników zatrudnionych na podstawie </a:t>
            </a:r>
            <a:r>
              <a:rPr lang="pl-PL" altLang="pl-PL" sz="2400" b="1" u="sng" dirty="0" smtClean="0">
                <a:solidFill>
                  <a:schemeClr val="bg1"/>
                </a:solidFill>
                <a:latin typeface="Century Gothic" pitchFamily="34" charset="0"/>
              </a:rPr>
              <a:t>mianowania!</a:t>
            </a:r>
            <a:endParaRPr lang="pl-PL" altLang="pl-PL" sz="2400" b="1" u="sng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4650" y="0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Century Gothic" pitchFamily="34" charset="0"/>
              </a:rPr>
              <a:t>Liczba pracowników</a:t>
            </a:r>
            <a:endParaRPr lang="pl-P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Wymagana przez ustawę liczba pracowników zakwalifikowanych do rozwiązania stosunku pracy:</a:t>
            </a:r>
          </a:p>
          <a:p>
            <a:pPr marL="539750" indent="-457200" eaLnBrk="1" hangingPunct="1">
              <a:buFont typeface="Gill Sans MT" pitchFamily="34" charset="-18"/>
              <a:buAutoNum type="arabicPeriod"/>
              <a:defRPr/>
            </a:pPr>
            <a:endParaRPr lang="pl-PL" altLang="pl-PL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1) 10 pracowników, gdy pracodawca zatrudnia mniej niż 100 pracowników,</a:t>
            </a:r>
          </a:p>
          <a:p>
            <a:pPr marL="539750" indent="-457200" eaLnBrk="1" hangingPunct="1">
              <a:buFont typeface="Gill Sans MT" pitchFamily="34" charset="-18"/>
              <a:buAutoNum type="arabicPeriod"/>
              <a:defRPr/>
            </a:pPr>
            <a:endParaRPr lang="pl-PL" altLang="pl-PL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2) 10% pracowników, gdy pracodawca zatrudnia co najmniej 100, jednakże mniej niż 300 pracowników,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endParaRPr lang="pl-PL" altLang="pl-PL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3) 30 pracowników, gdy pracodawca zatrudnia co najmniej 300 lub więcej pracowników</a:t>
            </a:r>
          </a:p>
          <a:p>
            <a:pPr marL="539750" indent="-457200" eaLnBrk="1" hangingPunct="1">
              <a:buFont typeface="Gill Sans MT" pitchFamily="34" charset="-18"/>
              <a:buAutoNum type="arabicPeriod"/>
              <a:defRPr/>
            </a:pPr>
            <a:endParaRPr lang="pl-PL" alt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530802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000" dirty="0" smtClean="0">
                <a:solidFill>
                  <a:schemeClr val="bg1"/>
                </a:solidFill>
                <a:latin typeface="Century Gothic" pitchFamily="34" charset="0"/>
              </a:rPr>
              <a:t>Procedura przeprowadzenia zwolnień</a:t>
            </a:r>
            <a:endParaRPr lang="pl-PL" sz="3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1)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Konsultacja -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obowiązek przeprowadzenia konsultacji zamiaru przeprowadzenia grupowego zwolnienia z zakładowymi organizacjami związkowymi działającymi u tego pracodawcy, wszczynana na podstawie 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pisemnego zawiadomienia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ZOZ.</a:t>
            </a:r>
            <a:endParaRPr lang="pl-PL" altLang="pl-PL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2) Przekazanie informacji PUP-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przekazanie na piśmie właściwemu powiatowemu urzędowi pracy informacji (z wyłączeniem informacji dotyczących sposobu ustalania wysokości świadczeń pieniężnych)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3) 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Zawarcie porozumienia/sporządzenie regulaminu -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pracodawca zawiera porozumienie z ZOZ lub gdy nie jest to możliwe zasady zwolnień ustalane są w regulaminie przez pracodawcę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Zawiadomienie PUP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- po zawarciu porozumienia, lub ustaleniu regulaminu pracodawca zawiadamia PIP o przyjętych ustaleniach dotyczących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4650" y="0"/>
            <a:ext cx="7499350" cy="85010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Konsultacja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pl-PL" altLang="pl-PL" sz="2400" dirty="0">
                <a:solidFill>
                  <a:schemeClr val="bg1"/>
                </a:solidFill>
                <a:latin typeface="Century Gothic" pitchFamily="34" charset="0"/>
              </a:rPr>
              <a:t>d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otyczy konsultacji z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ZOZ działającymi u pracodawcy</a:t>
            </a:r>
            <a:endParaRPr lang="pl-PL" altLang="pl-PL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pl-PL" altLang="pl-PL" sz="2400" b="1" dirty="0" smtClean="0">
                <a:solidFill>
                  <a:schemeClr val="bg1"/>
                </a:solidFill>
                <a:latin typeface="Century Gothic" pitchFamily="34" charset="0"/>
              </a:rPr>
              <a:t>zamiar</a:t>
            </a: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-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możliwość </a:t>
            </a:r>
            <a:r>
              <a:rPr lang="pl-PL" altLang="pl-PL" sz="2400" dirty="0" smtClean="0">
                <a:solidFill>
                  <a:schemeClr val="bg1"/>
                </a:solidFill>
                <a:latin typeface="Century Gothic" pitchFamily="34" charset="0"/>
              </a:rPr>
              <a:t>uniknięcia lub zmniejszenia rozmiaru grupowego zwolnienia oraz spraw pracowniczych, w tym zwłaszcza możliwości przekwalifikowania lub przeszkolenia zawodowego, a także uzyskania innego zatrudnienia</a:t>
            </a:r>
          </a:p>
          <a:p>
            <a:pPr algn="just" eaLnBrk="1" hangingPunct="1">
              <a:buFontTx/>
              <a:buChar char="-"/>
              <a:defRPr/>
            </a:pPr>
            <a:endParaRPr lang="pl-PL" altLang="pl-PL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pl-PL" altLang="pl-PL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Zawiadomienie 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ZOZ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Pracodawca jest obowiązany zawiadomić na piśmie zakładowe organizacje związkowe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o:</a:t>
            </a: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przyczynach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zamierzonego grupowego zwolnienia,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liczbie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zatrudnionych pracowników i grupach zawodowych, do których oni należą,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grupach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zawodowych pracowników objętych zamiarem grupowego zwolnienia,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okresie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, w ciągu którego nastąpi takie zwolnienie,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proponowanych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kryteriach doboru pracowników do grupowego zwolnienia,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kolejności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dokonywania zwolnień pracowników, </a:t>
            </a:r>
            <a:endParaRPr lang="pl-PL" altLang="pl-PL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 algn="just">
              <a:buFontTx/>
              <a:buChar char="-"/>
              <a:defRPr/>
            </a:pP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propozycjach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rozstrzygnięcia spraw pracowniczych związanych z zamierzonym grupowym zwolnieniem, a jeżeli obejmują one świadczenia pieniężne, pracodawca jest obowiązany dodatkowo przedstawić sposób ustalania ich </a:t>
            </a:r>
            <a:r>
              <a:rPr lang="pl-PL" altLang="pl-PL" sz="1400" dirty="0" smtClean="0">
                <a:solidFill>
                  <a:schemeClr val="bg1"/>
                </a:solidFill>
                <a:latin typeface="Century Gothic" pitchFamily="34" charset="0"/>
              </a:rPr>
              <a:t>wysokości</a:t>
            </a:r>
          </a:p>
          <a:p>
            <a:pPr algn="just">
              <a:buNone/>
              <a:defRPr/>
            </a:pPr>
            <a:endParaRPr lang="pl-PL" altLang="pl-PL" sz="1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None/>
              <a:defRPr/>
            </a:pPr>
            <a:r>
              <a:rPr lang="pl-PL" altLang="pl-PL" sz="1400" b="1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Powyższe informacje pracodawca przekazuje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również właściwemu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PUP, z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wyłączeniem informacji dotyczących sposobu ustalania wysokości świadczeń pieniężnych przysługujących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pracownikom. </a:t>
            </a:r>
            <a:endParaRPr lang="pl-PL" altLang="pl-PL" sz="1400" dirty="0" smtClean="0"/>
          </a:p>
          <a:p>
            <a:pPr marL="82550" indent="0" algn="just">
              <a:buFont typeface="Wingdings 2" pitchFamily="18" charset="2"/>
              <a:buNone/>
              <a:defRPr/>
            </a:pPr>
            <a:endParaRPr lang="pl-PL" altLang="pl-PL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93640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dirty="0">
                <a:latin typeface="Century Gothic" pitchFamily="34" charset="0"/>
              </a:rPr>
              <a:t>	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Porozumienie/ 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regulamin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Porozumienie zawiera pracodawca i ZOZ w terminie  nie dłuższym niż </a:t>
            </a:r>
            <a:r>
              <a:rPr lang="pl-PL" altLang="pl-PL" sz="2000" b="1" dirty="0" smtClean="0">
                <a:solidFill>
                  <a:schemeClr val="bg1"/>
                </a:solidFill>
                <a:latin typeface="Century Gothic" pitchFamily="34" charset="0"/>
              </a:rPr>
              <a:t>20 dni po przekazaniu informacji</a:t>
            </a: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	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W 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porozumieniu określa się:</a:t>
            </a:r>
          </a:p>
          <a:p>
            <a:pPr algn="just" eaLnBrk="1" hangingPunct="1">
              <a:buFontTx/>
              <a:buChar char="-"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zasady postępowania w sprawach dotyczących pracowników objętych zamiarem grupowego zwolnienia,</a:t>
            </a:r>
          </a:p>
          <a:p>
            <a:pPr algn="just" eaLnBrk="1" hangingPunct="1">
              <a:buFontTx/>
              <a:buChar char="-"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obowiązki pracodawcy w zakresie niezbędnym do rozstrzygnięcia innych spraw pracowniczych związanych z zamierzonym grupowym 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zwolnieniem</a:t>
            </a:r>
          </a:p>
          <a:p>
            <a:pPr algn="just" eaLnBrk="1" hangingPunct="1">
              <a:buFontTx/>
              <a:buChar char="-"/>
              <a:defRPr/>
            </a:pPr>
            <a:endParaRPr lang="pl-PL" altLang="pl-PL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 eaLnBrk="1" hangingPunct="1">
              <a:buNone/>
              <a:defRPr/>
            </a:pP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J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eżeli 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nie jest możliwe uzgodnienie treści porozumienia ze wszystkimi ZOZ, pracodawca uzgadnia treść porozumienia z organizacjami związkowymi reprezentatywnymi w rozumieniu art. 25(3) ust. 1 lub 2 ustawy 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l-PL" altLang="pl-PL" sz="2000" dirty="0" smtClean="0">
                <a:solidFill>
                  <a:schemeClr val="bg1"/>
                </a:solidFill>
                <a:latin typeface="Century Gothic" pitchFamily="34" charset="0"/>
              </a:rPr>
              <a:t>związkach zawodowych, z których każda zrzesza co najmniej 5% pracowników zatrudnionych u pracodawcy.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marL="82550" indent="0" algn="just">
              <a:defRPr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Jeżeli nie jest możliwe zawarcie porozumienia </a:t>
            </a:r>
            <a:r>
              <a:rPr lang="pl-PL" alt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zasady postępowania w sprawach dotyczących pracowników objętych zamiarem grupowego zwolnienia ustala pracodawca w regulaminie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, uwzględniając, w miarę możliwości propozycje przedstawione w ramach konsultacji przez zakładowe organizacje związkowe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pl-PL" altLang="pl-PL" sz="1800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just">
              <a:defRPr/>
            </a:pP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 Jeżeli </a:t>
            </a:r>
            <a:r>
              <a:rPr lang="pl-PL" sz="1800" dirty="0">
                <a:solidFill>
                  <a:schemeClr val="bg1"/>
                </a:solidFill>
                <a:latin typeface="Century Gothic" pitchFamily="34" charset="0"/>
              </a:rPr>
              <a:t>u danego pracodawcy nie działają zakładowe organizacje związkowe, 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zasady postępowania </a:t>
            </a:r>
            <a:r>
              <a:rPr lang="pl-PL" sz="1800" dirty="0">
                <a:solidFill>
                  <a:schemeClr val="bg1"/>
                </a:solidFill>
                <a:latin typeface="Century Gothic" pitchFamily="34" charset="0"/>
              </a:rPr>
              <a:t>w sprawach dotyczących pracowników objętych 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zamiarem grupowego </a:t>
            </a:r>
            <a:r>
              <a:rPr lang="pl-PL" sz="1800" dirty="0">
                <a:solidFill>
                  <a:schemeClr val="bg1"/>
                </a:solidFill>
                <a:latin typeface="Century Gothic" pitchFamily="34" charset="0"/>
              </a:rPr>
              <a:t>zwolnienia ustala pracodawca w regulaminie, </a:t>
            </a:r>
            <a:r>
              <a:rPr lang="pl-PL" sz="1800" b="1" dirty="0">
                <a:solidFill>
                  <a:schemeClr val="bg1"/>
                </a:solidFill>
                <a:latin typeface="Century Gothic" pitchFamily="34" charset="0"/>
              </a:rPr>
              <a:t>po </a:t>
            </a: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konsultacji z </a:t>
            </a:r>
            <a:r>
              <a:rPr lang="pl-PL" sz="1800" b="1" dirty="0">
                <a:solidFill>
                  <a:schemeClr val="bg1"/>
                </a:solidFill>
                <a:latin typeface="Century Gothic" pitchFamily="34" charset="0"/>
              </a:rPr>
              <a:t>przedstawicielami pracowników wyłonionymi w trybie przyjętym u </a:t>
            </a:r>
            <a:r>
              <a:rPr lang="pl-PL" sz="1800" b="1" dirty="0" smtClean="0">
                <a:solidFill>
                  <a:schemeClr val="bg1"/>
                </a:solidFill>
                <a:latin typeface="Century Gothic" pitchFamily="34" charset="0"/>
              </a:rPr>
              <a:t>danego pracodawcy</a:t>
            </a:r>
            <a:r>
              <a:rPr lang="pl-PL" sz="18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82550" indent="0" algn="just">
              <a:defRPr/>
            </a:pPr>
            <a:endParaRPr lang="pl-PL" altLang="pl-PL" sz="1800" u="sng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algn="ctr">
              <a:buNone/>
              <a:defRPr/>
            </a:pPr>
            <a:r>
              <a:rPr lang="pl-PL" altLang="pl-PL" sz="1800" b="1" u="sng" dirty="0" smtClean="0">
                <a:solidFill>
                  <a:schemeClr val="bg1"/>
                </a:solidFill>
                <a:latin typeface="Century Gothic" pitchFamily="34" charset="0"/>
              </a:rPr>
              <a:t>Porozumienie/ regulamin stanowią źródło prawa pracy w rozumieniu art. 9 </a:t>
            </a:r>
            <a:r>
              <a:rPr lang="pl-PL" altLang="pl-PL" sz="1800" b="1" u="sng" dirty="0" err="1" smtClean="0">
                <a:solidFill>
                  <a:schemeClr val="bg1"/>
                </a:solidFill>
                <a:latin typeface="Century Gothic" pitchFamily="34" charset="0"/>
              </a:rPr>
              <a:t>k.p</a:t>
            </a:r>
            <a:r>
              <a:rPr lang="pl-PL" altLang="pl-PL" sz="1800" b="1" u="sng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pl-PL" altLang="pl-PL" sz="1800" b="1" u="sng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331640" y="0"/>
            <a:ext cx="7499350" cy="93640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	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Porozumienie/ regulamin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4650" y="0"/>
            <a:ext cx="7499350" cy="93538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Powtórne 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z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awiadomienie </a:t>
            </a:r>
            <a:r>
              <a:rPr lang="pl-PL" sz="3600" dirty="0" smtClean="0">
                <a:solidFill>
                  <a:schemeClr val="bg1"/>
                </a:solidFill>
                <a:latin typeface="Century Gothic" pitchFamily="34" charset="0"/>
              </a:rPr>
              <a:t>PUP</a:t>
            </a:r>
            <a:endParaRPr lang="pl-PL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0" y="1503362"/>
            <a:ext cx="9144000" cy="4949973"/>
          </a:xfrm>
        </p:spPr>
        <p:txBody>
          <a:bodyPr/>
          <a:lstStyle/>
          <a:p>
            <a:pPr marL="82550" indent="0" algn="just" eaLnBrk="1" hangingPunct="1">
              <a:buFont typeface="Wingdings 2" pitchFamily="18" charset="2"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Pracodawca  po zawarciu porozumienia/ ustaleniu regulaminu  zawiadamia na piśmie właściwy powiatowy urząd </a:t>
            </a:r>
            <a:r>
              <a:rPr lang="pl-PL" altLang="pl-PL" sz="1800" dirty="0" err="1" smtClean="0">
                <a:solidFill>
                  <a:schemeClr val="bg1"/>
                </a:solidFill>
                <a:latin typeface="Century Gothic" pitchFamily="34" charset="0"/>
              </a:rPr>
              <a:t>pracy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o przyjętych ustaleniach dotyczących grupowego zwolnienia, w tym o: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- liczbie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zatrudnionych i zwalnianych pracowników oraz o przyczynach ich zwolnienia, okresie, w ciągu którego ma być dokonane zwolnienie, 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- o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przeprowadzonej konsultacji zamierzonego grupowego zwolnienia z zakładowymi organizacjami związkowymi lub z przedstawicielami pracowników wyłonionymi w trybie przyjętym u danego pracodawcy</a:t>
            </a:r>
          </a:p>
          <a:p>
            <a:pPr marL="82550" indent="0" eaLnBrk="1" hangingPunct="1">
              <a:buFont typeface="Wingdings 2" pitchFamily="18" charset="2"/>
              <a:buNone/>
            </a:pPr>
            <a:endParaRPr lang="pl-PL" altLang="pl-PL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Kopię zawiadomienia pracodawca przekazuje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także ZOZ/przedstawicielowi pracowników. </a:t>
            </a:r>
            <a:endParaRPr lang="pl-PL" altLang="pl-PL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</a:pPr>
            <a:endParaRPr lang="pl-PL" altLang="pl-PL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82550" indent="0" eaLnBrk="1" hangingPunct="1">
              <a:buFont typeface="Wingdings 2" pitchFamily="18" charset="2"/>
              <a:buNone/>
            </a:pP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ZOZ/przedstawiciel pracowników </a:t>
            </a:r>
            <a:r>
              <a:rPr lang="pl-PL" altLang="pl-PL" sz="1800" dirty="0" smtClean="0">
                <a:solidFill>
                  <a:schemeClr val="bg1"/>
                </a:solidFill>
                <a:latin typeface="Century Gothic" pitchFamily="34" charset="0"/>
              </a:rPr>
              <a:t>mogą przedstawić właściwemu powiatowemu urzędowi pracy swoją opinię w sprawie grupowego zwolnienia.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719</TotalTime>
  <Words>1479</Words>
  <Application>Microsoft Office PowerPoint</Application>
  <PresentationFormat>Pokaz na ekranie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Przesilenie</vt:lpstr>
      <vt:lpstr>Ustawa z dnia 13 marca 2003 r. o  szczególnych zasadach rozwiązywania z pracownikami stosunków pracy  z przyczyn niedotyczących pracowników (tzw. zwolnienia grupowe) </vt:lpstr>
      <vt:lpstr>Zakres stosowania ustawy</vt:lpstr>
      <vt:lpstr>Liczba pracowników</vt:lpstr>
      <vt:lpstr>Procedura przeprowadzenia zwolnień</vt:lpstr>
      <vt:lpstr>Konsultacja</vt:lpstr>
      <vt:lpstr>Zawiadomienie ZOZ</vt:lpstr>
      <vt:lpstr> Porozumienie/ regulamin</vt:lpstr>
      <vt:lpstr>Slajd 8</vt:lpstr>
      <vt:lpstr>Powtórne zawiadomienie PUP</vt:lpstr>
      <vt:lpstr>Czas rozwiązania stosunku pracy</vt:lpstr>
      <vt:lpstr>Ochrona pracowników (art. 5)</vt:lpstr>
      <vt:lpstr>Slajd 12</vt:lpstr>
      <vt:lpstr>Odprawa pieniężna</vt:lpstr>
      <vt:lpstr>Odprawa pieniężna</vt:lpstr>
      <vt:lpstr>Ponowne zatrudnienie</vt:lpstr>
      <vt:lpstr>Zwolnienia indywidualne</vt:lpstr>
      <vt:lpstr>Zwolnienia indywidualne</vt:lpstr>
      <vt:lpstr>Zwolnienia indywidualne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Emerytury</dc:title>
  <dc:creator>Ariel</dc:creator>
  <cp:lastModifiedBy>Ariel</cp:lastModifiedBy>
  <cp:revision>107</cp:revision>
  <dcterms:created xsi:type="dcterms:W3CDTF">2012-10-13T07:45:44Z</dcterms:created>
  <dcterms:modified xsi:type="dcterms:W3CDTF">2019-02-27T10:02:28Z</dcterms:modified>
</cp:coreProperties>
</file>